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41"/>
  </p:handoutMasterIdLst>
  <p:sldIdLst>
    <p:sldId id="285" r:id="rId3"/>
    <p:sldId id="271" r:id="rId5"/>
    <p:sldId id="283" r:id="rId6"/>
    <p:sldId id="279" r:id="rId7"/>
    <p:sldId id="289" r:id="rId8"/>
    <p:sldId id="290" r:id="rId9"/>
    <p:sldId id="294" r:id="rId10"/>
    <p:sldId id="291" r:id="rId11"/>
    <p:sldId id="292" r:id="rId12"/>
    <p:sldId id="293" r:id="rId13"/>
    <p:sldId id="295" r:id="rId14"/>
    <p:sldId id="298" r:id="rId15"/>
    <p:sldId id="305" r:id="rId16"/>
    <p:sldId id="300" r:id="rId17"/>
    <p:sldId id="297" r:id="rId18"/>
    <p:sldId id="299" r:id="rId19"/>
    <p:sldId id="318" r:id="rId20"/>
    <p:sldId id="313" r:id="rId21"/>
    <p:sldId id="314" r:id="rId22"/>
    <p:sldId id="315" r:id="rId23"/>
    <p:sldId id="316" r:id="rId24"/>
    <p:sldId id="317" r:id="rId25"/>
    <p:sldId id="328" r:id="rId26"/>
    <p:sldId id="329" r:id="rId27"/>
    <p:sldId id="330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7" r:id="rId37"/>
    <p:sldId id="348" r:id="rId38"/>
    <p:sldId id="349" r:id="rId39"/>
    <p:sldId id="28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85"/>
          </p14:sldIdLst>
        </p14:section>
        <p14:section name="Design, Morph, Annotate, Work Together, Tell Me" id="{B9B51309-D148-4332-87C2-07BE32FBCA3B}">
          <p14:sldIdLst>
            <p14:sldId id="271"/>
            <p14:sldId id="283"/>
            <p14:sldId id="279"/>
            <p14:sldId id="289"/>
            <p14:sldId id="290"/>
            <p14:sldId id="294"/>
            <p14:sldId id="291"/>
            <p14:sldId id="292"/>
            <p14:sldId id="293"/>
            <p14:sldId id="295"/>
            <p14:sldId id="298"/>
            <p14:sldId id="305"/>
            <p14:sldId id="300"/>
            <p14:sldId id="297"/>
            <p14:sldId id="299"/>
            <p14:sldId id="318"/>
            <p14:sldId id="313"/>
            <p14:sldId id="314"/>
            <p14:sldId id="315"/>
            <p14:sldId id="316"/>
            <p14:sldId id="317"/>
            <p14:sldId id="328"/>
            <p14:sldId id="329"/>
            <p14:sldId id="330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7"/>
            <p14:sldId id="348"/>
            <p14:sldId id="349"/>
          </p14:sldIdLst>
        </p14:section>
        <p14:section name="Learn More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37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1" autoAdjust="0"/>
  </p:normalViewPr>
  <p:slideViewPr>
    <p:cSldViewPr snapToGrid="0" showGuides="1">
      <p:cViewPr>
        <p:scale>
          <a:sx n="62" d="100"/>
          <a:sy n="62" d="100"/>
        </p:scale>
        <p:origin x="-360" y="-29"/>
      </p:cViewPr>
      <p:guideLst>
        <p:guide orient="horz" pos="2147"/>
        <p:guide pos="37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customXml" Target="../customXml/item3.xml"/><Relationship Id="rId47" Type="http://schemas.openxmlformats.org/officeDocument/2006/relationships/customXml" Target="../customXml/item2.xml"/><Relationship Id="rId46" Type="http://schemas.openxmlformats.org/officeDocument/2006/relationships/customXml" Target="../customXml/item1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  <a:endParaRPr lang="en-US"/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  <a:endParaRPr lang="en-US"/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  <a:endParaRPr lang="en-US"/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  <a:endParaRPr lang="en-US"/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  <a:endParaRPr lang="en-US"/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  <a:endParaRPr lang="en-US"/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  <a:endParaRPr lang="en-US"/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  <a:endParaRPr lang="en-US"/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hyperlink" Target="mailto:thtam@mpi.gov.vn" TargetMode="External"/><Relationship Id="rId1" Type="http://schemas.openxmlformats.org/officeDocument/2006/relationships/hyperlink" Target="mailto:thtam@apd.edu.v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en.wikipedia.org/wiki/File:Map-of-southeast-asia_1000_-_1100_CE.png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71575" y="295275"/>
            <a:ext cx="8458200" cy="1871472"/>
          </a:xfrm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sz="5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endParaRPr lang="ko-KR" altLang="en-US" sz="5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8137" y="2664541"/>
            <a:ext cx="10483338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Ms. TONG HUNG TAM, </a:t>
            </a:r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박사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베트남</a:t>
            </a:r>
            <a:r>
              <a:rPr lang="en-US" altLang="ko-K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정책개발</a:t>
            </a:r>
            <a:r>
              <a:rPr lang="en-US" altLang="ko-K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대학원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공식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강사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기획투자부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(Ministry of Planning and Investment)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Tel: 		+84 912 664 780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	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1"/>
              </a:rPr>
              <a:t>thtam@apd.edu.vn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thtam@mpi.gov.vn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1332" y="109018"/>
            <a:ext cx="6877119" cy="926211"/>
          </a:xfrm>
        </p:spPr>
        <p:txBody>
          <a:bodyPr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002060"/>
                </a:solidFill>
                <a:latin typeface="Malgun Gothic" panose="020B0503020000020004" charset="-127"/>
                <a:ea typeface="Malgun Gothic" panose="020B0503020000020004" charset="-127"/>
                <a:cs typeface="Times New Roman" panose="02020603050405020304" pitchFamily="18" charset="0"/>
              </a:rPr>
              <a:t>푸난왕국</a:t>
            </a:r>
            <a:endParaRPr lang="ko-KR" altLang="en-US" sz="3600" b="1" dirty="0">
              <a:solidFill>
                <a:srgbClr val="002060"/>
              </a:solidFill>
              <a:latin typeface="Malgun Gothic" panose="020B0503020000020004" charset="-127"/>
              <a:ea typeface="Malgun Gothic" panose="020B0503020000020004" charset="-127"/>
              <a:cs typeface="Times New Roman" panose="02020603050405020304" pitchFamily="18" charset="0"/>
            </a:endParaRPr>
          </a:p>
        </p:txBody>
      </p:sp>
      <p:sp>
        <p:nvSpPr>
          <p:cNvPr id="38" name="Content Placeholder 17"/>
          <p:cNvSpPr txBox="1"/>
          <p:nvPr/>
        </p:nvSpPr>
        <p:spPr>
          <a:xfrm>
            <a:off x="114300" y="1210310"/>
            <a:ext cx="5835650" cy="4466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(Funan)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중요성에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</a:t>
            </a: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(Funan)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중국인이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남동남아시아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왕국을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지칭하기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위해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세기까지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캄보디아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세기에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성립되었으며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세기에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첸라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(Chenla)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왕국에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흡수되었다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 ‘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(Funan)’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아마도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뜻하는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크메르어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단어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프놈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(pnom)’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중국어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음역에서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유래한</a:t>
            </a:r>
            <a:r>
              <a:rPr lang="en-US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추정된다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2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6259830" y="1380490"/>
            <a:ext cx="5252085" cy="4688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335" y="448310"/>
            <a:ext cx="9153525" cy="640080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latin typeface="Malgun Gothic" panose="020B0503020000020004" charset="-127"/>
                <a:ea typeface="Malgun Gothic" panose="020B0503020000020004" charset="-127"/>
                <a:cs typeface="Times New Roman" panose="02020603050405020304" pitchFamily="18" charset="0"/>
                <a:sym typeface="+mn-ea"/>
              </a:rPr>
              <a:t>푸난왕국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Content Placeholder 17"/>
          <p:cNvSpPr txBox="1"/>
          <p:nvPr/>
        </p:nvSpPr>
        <p:spPr>
          <a:xfrm>
            <a:off x="589235" y="1210383"/>
            <a:ext cx="4601890" cy="3871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왕국은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동남아시아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최초의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중요한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힌두교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으로서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당시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태국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캄보디아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일부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지역을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포함하는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광범위한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영토를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지배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하였다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푸난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왕국은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동남아시아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초기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역사와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발전에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지대한</a:t>
            </a:r>
            <a:r>
              <a:rPr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끼쳤다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ko-KR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ko-KR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altLang="ko-KR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                                 </a:t>
            </a: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Coed</a:t>
            </a: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è</a:t>
            </a: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s, G. (1968). The Indianized States of Southeast Asia. University of Hawaii Press. 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Hall, K. R. (1985). A History of Early Southeast Asia. ↩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Higham, C. (2014). Early Mainland Southeast Asia. ↩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Ask ChatGPT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259830" y="1380490"/>
            <a:ext cx="5252085" cy="4688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0"/>
            <a:ext cx="10565130" cy="1329690"/>
          </a:xfrm>
        </p:spPr>
        <p:txBody>
          <a:bodyPr>
            <a:normAutofit fontScale="90000"/>
          </a:bodyPr>
          <a:lstStyle/>
          <a:p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Nam Viet, (Vietnamese)</a:t>
            </a: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(Nan Yue)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남방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확장에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고찰</a:t>
            </a:r>
            <a:br>
              <a:rPr lang="ko-KR" altLang="en-US" sz="266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endParaRPr lang="ko-KR" altLang="en-US" sz="266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30530" y="1758950"/>
            <a:ext cx="11337290" cy="4912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南越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Nan Yue)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207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廣東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)·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廣西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대부분을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포괄하는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秦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Ch’in)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221–206)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붕괴기에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당시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越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지금의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광동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다스리던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총독이었던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趙佗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Chao T’o,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베트남어로는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트리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êu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/Trieu Da)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몰락을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틈타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선언하며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조타는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통치자로서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적극적으로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추진하였다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국경을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남쪽으로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확대하여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紅河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병합하였으며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나아가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(Da Nang)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지역까지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이로써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일대를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포함하는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정치형태의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모태로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자리매김하였으며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역사에서</a:t>
            </a:r>
            <a:r>
              <a:rPr altLang="ko-KR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트리에우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趙朝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계승되며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측에서는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독자적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인식되기도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정치적으로는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지배층과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부족들이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혼합된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이중적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국가였으며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향후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한나라의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교착되는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지점에서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의미를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갖는다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471170"/>
            <a:ext cx="10565130" cy="640080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Nam Viet, (Vietnamese)</a:t>
            </a: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(Nan Yue)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남방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확장에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고찰</a:t>
            </a:r>
            <a:endParaRPr lang="ko-KR" altLang="en-US" sz="32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30530" y="1835785"/>
            <a:ext cx="11048365" cy="4835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이로써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북부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일대를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포함하는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초기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정치형태의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모태로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자리매김하였으며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역사에서</a:t>
            </a:r>
            <a:r>
              <a:rPr altLang="ko-KR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트리에우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趙朝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계승되며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측에서는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독자적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인식되기도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.3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정치적으로는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중국계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지배층과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토착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부족들이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혼합된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이중적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지닌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국가였으며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향후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한나라의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남방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정복과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교착되는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지점에서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중요한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의미를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갖는다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endParaRPr lang="ko-KR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Taylor, K.W. (2013). A History of the Vietnamese. Cambridge University Press. 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Coed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s, G. (1968). The Indianized States of Southeast Asia. University of Hawaii Press. 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Nguyễn Phút Tản (1991). Việt Nam Sử L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ợc. Nhà xuất bản V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ă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 Học. ↩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538480"/>
            <a:ext cx="10565130" cy="640080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Nam Viet, (Vietnamese)</a:t>
            </a: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(Nan Yue)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남방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확장에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고찰</a:t>
            </a:r>
            <a:endParaRPr lang="ko-KR" altLang="en-US" sz="32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30530" y="1604010"/>
            <a:ext cx="11048365" cy="5067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제국과의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중국화와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자각의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</a:t>
            </a:r>
            <a:endParaRPr lang="ko-KR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南越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Nam Việt,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南嶽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Nan Yüeh, ‘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남쪽의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’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206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느슨하게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연계되어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있었으나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실질적으로는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독립적인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실체로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111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漢武帝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정복될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때까지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정복은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점령을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체계적인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이식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출발점이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—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廣東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廣西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)—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뿐만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대규모의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인구를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이주시켜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관리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시스템을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정비하고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이식하였다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시간이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지남에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해당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(sinicization)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초래하였으며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광둥과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실질적인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사이에서는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긴장과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자각이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확대되었다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오히려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베트남인의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의식과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계기가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쯔응옥찐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ng Sisters)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봉기와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운동의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배경을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제공하게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0918825" cy="640080"/>
          </a:xfrm>
        </p:spPr>
        <p:txBody>
          <a:bodyPr>
            <a:normAutofit fontScale="90000"/>
          </a:bodyPr>
          <a:p>
            <a: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Nam Viet, (Vietnamese)</a:t>
            </a:r>
            <a:b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(Nan Yue)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남방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확장에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대한</a:t>
            </a:r>
            <a:r>
              <a:rPr lang="en-US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750" y="1435735"/>
            <a:ext cx="11052175" cy="5211445"/>
          </a:xfrm>
        </p:spPr>
        <p:txBody>
          <a:bodyPr>
            <a:normAutofit fontScale="25000"/>
          </a:bodyPr>
          <a:p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주민들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사이에서는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동화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긴장과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자각이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확대되었다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오히려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베트남인의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의식과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계기가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것이다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쯔응옥찐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ng Sisters)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봉기와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같은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운동의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배경을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제공하게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endParaRPr lang="ko-KR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Taylor, K.W. (2013). A History of the Vietnamese. Cambridge University Press. ↩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Schafer, E.H. (1967). The Vermilion Bird: T'ang Images of the South. University of California Press. ↩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Woodside, A. (1971). Vietnam and the Chinese Model: A Comparative Study of Vietnamese and Chinese Government in the First Half of the Nineteenth Century. Harvard University Press. ↩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Ask ChatGPT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354965"/>
            <a:ext cx="10565130" cy="64008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/ Ngô Quyền)</a:t>
            </a:r>
            <a:endParaRPr lang="en-US" altLang="en-US" sz="3200" b="1" dirty="0">
              <a:solidFill>
                <a:srgbClr val="FF0000"/>
              </a:solidFill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01955" y="1563370"/>
            <a:ext cx="11048365" cy="5067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Quyền)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</a:t>
            </a:r>
            <a:endParaRPr lang="ko-KR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939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‘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Việt)’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등장하여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紅河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고로아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(Co Loa)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이름으로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Quyền, 897?–944)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물리치고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수립하면서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비롯되었으며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954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비교적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짧게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존속하였다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하에서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交州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지방의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太守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)**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봉직하던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938–939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박당강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(Bạch 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ằng Giang)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전투에서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북쪽에서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내려온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대파하였다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승리를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선언하였으며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아우락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Â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u Lạc)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전설적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알려진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고로아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(Co Loa)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최초의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창건한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해방자이자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전략가로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Việt)**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자국의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채택함으로써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정통성과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독립성을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동시에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강조하였다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국호는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1802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응우옌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가륭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嘉隆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Gia Long)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황제에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채택되었으나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**‘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월남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(Việt Nam)’**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으로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순서가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반전되어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사용되었다</a:t>
            </a: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354965"/>
            <a:ext cx="10565130" cy="640080"/>
          </a:xfrm>
        </p:spPr>
        <p:txBody>
          <a:bodyPr>
            <a:norm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/ Ngô Quyền)</a:t>
            </a:r>
            <a:endParaRPr lang="ko-KR" altLang="en-US" sz="32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30530" y="1999615"/>
            <a:ext cx="11048365" cy="4671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그러나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통치는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내부적으로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안정되지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못하였다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(sứ quân,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지방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세력가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불리는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제후들이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중앙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집권적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권위에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협조하지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않고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각지에서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자율권을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행사하며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왕권에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도전하였다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인해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자신의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후계자를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위해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왕위를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간신히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유지할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있었을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뿐이며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통합은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매우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취약한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상태에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놓여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있었다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업적은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짧은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통치에도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불구하고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민족사에서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기점으로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간주되며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수백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년간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·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문화의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형성에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결정적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영향을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미쳤다</a:t>
            </a:r>
            <a:r>
              <a:rPr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GB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r>
              <a:rPr altLang="ko-KR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altLang="ko-KR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Taylor, K.W. (2013). A History of the Vietnamese. Cambridge University Press. ↩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Chapuis, O. (1995). A History of Vietnam: From Hong Bang to Tu Duc. Greenwood Publishing. ↩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Woodside, A. (1971). Vietnam and the Chinese Model: A Comparative Study of Vietnamese and Chinese   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Government in the First Half of the Nineteenth Century. Harvard University Press. ↩</a:t>
            </a:r>
            <a:endParaRPr lang="en-US" altLang="en-US" sz="16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890" y="529590"/>
            <a:ext cx="10565130" cy="890270"/>
          </a:xfrm>
        </p:spPr>
        <p:txBody>
          <a:bodyPr>
            <a:normAutofit fontScale="90000"/>
          </a:bodyPr>
          <a:lstStyle/>
          <a:p>
            <a:b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b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/ Ngô Quyền)</a:t>
            </a:r>
            <a:br>
              <a:rPr lang="en-US" altLang="en-US" sz="3200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(Ngô Quyền)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군사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전략과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(Nam Việt)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지속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                            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독립의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전환점과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단명</a:t>
            </a:r>
            <a:br>
              <a:rPr lang="ko-KR" altLang="en-US" sz="20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endParaRPr lang="ko-KR" altLang="en-US" sz="20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2" name="Content Placeholder 17"/>
          <p:cNvSpPr txBox="1"/>
          <p:nvPr/>
        </p:nvSpPr>
        <p:spPr>
          <a:xfrm>
            <a:off x="521970" y="1563370"/>
            <a:ext cx="10956925" cy="4039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ja-JP" altLang="en-US" sz="17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" name="Content Placeholder 17"/>
          <p:cNvSpPr txBox="1"/>
          <p:nvPr/>
        </p:nvSpPr>
        <p:spPr>
          <a:xfrm>
            <a:off x="430530" y="1604010"/>
            <a:ext cx="11144885" cy="5067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Quyền)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붕괴</a:t>
            </a: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Quyền)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939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축출하는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과정에서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독창적인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전략으로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역사에서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전환점을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마련하였다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박당강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(Bạch 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ằng Giang)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전투에서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구사한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전술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—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조수의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흐름을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이용해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말뚝을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숨긴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적선을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유인하여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침몰시키는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—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흥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(Trần H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ng 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ạo)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장군들에게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모범적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전술로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계승되었다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승리에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그치지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않고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제국주의로부터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벗어나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거듭나는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분기점이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동안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지속적으로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침입을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시도하였으나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(Nam Việt)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프랑스의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식민지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시작될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때까지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실질적인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자주성을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유지하였다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후손들은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안정을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유지하는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실패하였다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944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사망한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즈엉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빈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브엉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짬카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(D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Bình V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Tam Kh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잠시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왕위를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찬탈하였다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아들인</a:t>
            </a: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브엉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쑤엉반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Nam Tấn V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X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V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ă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n)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**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티엔삿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브엉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쑤엉압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(Ngô Thiên Sách V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X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ơng Ngập)**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endParaRPr lang="ko-KR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공동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수립하였으나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954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붕괴와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함께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막을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내렸다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왕권과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귀족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간의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균형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부재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중앙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집권적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미비로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**12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수관의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(Loạn Thập Nhị Sứ Quân)**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혼란기로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이어졌다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비록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단명했으나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꾸옌이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세운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전략은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후대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정신의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원형을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제시했다는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점에서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의의를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지닌다</a:t>
            </a:r>
            <a:r>
              <a:rPr lang="en-US" altLang="en-US" sz="18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GB" sz="18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612140"/>
            <a:ext cx="10937875" cy="659765"/>
          </a:xfrm>
        </p:spPr>
        <p:txBody>
          <a:bodyPr>
            <a:normAutofit fontScale="90000"/>
          </a:bodyPr>
          <a:p>
            <a:r>
              <a:rPr lang="ko-KR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</a:t>
            </a:r>
            <a: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</a:t>
            </a:r>
            <a:r>
              <a:rPr lang="ko-KR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/ Ngô Quyền)</a:t>
            </a:r>
            <a:br>
              <a:rPr lang="en-US" altLang="en-US" b="1" dirty="0">
                <a:solidFill>
                  <a:srgbClr val="FF0000"/>
                </a:solidFill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(Ngô Quyền)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군사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전략과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남월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(Nam Việt)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왕국의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  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지속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독립의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전환점과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22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단명</a:t>
            </a:r>
            <a:endParaRPr lang="en-US" sz="222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750" y="1937385"/>
            <a:ext cx="11014075" cy="4623435"/>
          </a:xfrm>
        </p:spPr>
        <p:txBody>
          <a:bodyPr>
            <a:normAutofit lnSpcReduction="10000"/>
          </a:bodyPr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그러나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직계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후손들은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통합과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안정을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유지하는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데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실패하였다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944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년에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사망한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즈엉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빈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브엉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짬카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(Dương Bình Vương Tam Kh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가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잠시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왕위를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찬탈하였다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두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아들인</a:t>
            </a:r>
            <a:r>
              <a:rPr altLang="ko-KR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브엉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쑤엉반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(Ngô Nam Tấn Vương Xương Văn)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과</a:t>
            </a:r>
            <a:r>
              <a:rPr altLang="ko-KR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티엔삿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브엉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쑤엉압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(Ngô Thiên Sách Vương Xương Ngập)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</a:t>
            </a:r>
            <a:r>
              <a:rPr altLang="ko-KR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공동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통치를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수립하였으나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체제는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954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붕괴와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함께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막을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내렸다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.3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시기는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왕권과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귀족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세력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간의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균형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부재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그리고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중앙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집권적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체제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미비로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12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수관의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(Loạn Thập Nhị Sứ Quân)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이라는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혼란기로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이어졌다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비록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단명했으나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꾸옌이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세운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군사적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전략은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후대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민족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저항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정신의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원형을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제시했다는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점에서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중요한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의의를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지닌다</a:t>
            </a:r>
            <a:r>
              <a:rPr altLang="en-US" sz="1400" b="1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altLang="en-US" sz="1400" b="1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각주</a:t>
            </a:r>
            <a:r>
              <a:rPr altLang="ko-KR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altLang="ko-KR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Taylor, K. W. (2013). A History of the Vietnamese. Cambridge University Press. 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Woodside, A. (1971). Vietnam and the Chinese Model: A Comparative Study of Vietnamese and Chinese Government in the 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First Half of the Nineteenth Century. Harvard University Press. 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400" b="1" dirty="0">
                <a:effectLst/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Chapuis, O. (1995). A History of Vietnam: From Hong Bang to Tu Duc. Greenwood Publishing. ↩</a:t>
            </a:r>
            <a:endParaRPr lang="en-US" altLang="en-US" sz="1400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GB" b="1" dirty="0">
              <a:effectLst/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374650"/>
            <a:ext cx="6877050" cy="1021715"/>
          </a:xfrm>
        </p:spPr>
        <p:txBody>
          <a:bodyPr>
            <a:normAutofit fontScale="90000"/>
          </a:bodyPr>
          <a:p>
            <a:br>
              <a:rPr lang="ko-KR" altLang="en-US">
                <a:sym typeface="+mn-ea"/>
              </a:rPr>
            </a:br>
            <a:r>
              <a:rPr lang="ko-KR" altLang="en-US" sz="2665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sz="2665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(Champa) </a:t>
            </a:r>
            <a:r>
              <a:rPr lang="ko-KR" altLang="en-US" sz="2665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ko-KR" altLang="en-US" sz="2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2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명칭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어원과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범위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연합체</a:t>
            </a:r>
            <a:b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</a:b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445635" y="2128520"/>
            <a:ext cx="6960870" cy="3554095"/>
          </a:xfrm>
        </p:spPr>
        <p:txBody>
          <a:bodyPr>
            <a:normAutofit lnSpcReduction="10000"/>
          </a:bodyPr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(Champa)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대략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1832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년까지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전역에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걸쳐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존재했던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자립적인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참족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(Cham)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계열의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소왕국들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(polities)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연합체였다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국가들은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고정된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자율성이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분권적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발전하였다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altLang="ko-KR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‘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(Champa)’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라는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명칭은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산스크리트어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campaka(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/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챔파카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/)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유래하였으며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향기로운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꽃으로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알려진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목련과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식물인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Magnolia champaca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가리킨다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170" y="1704975"/>
            <a:ext cx="3403600" cy="4795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25505" cy="640080"/>
          </a:xfrm>
        </p:spPr>
        <p:txBody>
          <a:bodyPr>
            <a:normAutofit fontScale="90000"/>
          </a:bodyPr>
          <a:p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인도화와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그리고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과의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충돌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911725" y="2380615"/>
            <a:ext cx="6635115" cy="3976370"/>
          </a:xfrm>
        </p:spPr>
        <p:txBody>
          <a:bodyPr>
            <a:normAutofit fontScale="25000"/>
          </a:bodyPr>
          <a:p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1306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이전의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8000" b="1">
                <a:solidFill>
                  <a:schemeClr val="tx1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노란색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지역을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80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위치해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있었다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8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rgbClr val="00B0F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북쪽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8000" b="1">
                <a:solidFill>
                  <a:schemeClr val="accent1">
                    <a:lumMod val="75000"/>
                  </a:schemeClr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파란색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에는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8000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sz="8000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8000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ại Việt)</a:t>
            </a:r>
            <a:r>
              <a:rPr lang="ko-KR" altLang="en-US" sz="8000" b="1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8000" b="1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rgbClr val="0070C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자리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하고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있었고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</a:t>
            </a:r>
            <a:endParaRPr lang="en-US" altLang="en-US" sz="8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8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서쪽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8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붉은색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에는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chemeClr val="bg1"/>
                </a:solidFill>
                <a:highlight>
                  <a:srgbClr val="FF00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8000" b="1">
                <a:solidFill>
                  <a:schemeClr val="bg1"/>
                </a:solidFill>
                <a:highlight>
                  <a:srgbClr val="FF00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chemeClr val="bg1"/>
                </a:solidFill>
                <a:highlight>
                  <a:srgbClr val="FF00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sz="8000" b="1">
                <a:solidFill>
                  <a:schemeClr val="bg1"/>
                </a:solidFill>
                <a:highlight>
                  <a:srgbClr val="FF00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(Khmer Empire)</a:t>
            </a:r>
            <a:r>
              <a:rPr lang="ko-KR" altLang="en-US" sz="8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8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80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</a:t>
            </a:r>
            <a:r>
              <a:rPr lang="ko-KR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재하였다</a:t>
            </a:r>
            <a:r>
              <a:rPr lang="en-US" altLang="en-US" sz="8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8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96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endParaRPr lang="en-US" altLang="en-US" sz="2800" b="1"/>
          </a:p>
          <a:p>
            <a:r>
              <a:rPr lang="en-US" altLang="en-US" sz="2800" b="1"/>
              <a:t>Ask ChatGPT</a:t>
            </a:r>
            <a:endParaRPr lang="en-US" altLang="en-US" sz="2800" b="1"/>
          </a:p>
          <a:p>
            <a:endParaRPr lang="en-US" altLang="en-US" sz="2800" b="1"/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130" y="1229360"/>
            <a:ext cx="3995420" cy="562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44555" cy="640080"/>
          </a:xfrm>
        </p:spPr>
        <p:txBody>
          <a:bodyPr>
            <a:normAutofit fontScale="90000"/>
          </a:bodyPr>
          <a:p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문화적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인도화와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그리고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대월과의</a:t>
            </a:r>
            <a:r>
              <a:rPr lang="en-US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78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충돌</a:t>
            </a:r>
            <a:endParaRPr lang="ko-KR" altLang="en-US" sz="1780" b="1">
              <a:solidFill>
                <a:srgbClr val="FF0000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1705" y="1435735"/>
            <a:ext cx="6814185" cy="5091430"/>
          </a:xfrm>
        </p:spPr>
        <p:txBody>
          <a:bodyPr>
            <a:noAutofit/>
          </a:bodyPr>
          <a:p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(Champa Kingdom)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존재했던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말레이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-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힌두교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대략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세기까지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존속하였다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초기에는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(My Son),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이후에는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빈딘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(Bình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ịnh)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(Huế)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상업국이자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전쟁과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충돌로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유명하다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(Champa Kingdom)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세기까지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1,500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존속한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형성되었다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말레이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-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오스트로네시아계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건설되었으며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초기부터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힌두교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깊은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일찍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인도화된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정치체제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초기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수도는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미선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(My Son)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위치하였고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빈딘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(Bình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ịnh)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(Huế)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미선은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오늘날에도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힌두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사원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유적으로서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유네스코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세계문화유산으로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지정되어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있어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참파의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종교적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건축적</a:t>
            </a:r>
            <a:r>
              <a:rPr lang="en-US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 u="sng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보여주는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핵심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사료로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130" y="1330325"/>
            <a:ext cx="3568700" cy="5027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04550" cy="640080"/>
          </a:xfrm>
        </p:spPr>
        <p:txBody>
          <a:bodyPr>
            <a:normAutofit fontScale="90000"/>
          </a:bodyPr>
          <a:p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 Kingdom)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기원과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문화적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인도화와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그리고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대월과의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충돌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446270" y="1584325"/>
            <a:ext cx="7079615" cy="4837430"/>
          </a:xfrm>
        </p:spPr>
        <p:txBody>
          <a:bodyPr>
            <a:noAutofit/>
          </a:bodyPr>
          <a:p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지정학적으로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잇는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교역로의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요충지에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위치하였으며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바탕으로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강력한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상업국으로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국제적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상업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페르시아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이슬람권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등과의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다층적인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형성하게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大越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ại Việt)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지속적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충돌로도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주목을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받는다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10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왕조와의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갈등이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격화되면서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상실하였고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최종적으로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17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-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응우옌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씨에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병합되었다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참파의</a:t>
            </a:r>
            <a:r>
              <a:rPr lang="en-US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다양성과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네트워크의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역동성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이식과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토착화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중요한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130" y="1330325"/>
            <a:ext cx="3568700" cy="5027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1040130"/>
            <a:ext cx="10991850" cy="215900"/>
          </a:xfrm>
        </p:spPr>
        <p:txBody>
          <a:bodyPr>
            <a:normAutofit fontScale="90000"/>
          </a:bodyPr>
          <a:p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참파</a:t>
            </a:r>
            <a:r>
              <a:rPr lang="en-US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(Champa) </a:t>
            </a:r>
            <a:r>
              <a:rPr lang="ko-KR" altLang="en-US" b="1">
                <a:solidFill>
                  <a:srgbClr val="FF0000"/>
                </a:solidFill>
                <a:highlight>
                  <a:srgbClr val="FFFF00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왕국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명칭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어원과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범위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연합체</a:t>
            </a:r>
            <a:b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30725" y="1256030"/>
            <a:ext cx="6983095" cy="4305935"/>
          </a:xfrm>
        </p:spPr>
        <p:txBody>
          <a:bodyPr>
            <a:normAutofit fontScale="25000"/>
          </a:bodyPr>
          <a:p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꽃의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이름은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타밀어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'Cem'(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뜻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붉은색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파생된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것으로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보이며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이러한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어원은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남인도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문화권과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깊이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연결되어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있었음을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보여준다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참족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왕국들은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힌두교를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이념으로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수용하면서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언어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정치제도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상업활동에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핵심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요소들을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해안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정착시켰으며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동시에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고유의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융합하였다</a:t>
            </a:r>
            <a:r>
              <a:rPr lang="en-US" altLang="en-US" sz="5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5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주석</a:t>
            </a:r>
            <a:endParaRPr lang="ko-KR" altLang="en-US" sz="48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Coed</a:t>
            </a:r>
            <a:r>
              <a:rPr lang="en-US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è</a:t>
            </a:r>
            <a:r>
              <a:rPr lang="en-US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s, G. (1968). The Indianized States of Southeast Asia. University of Hawaii Press. </a:t>
            </a:r>
            <a:endParaRPr lang="en-US" altLang="en-US" sz="48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Griffiths, A. (2011). Cham Culture and the Sanskrit Cosmopolis. Journal of Southeast Asian Studies. </a:t>
            </a:r>
            <a:endParaRPr lang="en-US" altLang="en-US" sz="48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4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Marr, D. G. (1981). Vietnamese Tradition on Trial, 1920–1945. University of California Press.</a:t>
            </a:r>
            <a:endParaRPr lang="en-US" altLang="en-US" sz="48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Ask ChatGPT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170" y="1704975"/>
            <a:ext cx="3403600" cy="4795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0898505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ại Việt)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913505" y="1705610"/>
            <a:ext cx="7506335" cy="4853305"/>
          </a:xfrm>
        </p:spPr>
        <p:txBody>
          <a:bodyPr>
            <a:normAutofit fontScale="70000"/>
          </a:bodyPr>
          <a:p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서론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大越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ại Việt)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19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초까지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국호이며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지배로부터의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형성한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대표적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실체이다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Dynasty)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시기인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1054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공식화되었으며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이전에는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대코비엣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大瞿越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ại Cồ Việt)’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이라는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국명이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사용되었다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계승을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주권을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확립하는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핵심적인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하였다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(11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대월이라는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국호는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타이또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李太祖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L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Thái Tổ)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통치하던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1054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채택되었으며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정통성과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위신을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대내외에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과시하려는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표현이었다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한자를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체제를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탕롱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昇龍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하노이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두었다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명실상부한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왕국으로서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대등한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외교를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추진했던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시기였다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/>
          </a:p>
          <a:p>
            <a:endParaRPr lang="en-US" altLang="en-US"/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47065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2614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(Đại Việt)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074160" y="1551940"/>
            <a:ext cx="7472680" cy="4593590"/>
          </a:xfrm>
        </p:spPr>
        <p:txBody>
          <a:bodyPr>
            <a:noAutofit/>
          </a:bodyPr>
          <a:p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몽골의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침입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(13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en-PH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                      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13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세기에는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陳朝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Trần Dynasty)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집권하였으며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몽골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침입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(1258, 1285, 1288)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성공적으로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방어하며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자주성을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수호하였다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흥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(Trần H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ng 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ạo)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장군의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박당강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전투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(1288)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역사에서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상징적인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저항의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승리로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기록된다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승리는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자립적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능력과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민족적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결속을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세계사적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맥락에서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증명한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황금기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(15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en-PH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                         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15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세기에는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러이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(Lê Lợi)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종식시키고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(Hậu Lê Dynasty, 1428–1789)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수립하였다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행정체제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법률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문물제도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교육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본격적으로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정비된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시기였으며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유교가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전반에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심화되었다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홍득법전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zh-CN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洪德律書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법치주의의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정착을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상징하며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대월이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문치주의적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왕조국가로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발전했음을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.4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7945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099312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(Đại Việt)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endParaRPr lang="en-US" alt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646930" y="1520825"/>
            <a:ext cx="6939915" cy="4743450"/>
          </a:xfrm>
        </p:spPr>
        <p:txBody>
          <a:bodyPr>
            <a:normAutofit lnSpcReduction="10000"/>
          </a:bodyPr>
          <a:p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5.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분열과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-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북벌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(17~18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b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17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세기에는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(Nguyễn)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씨와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쩐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(Trịnh)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씨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사이의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내전이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장기화되며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북쪽의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찌엠왕조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(Trịnh Lords)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남쪽의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응우옌왕조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(Nguyễn Lords)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양분되었다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시기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찌에우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훙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(Quang Trung / Nguyễn Huệ)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떠이선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西山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운동을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이끌고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찌엠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양쪽을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격파하며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잠시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재통합하였다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b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b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6.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종말과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성립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(19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)</a:t>
            </a:r>
            <a:b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</a:b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1802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년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푹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아인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(Nguyễn Phúc Ánh)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전국을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통일하고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응우옌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(Nhà Nguyễn)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세우면서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국호를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‘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</a:t>
            </a:r>
            <a:r>
              <a:rPr lang="zh-CN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越南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Việt Nam)’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으로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바꾸었다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이에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따라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대월이라는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국호는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명칭으로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전환되었으며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한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시대의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종료를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상징하게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되었다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변화는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국가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체제의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종언과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근대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식민기의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서막을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예고하는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전환점이었다</a:t>
            </a:r>
            <a:r>
              <a:rPr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.5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116713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/>
          <a:p>
            <a:r>
              <a:rPr lang="ko-KR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(Đại Việt)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형성과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정체성의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94250" y="1520825"/>
            <a:ext cx="5976620" cy="4996180"/>
          </a:xfrm>
        </p:spPr>
        <p:txBody>
          <a:bodyPr>
            <a:noAutofit/>
          </a:bodyPr>
          <a:p>
            <a:r>
              <a:rPr lang="ko-KR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참고문헌</a:t>
            </a:r>
            <a:endParaRPr lang="ko-KR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Taylor, K. W. (2013). A History of the Vietnamese. Cambridge University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Chapuis, O. (1995). A History of Vietnam: From Hong Bang to Tu Duc. Greenwood Publishing Group.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Hall, D. G. E. (1981). A History of South-East Asia. Macmillan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Woodside, A. (1971). Vietnam and the Chinese Model. Harvard University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Marr, D. G. (1981). Vietnamese Tradition on Trial, 1920–1945. University of California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116713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098169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대월</a:t>
            </a:r>
            <a:r>
              <a:rPr lang="en-US" altLang="en-US" b="1">
                <a:solidFill>
                  <a:schemeClr val="bg1"/>
                </a:solidFill>
                <a:highlight>
                  <a:srgbClr val="0000FF"/>
                </a:highlight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(Đại Việt)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의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독립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왕조의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형성과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자주적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정체성의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발전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996815" y="1520825"/>
            <a:ext cx="6590665" cy="4974590"/>
          </a:xfrm>
        </p:spPr>
        <p:txBody>
          <a:bodyPr>
            <a:noAutofit/>
          </a:bodyPr>
          <a:p>
            <a:r>
              <a:rPr lang="ko-KR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참고문헌</a:t>
            </a:r>
            <a:endParaRPr lang="ko-KR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Taylor, K. W. (2013). A History of the Vietnamese. Cambridge University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Chapuis, O. (1995). A History of Vietnam: From Hong Bang to Tu Duc. Greenwood Publishing Group. ↩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Hall, D. G. E. (1981). A History of South-East Asia. Macmillan Press. ↩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Woodside, A. (1971). Vietnam and the Chinese Model. Harvard University Press. 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PH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 </a:t>
            </a:r>
            <a:r>
              <a:rPr lang="en-US" altLang="en-US" sz="13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Marr, D. G. (1981). Vietnamese Tradition on Trial, 1920–1945. University of California Press. ↩</a:t>
            </a:r>
            <a:endParaRPr lang="en-US" altLang="en-US" sz="13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116713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11300"/>
            <a:ext cx="7387590" cy="4994910"/>
          </a:xfrm>
        </p:spPr>
        <p:txBody>
          <a:bodyPr>
            <a:noAutofit/>
          </a:bodyPr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서론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(Khmer Empire)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802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(Jayavarman II)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선포를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기점으로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시작되어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15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함락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(1431)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까지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600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본토에서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가장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영향력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꽃피운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캄보디아의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전신인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유역을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인도차이나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대부분에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영향력을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행사하였으며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현재까지도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건국과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정책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시초는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802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"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차크라바르틴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(Chakravartin)",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즉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군주임을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자처하며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선포한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데에서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비롯된다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흩어져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첸라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통합하였고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옮겨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(Angkor)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인근에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왕조의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세웠다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11300"/>
            <a:ext cx="7387590" cy="4994910"/>
          </a:xfrm>
        </p:spPr>
        <p:txBody>
          <a:bodyPr>
            <a:noAutofit/>
          </a:bodyPr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절정기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수리야바르만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7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수리야바르만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(Suryavarman II,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1113–1150)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치하에서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경제적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정점에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도달하였다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세계문화유산으로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와트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(Angkor Wat)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사원을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건립하였으며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힌두교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비슈누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신에게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헌정된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거대한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건축물이다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현대의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캄보디아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라오스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미얀마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광대한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영토를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지배했다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등장한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자야바르만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7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(Jayavarman VII,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재위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1181–1218)**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불교를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국교화하고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(Angkor Thom)**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바이욘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(Bayon)**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불교적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자비정신에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사회복지적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예컨대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병원과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수도망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건설을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시행하며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황금기를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완성하였다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.4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11300"/>
            <a:ext cx="7387590" cy="4994910"/>
          </a:xfrm>
        </p:spPr>
        <p:txBody>
          <a:bodyPr>
            <a:noAutofit/>
          </a:bodyPr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쇠퇴와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몰락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13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타이족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(Sukhothai,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아유타야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성장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압력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귀족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세력의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복합적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요인으로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약화되었다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결정적인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전환점은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1431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시암의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아유타야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침공해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점령하면서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사실상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붕괴되었다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.5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수도는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남쪽의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프놈펜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이동하였고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이로써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속으로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사라졌다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인도화와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지역화의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융합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브라만교와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불교의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융합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산스크리트어와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크메르어의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병용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우주관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표현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뚜렷한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(Indianization)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흔적을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남겼다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그러나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수용이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고유한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형식으로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변용한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점에서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창조적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정점으로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평가된다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시대와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동남아시아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11300"/>
            <a:ext cx="7387590" cy="4994910"/>
          </a:xfrm>
        </p:spPr>
        <p:txBody>
          <a:bodyPr>
            <a:noAutofit/>
          </a:bodyPr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크메르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고대사의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건축의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정점을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이룬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유산은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와트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앙코르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세계문화유산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캄보디아의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정체성에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깊이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각인되어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성립과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쇠퇴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과정은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환경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제국주의적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확장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그리고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질서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변화가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미친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복합적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영향을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보여주는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대표적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사례라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r>
              <a:rPr altLang="ko-KR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1.Coed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s, G. (1968). The Indianized States of Southeast Asia. University of Hawaii Press.                                                                                                           2 Vickery, M. (1998). Society, Economics, and Politics in Pre-Angkor Cambodia. Centre for East Asian Cultural Studies.                                                                   3. Freeman, M. &amp; Jacques, C. (2006). Ancient Angkor. River Books.                        4. Chandler, D. (2008). A History of Cambodia. Westview Press.                             5. Higham, C. (2001). The Civilization of Angkor. Phoenix Press. ↩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426210"/>
            <a:ext cx="7387590" cy="5432425"/>
          </a:xfrm>
        </p:spPr>
        <p:txBody>
          <a:bodyPr>
            <a:noAutofit/>
          </a:bodyPr>
          <a:p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해상운송구역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삼각주와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통킹만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 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       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(Giao Chỉ,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현재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하노이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(Vân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ồn),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하이퐁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(Hải Phòng)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(Red River),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à River),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루악강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(Lô River)                             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통킹만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(Tonkin Gulf) →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하이난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섬과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altLang="ko-KR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중국과의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조공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아니라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쌀과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공예품을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통킹만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운송하는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경로로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기능하였다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반돈항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(Vân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ồn)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12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공식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통상항으로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지정되었으나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훨씬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활동으로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거슬러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올라간다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.1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해상운송구역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연안과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14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 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                             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인드라푸라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(Indrapura,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후에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트라끼에우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(Trà Kiệu),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비엣케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(Việt Khê)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투본강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(Thu Bồn River),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(Hàn River),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부온강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(Buon River)                         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꾸이년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(Qui Nhơn)–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나짱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(Nha Trang)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→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스프래틀리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군도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→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말라카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해협</a:t>
            </a:r>
            <a:r>
              <a:rPr altLang="ko-KR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베트남에서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상업의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중심지로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기능했으며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자와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페르시아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상인들과의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활발히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이루어졌다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해류와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계절풍을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활용한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가능하여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비단길과는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실크로드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(Maritime Silk Road)**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일부로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작용했다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.2</a:t>
            </a:r>
            <a:endParaRPr lang="en-US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4.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해상운송구역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(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삼각주와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연계</a:t>
            </a:r>
            <a:r>
              <a:rPr lang="en-US" altLang="en-US" sz="18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endParaRPr lang="en-US" altLang="en-US" sz="18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중심항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옥에오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Ó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 Eo),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까마우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(Cà Mau),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안장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(An Giang)                                       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메콩강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(Mekong River),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바사크강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(Bassac River),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사이공강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(Saigon River)                                                                                         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캄보디아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태국만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말레이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반도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</a:t>
            </a:r>
            <a:endParaRPr lang="ko-KR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고고학적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발굴로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유명한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옥에오</a:t>
            </a:r>
            <a:r>
              <a:rPr lang="en-US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유적지</a:t>
            </a:r>
            <a:r>
              <a:rPr lang="en-US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Ó</a:t>
            </a:r>
            <a:r>
              <a:rPr lang="en-US" altLang="en-US" sz="1600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 Eo)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세기부터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6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세기까지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번성한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(Funan)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도시였다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이곳은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메콩강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내륙에서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바닷길로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이어지는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운하로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로마와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연결되었으며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유리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인장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인도식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석조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다량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출토되었다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.3 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해상운송구역은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다도해와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무역권을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잇는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거점으로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기능했다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32255"/>
            <a:ext cx="7387590" cy="4973955"/>
          </a:xfrm>
        </p:spPr>
        <p:txBody>
          <a:bodyPr>
            <a:noAutofit/>
          </a:bodyPr>
          <a:p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5.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특징과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수단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운송품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평저선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뗏목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(ghe)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도자기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외양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무역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범선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상선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향신료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유리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직물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운하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운하선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목선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	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금속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불교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로마산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유리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시기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계절풍에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따라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여름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남서풍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출항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겨울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북동풍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귀항하는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계절별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항로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조절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: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및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바닥이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넓고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얕은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선박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구조를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선호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강에서도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활용</a:t>
            </a:r>
            <a:r>
              <a:rPr lang="en-US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4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가능</a:t>
            </a:r>
            <a:endParaRPr lang="ko-KR" altLang="en-US" sz="14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511300"/>
            <a:ext cx="7387590" cy="4994910"/>
          </a:xfrm>
        </p:spPr>
        <p:txBody>
          <a:bodyPr>
            <a:noAutofit/>
          </a:bodyPr>
          <a:p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6.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결론</a:t>
            </a:r>
            <a:endParaRPr lang="ko-KR" altLang="en-US" sz="16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교지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푸난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왕국을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중심으로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개의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해상운송구역을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통해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동아시아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동남아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–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인도양을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연결하는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교통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허브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수행하였다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단순한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이동을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넘어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물자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종교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기술이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순환되는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교류로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이어졌으며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오늘날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‘Biển 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Đ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ông’(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동해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에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대한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역사적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권리를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주장하는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근거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하나로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작용하고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있다</a:t>
            </a:r>
            <a:r>
              <a:rPr lang="en-US" altLang="en-US" sz="16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참고</a:t>
            </a:r>
            <a:endParaRPr lang="ko-KR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1. Taylor, K. W. (2013). A History of the Vietnamese. Cambridge University Press. </a:t>
            </a:r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2. Coed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è</a:t>
            </a:r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s, G. (1968). The Indianized States of Southeast Asia. University of Hawaii Press. </a:t>
            </a:r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3. Malleret, L. (1960). L’Archéologie du Delta du Mékong. Paris: EFEO.</a:t>
            </a:r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Ask ChatGPT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5" y="448310"/>
            <a:ext cx="11014710" cy="640080"/>
          </a:xfrm>
        </p:spPr>
        <p:txBody>
          <a:bodyPr>
            <a:normAutofit/>
          </a:bodyPr>
          <a:p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베트남의</a:t>
            </a:r>
            <a:r>
              <a:rPr lang="en-US" altLang="ko-KR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해역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베트남의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해상운송구역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: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해양을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잇는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교역로의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</a:t>
            </a:r>
            <a:endParaRPr lang="ko-KR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8455" y="1829435"/>
            <a:ext cx="7387590" cy="4676775"/>
          </a:xfrm>
        </p:spPr>
        <p:txBody>
          <a:bodyPr>
            <a:noAutofit/>
          </a:bodyPr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사회는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비단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농업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중심의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내륙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문명으로만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한정되지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않았다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북부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홍강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삼각주에서부터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참파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연안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메콩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삼각주에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이르기까지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풍부한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강하천과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바다의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결합은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고대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해상교통과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기반으로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교역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국가로서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발전할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있는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지리적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기반이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되었다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 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기원전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철기시대부터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10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세기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이전까지의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베트남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해상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운송구역을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지역별로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고찰하고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운송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방식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항구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역할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·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해양로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연결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등을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분석한다</a:t>
            </a:r>
            <a:r>
              <a:rPr lang="en-US" altLang="en-US" sz="2000" b="1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000" b="1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그림 2" descr="The main Champa kingdom before 1306 ( yellow) lay along the coast of present-day southern Vietnam. To the north (blue) lay Đại Việt; to the west ( red), the Khmer Empire .">
            <a:hlinkClick r:id="rId1" tooltip="&quot;The main Champa kingdom before 1306 ( yellow) lay along the coast of present-day southern Vietnam. To the north (blue) lay Đại Việt; to the west ( red), the Khmer Empire .&quot;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0" b="35183"/>
          <a:stretch>
            <a:fillRect/>
          </a:stretch>
        </p:blipFill>
        <p:spPr>
          <a:xfrm>
            <a:off x="657860" y="1704975"/>
            <a:ext cx="3162300" cy="4559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2350" y="751840"/>
            <a:ext cx="9815195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"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역사적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정당성에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근거할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때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,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남중국해는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하이난섬과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타이완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해협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사이의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북위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20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도선</a:t>
            </a:r>
            <a:r>
              <a:rPr lang="en-US" altLang="ko-KR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이북에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수평적으로</a:t>
            </a:r>
            <a:r>
              <a:rPr lang="en-US" altLang="ko-KR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위치해야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합니다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+mn-ea"/>
              </a:rPr>
              <a:t>.</a:t>
            </a:r>
            <a:endParaRPr lang="en-US" sz="2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5" name="Picture 4" descr="SEAS Map original Bol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7120" y="1800860"/>
            <a:ext cx="4605020" cy="496125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64C1E2-42EA-4660-BCB7-94E6DA7562F1}">
  <ds:schemaRefs/>
</ds:datastoreItem>
</file>

<file path=customXml/itemProps2.xml><?xml version="1.0" encoding="utf-8"?>
<ds:datastoreItem xmlns:ds="http://schemas.openxmlformats.org/officeDocument/2006/customXml" ds:itemID="{33879FED-67F8-481C-84BD-042483293B97}">
  <ds:schemaRefs/>
</ds:datastoreItem>
</file>

<file path=customXml/itemProps3.xml><?xml version="1.0" encoding="utf-8"?>
<ds:datastoreItem xmlns:ds="http://schemas.openxmlformats.org/officeDocument/2006/customXml" ds:itemID="{2045902D-8BCA-4596-9829-0D7D1289C02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{D6D6C636-7715-4DF7-9855-39584DF2E012}tf10001108_win32</Template>
  <TotalTime>0</TotalTime>
  <Words>18048</Words>
  <Application>WPS Presentation</Application>
  <PresentationFormat>사용자 지정</PresentationFormat>
  <Paragraphs>357</Paragraphs>
  <Slides>37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Arial</vt:lpstr>
      <vt:lpstr>SimSun</vt:lpstr>
      <vt:lpstr>Wingdings</vt:lpstr>
      <vt:lpstr>Malgun Gothic</vt:lpstr>
      <vt:lpstr>Times New Roman</vt:lpstr>
      <vt:lpstr>Segoe UI</vt:lpstr>
      <vt:lpstr>BatangChe</vt:lpstr>
      <vt:lpstr>Microsoft YaHei</vt:lpstr>
      <vt:lpstr>Arial Unicode MS</vt:lpstr>
      <vt:lpstr>Segoe UI Light</vt:lpstr>
      <vt:lpstr>Calibri</vt:lpstr>
      <vt:lpstr>Arial Black</vt:lpstr>
      <vt:lpstr>WelcomeDoc</vt:lpstr>
      <vt:lpstr>고대 베트남</vt:lpstr>
      <vt:lpstr>푸난왕국</vt:lpstr>
      <vt:lpstr>푸난왕국</vt:lpstr>
      <vt:lpstr>    Nam Viet, (Vietnamese) 고대 남월(Nan Yue) 왕국의 기원과 남방 확장에 대한 고찰 </vt:lpstr>
      <vt:lpstr>Nam Viet, (Vietnamese) 고대 남월(Nan Yue) 왕국의 기원과 남방 확장에 대한 고찰</vt:lpstr>
      <vt:lpstr>Nam Viet, (Vietnamese) 고대 남월(Nan Yue) 왕국의 기원과 남방 확장에 대한 고찰</vt:lpstr>
      <vt:lpstr>Nam Viet, (Vietnamese) 고대 남월(Nan Yue) 왕국의 기원과 남방 확장에 대한 고찰</vt:lpstr>
      <vt:lpstr> 베트남의 왕 (응오 꾸옌 / Ngô Quyền)</vt:lpstr>
      <vt:lpstr>베트남의 왕 (응오 꾸옌 / Ngô Quyền)</vt:lpstr>
      <vt:lpstr>  베트남의 왕 (응오 꾸옌 / Ngô Quyền) 응오 꾸옌(Ngô Quyền)의 군사 전략과 남월(Nam Việt) 왕국의 자주적 지속:                              독립의 전환점과 왕조의 단명 </vt:lpstr>
      <vt:lpstr>베트남의 왕 (응오 꾸옌 / Ngô Quyền) 응오 꾸옌(Ngô Quyền)의 군사 전략과 남월(Nam Việt) 왕국의 자주적    지속:  독립의 전환점과 왕조의 단명</vt:lpstr>
      <vt:lpstr> 참파(Champa) 왕국의 명칭 어원과 역사적 범위: 고대 해안 국가들의 연합체 </vt:lpstr>
      <vt:lpstr>참파 왕국(Champa Kingdom)참파 왕국(Champa Kingdom)의 역사적 기원과 문화적 정체성: 인도화와 해양 교역, 그리고 대월과의 충돌</vt:lpstr>
      <vt:lpstr>참파 왕국(Champa Kingdom)참파 왕국(Champa Kingdom)의 역사적 기원과 문화적 정체성: 인도화와 해양 교역, 그리고 대월과의 충돌</vt:lpstr>
      <vt:lpstr>참파 왕국(Champa Kingdom)참파 왕국(Champa Kingdom)의 역사적 기원과 문화적 정체성: 인도화와 해양 교역, 그리고 대월과의 충돌</vt:lpstr>
      <vt:lpstr>참파(Champa) 왕국의 명칭 어원과 역사적 범위: 고대 해안 국가들의 연합체 </vt:lpstr>
      <vt:lpstr>대월(Đại Việt)의 역사: 독립 왕조의 형성과 자주적 정체성의 발전</vt:lpstr>
      <vt:lpstr>대월(Đại Việt)의 역사: 독립 왕조의 형성과 자주적 정체성의 발전</vt:lpstr>
      <vt:lpstr>대월(Đại Việt)의 역사: 독립 왕조의 형성과 자주적 정체성의 발전</vt:lpstr>
      <vt:lpstr>대월(Đại Việt)의 역사: 독립 왕조의 형성과 자주적 정체성의 발전</vt:lpstr>
      <vt:lpstr>대월(Đại Việt)의 역사: 독립 왕조의 형성과 자주적 정체성의 발전</vt:lpstr>
      <vt:lpstr>크메르 제국의 역사: 앙코르 시대와 동남아시아 문명의 중심</vt:lpstr>
      <vt:lpstr>크메르 제국의 역사: 앙코르 시대와 동남아시아 문명의 중심</vt:lpstr>
      <vt:lpstr>크메르 제국의 역사: 앙코르 시대와 동남아시아 문명의 중심</vt:lpstr>
      <vt:lpstr>크메르 제국의 역사: 앙코르 시대와 동남아시아 문명의 중심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고대 베트남의 해역고대 베트남의 해상운송구역: 강하천과 해양을 잇는 교역로의 역사</vt:lpstr>
      <vt:lpstr>감사합니다   THANKS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PowerPoint</dc:title>
  <dc:creator>Tống Hưng Tâm GVMTA</dc:creator>
  <cp:lastModifiedBy>James Choi</cp:lastModifiedBy>
  <cp:revision>20</cp:revision>
  <dcterms:created xsi:type="dcterms:W3CDTF">2021-09-10T02:43:00Z</dcterms:created>
  <dcterms:modified xsi:type="dcterms:W3CDTF">2025-07-25T12:43:40Z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F7530F2F853742F2B71C6BAD97114E57_13</vt:lpwstr>
  </property>
  <property fmtid="{D5CDD505-2E9C-101B-9397-08002B2CF9AE}" pid="4" name="KSOProductBuildVer">
    <vt:lpwstr>1033-12.2.0.21931</vt:lpwstr>
  </property>
</Properties>
</file>