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0" r:id="rId4"/>
    <p:sldId id="257" r:id="rId5"/>
    <p:sldId id="277" r:id="rId6"/>
    <p:sldId id="258" r:id="rId7"/>
    <p:sldId id="279" r:id="rId8"/>
    <p:sldId id="259" r:id="rId9"/>
    <p:sldId id="278" r:id="rId10"/>
    <p:sldId id="260" r:id="rId11"/>
    <p:sldId id="261" r:id="rId12"/>
    <p:sldId id="281" r:id="rId13"/>
    <p:sldId id="282" r:id="rId14"/>
    <p:sldId id="262" r:id="rId15"/>
    <p:sldId id="284" r:id="rId16"/>
    <p:sldId id="263" r:id="rId17"/>
    <p:sldId id="283" r:id="rId18"/>
    <p:sldId id="264" r:id="rId19"/>
    <p:sldId id="285" r:id="rId20"/>
    <p:sldId id="265" r:id="rId21"/>
    <p:sldId id="266" r:id="rId22"/>
    <p:sldId id="287" r:id="rId23"/>
    <p:sldId id="269" r:id="rId24"/>
    <p:sldId id="270" r:id="rId25"/>
    <p:sldId id="289" r:id="rId26"/>
    <p:sldId id="290" r:id="rId27"/>
    <p:sldId id="286" r:id="rId28"/>
    <p:sldId id="271" r:id="rId29"/>
    <p:sldId id="272" r:id="rId30"/>
    <p:sldId id="288" r:id="rId31"/>
    <p:sldId id="273" r:id="rId32"/>
    <p:sldId id="274" r:id="rId33"/>
    <p:sldId id="275" r:id="rId34"/>
    <p:sldId id="276" r:id="rId35"/>
    <p:sldId id="291" r:id="rId3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0" d="100"/>
          <a:sy n="50" d="100"/>
        </p:scale>
        <p:origin x="-1090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188D-C292-46FF-A0C4-6E89B36052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C5C21-7996-442D-8C4D-C7EFA3FFC29E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188D-C292-46FF-A0C4-6E89B36052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C5C21-7996-442D-8C4D-C7EFA3FFC29E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188D-C292-46FF-A0C4-6E89B36052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C5C21-7996-442D-8C4D-C7EFA3FFC29E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188D-C292-46FF-A0C4-6E89B36052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C5C21-7996-442D-8C4D-C7EFA3FFC29E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188D-C292-46FF-A0C4-6E89B36052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C5C21-7996-442D-8C4D-C7EFA3FFC29E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188D-C292-46FF-A0C4-6E89B36052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C5C21-7996-442D-8C4D-C7EFA3FFC29E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188D-C292-46FF-A0C4-6E89B36052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C5C21-7996-442D-8C4D-C7EFA3FFC29E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188D-C292-46FF-A0C4-6E89B36052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C5C21-7996-442D-8C4D-C7EFA3FFC29E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188D-C292-46FF-A0C4-6E89B36052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C5C21-7996-442D-8C4D-C7EFA3FFC29E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188D-C292-46FF-A0C4-6E89B36052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C5C21-7996-442D-8C4D-C7EFA3FFC29E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188D-C292-46FF-A0C4-6E89B36052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C5C21-7996-442D-8C4D-C7EFA3FFC29E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E188D-C292-46FF-A0C4-6E89B36052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C5C21-7996-442D-8C4D-C7EFA3FFC29E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-635" y="1557020"/>
            <a:ext cx="9135745" cy="1470025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</a:rPr>
              <a:t>미국의</a:t>
            </a:r>
            <a:r>
              <a:rPr lang="en-US" altLang="en-US" sz="3200" b="1" dirty="0">
                <a:solidFill>
                  <a:schemeClr val="bg1"/>
                </a:solidFill>
              </a:rPr>
              <a:t> </a:t>
            </a:r>
            <a:r>
              <a:rPr lang="ko-KR" altLang="en-US" sz="3200" b="1" dirty="0">
                <a:solidFill>
                  <a:schemeClr val="bg1"/>
                </a:solidFill>
              </a:rPr>
              <a:t>남중국해</a:t>
            </a:r>
            <a:r>
              <a:rPr lang="en-US" altLang="en-US" sz="3200" b="1" dirty="0">
                <a:solidFill>
                  <a:schemeClr val="bg1"/>
                </a:solidFill>
              </a:rPr>
              <a:t> </a:t>
            </a:r>
            <a:r>
              <a:rPr lang="ko-KR" altLang="en-US" sz="3200" b="1" dirty="0">
                <a:solidFill>
                  <a:schemeClr val="bg1"/>
                </a:solidFill>
              </a:rPr>
              <a:t>해양</a:t>
            </a:r>
            <a:r>
              <a:rPr lang="en-US" altLang="en-US" sz="3200" b="1" dirty="0">
                <a:solidFill>
                  <a:schemeClr val="bg1"/>
                </a:solidFill>
              </a:rPr>
              <a:t> </a:t>
            </a:r>
            <a:r>
              <a:rPr lang="ko-KR" altLang="en-US" sz="3200" b="1" dirty="0">
                <a:solidFill>
                  <a:schemeClr val="bg1"/>
                </a:solidFill>
              </a:rPr>
              <a:t>안보</a:t>
            </a:r>
            <a:r>
              <a:rPr lang="en-US" altLang="en-US" sz="3200" b="1" dirty="0">
                <a:solidFill>
                  <a:schemeClr val="bg1"/>
                </a:solidFill>
              </a:rPr>
              <a:t> </a:t>
            </a:r>
            <a:r>
              <a:rPr lang="ko-KR" altLang="en-US" sz="3200" b="1" dirty="0">
                <a:solidFill>
                  <a:schemeClr val="bg1"/>
                </a:solidFill>
              </a:rPr>
              <a:t>및</a:t>
            </a:r>
            <a:r>
              <a:rPr lang="en-US" altLang="en-US" sz="3200" b="1" dirty="0">
                <a:solidFill>
                  <a:schemeClr val="bg1"/>
                </a:solidFill>
              </a:rPr>
              <a:t> </a:t>
            </a:r>
            <a:r>
              <a:rPr lang="ko-KR" altLang="en-US" sz="3200" b="1" dirty="0">
                <a:solidFill>
                  <a:schemeClr val="bg1"/>
                </a:solidFill>
              </a:rPr>
              <a:t>주권적</a:t>
            </a:r>
            <a:r>
              <a:rPr lang="en-US" altLang="en-US" sz="3200" b="1" dirty="0">
                <a:solidFill>
                  <a:schemeClr val="bg1"/>
                </a:solidFill>
              </a:rPr>
              <a:t>   </a:t>
            </a:r>
            <a:r>
              <a:rPr lang="ko-KR" altLang="en-US" sz="3200" b="1" dirty="0">
                <a:solidFill>
                  <a:schemeClr val="bg1"/>
                </a:solidFill>
              </a:rPr>
              <a:t>개입</a:t>
            </a:r>
            <a:r>
              <a:rPr lang="en-US" altLang="en-US" sz="3200" b="1" dirty="0">
                <a:solidFill>
                  <a:schemeClr val="bg1"/>
                </a:solidFill>
              </a:rPr>
              <a:t> </a:t>
            </a:r>
            <a:r>
              <a:rPr lang="ko-KR" altLang="en-US" sz="3200" b="1" dirty="0">
                <a:solidFill>
                  <a:schemeClr val="bg1"/>
                </a:solidFill>
              </a:rPr>
              <a:t>분석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-7620" y="3933190"/>
            <a:ext cx="9142730" cy="1722120"/>
          </a:xfrm>
          <a:solidFill>
            <a:srgbClr val="FF0000"/>
          </a:solidFill>
        </p:spPr>
        <p:txBody>
          <a:bodyPr/>
          <a:lstStyle/>
          <a:p>
            <a:r>
              <a:rPr lang="ko-KR" altLang="en-US" sz="2400" b="1" dirty="0">
                <a:solidFill>
                  <a:schemeClr val="bg1"/>
                </a:solidFill>
              </a:rPr>
              <a:t>중화인민공화국의</a:t>
            </a:r>
            <a:r>
              <a:rPr lang="en-US" altLang="en-US" sz="2400" b="1" dirty="0">
                <a:solidFill>
                  <a:schemeClr val="bg1"/>
                </a:solidFill>
              </a:rPr>
              <a:t> 9</a:t>
            </a:r>
            <a:r>
              <a:rPr lang="ko-KR" altLang="en-US" sz="2400" b="1" dirty="0">
                <a:solidFill>
                  <a:schemeClr val="bg1"/>
                </a:solidFill>
              </a:rPr>
              <a:t>단선</a:t>
            </a:r>
            <a:r>
              <a:rPr lang="en-US" altLang="en-US" sz="2400" b="1" dirty="0">
                <a:solidFill>
                  <a:schemeClr val="bg1"/>
                </a:solidFill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</a:rPr>
              <a:t>정책에</a:t>
            </a:r>
            <a:r>
              <a:rPr lang="en-US" altLang="en-US" sz="2400" b="1" dirty="0">
                <a:solidFill>
                  <a:schemeClr val="bg1"/>
                </a:solidFill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</a:rPr>
              <a:t>대한</a:t>
            </a:r>
            <a:r>
              <a:rPr lang="en-US" altLang="en-US" sz="2400" b="1" dirty="0">
                <a:solidFill>
                  <a:schemeClr val="bg1"/>
                </a:solidFill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</a:rPr>
              <a:t>반</a:t>
            </a:r>
            <a:r>
              <a:rPr lang="ko-KR" altLang="en-US" sz="2400" b="1" dirty="0">
                <a:solidFill>
                  <a:schemeClr val="bg1"/>
                </a:solidFill>
              </a:rPr>
              <a:t>론</a:t>
            </a:r>
            <a:endParaRPr lang="ko-KR" altLang="en-US" sz="2400" b="1" dirty="0">
              <a:solidFill>
                <a:schemeClr val="bg1"/>
              </a:solidFill>
            </a:endParaRPr>
          </a:p>
          <a:p>
            <a:endParaRPr lang="ko-KR" altLang="en-US" sz="2400" b="1" dirty="0">
              <a:solidFill>
                <a:schemeClr val="bg1"/>
              </a:solidFill>
            </a:endParaRPr>
          </a:p>
          <a:p>
            <a:r>
              <a:rPr lang="en-US" altLang="en-US" sz="1800" b="1" dirty="0">
                <a:solidFill>
                  <a:schemeClr val="bg1"/>
                </a:solidFill>
              </a:rPr>
              <a:t>* 9</a:t>
            </a:r>
            <a:r>
              <a:rPr lang="ko-KR" altLang="en-US" sz="1800" b="1" dirty="0">
                <a:solidFill>
                  <a:schemeClr val="bg1"/>
                </a:solidFill>
              </a:rPr>
              <a:t>단선</a:t>
            </a:r>
            <a:r>
              <a:rPr lang="en-US" altLang="en-US" sz="1800" b="1" dirty="0">
                <a:solidFill>
                  <a:schemeClr val="bg1"/>
                </a:solidFill>
              </a:rPr>
              <a:t>(</a:t>
            </a:r>
            <a:r>
              <a:rPr lang="zh-CN" altLang="en-US" sz="1800" b="1" dirty="0">
                <a:solidFill>
                  <a:schemeClr val="bg1"/>
                </a:solidFill>
              </a:rPr>
              <a:t>九段線</a:t>
            </a:r>
            <a:r>
              <a:rPr lang="en-US" altLang="en-US" sz="1800" b="1" dirty="0">
                <a:solidFill>
                  <a:schemeClr val="bg1"/>
                </a:solidFill>
              </a:rPr>
              <a:t>): South China Sea </a:t>
            </a:r>
            <a:r>
              <a:rPr lang="ko-KR" altLang="en-US" sz="1800" b="1" dirty="0">
                <a:solidFill>
                  <a:schemeClr val="bg1"/>
                </a:solidFill>
              </a:rPr>
              <a:t>대부분의</a:t>
            </a:r>
            <a:r>
              <a:rPr lang="en-US" altLang="en-US" sz="1800" b="1" dirty="0">
                <a:solidFill>
                  <a:schemeClr val="bg1"/>
                </a:solidFill>
              </a:rPr>
              <a:t> </a:t>
            </a:r>
            <a:r>
              <a:rPr lang="ko-KR" altLang="en-US" sz="1800" b="1" dirty="0">
                <a:solidFill>
                  <a:schemeClr val="bg1"/>
                </a:solidFill>
              </a:rPr>
              <a:t>해역에</a:t>
            </a:r>
            <a:r>
              <a:rPr lang="en-US" altLang="en-US" sz="1800" b="1" dirty="0">
                <a:solidFill>
                  <a:schemeClr val="bg1"/>
                </a:solidFill>
              </a:rPr>
              <a:t> </a:t>
            </a:r>
            <a:r>
              <a:rPr lang="ko-KR" altLang="en-US" sz="1800" b="1" dirty="0">
                <a:solidFill>
                  <a:schemeClr val="bg1"/>
                </a:solidFill>
              </a:rPr>
              <a:t>대한</a:t>
            </a:r>
            <a:r>
              <a:rPr lang="en-US" altLang="en-US" sz="1800" b="1" dirty="0">
                <a:solidFill>
                  <a:schemeClr val="bg1"/>
                </a:solidFill>
              </a:rPr>
              <a:t> </a:t>
            </a:r>
            <a:r>
              <a:rPr lang="ko-KR" altLang="en-US" sz="1800" b="1" dirty="0">
                <a:solidFill>
                  <a:schemeClr val="bg1"/>
                </a:solidFill>
              </a:rPr>
              <a:t>중국의</a:t>
            </a:r>
            <a:endParaRPr lang="ko-KR" altLang="en-US" sz="1800" b="1" dirty="0">
              <a:solidFill>
                <a:schemeClr val="bg1"/>
              </a:solidFill>
            </a:endParaRPr>
          </a:p>
          <a:p>
            <a:r>
              <a:rPr lang="en-US" altLang="en-US" sz="1800" b="1" dirty="0">
                <a:solidFill>
                  <a:schemeClr val="bg1"/>
                </a:solidFill>
              </a:rPr>
              <a:t> </a:t>
            </a:r>
            <a:r>
              <a:rPr lang="ko-KR" altLang="en-US" sz="1800" b="1" dirty="0">
                <a:solidFill>
                  <a:schemeClr val="bg1"/>
                </a:solidFill>
              </a:rPr>
              <a:t>역사적</a:t>
            </a:r>
            <a:r>
              <a:rPr lang="en-US" altLang="en-US" sz="1800" b="1" dirty="0">
                <a:solidFill>
                  <a:schemeClr val="bg1"/>
                </a:solidFill>
              </a:rPr>
              <a:t> </a:t>
            </a:r>
            <a:r>
              <a:rPr lang="ko-KR" altLang="en-US" sz="1800" b="1" dirty="0">
                <a:solidFill>
                  <a:schemeClr val="bg1"/>
                </a:solidFill>
              </a:rPr>
              <a:t>권리를</a:t>
            </a:r>
            <a:r>
              <a:rPr lang="en-US" altLang="en-US" sz="1800" b="1" dirty="0">
                <a:solidFill>
                  <a:schemeClr val="bg1"/>
                </a:solidFill>
              </a:rPr>
              <a:t> </a:t>
            </a:r>
            <a:r>
              <a:rPr lang="ko-KR" altLang="en-US" sz="1800" b="1" dirty="0">
                <a:solidFill>
                  <a:schemeClr val="bg1"/>
                </a:solidFill>
              </a:rPr>
              <a:t>주장하는</a:t>
            </a:r>
            <a:r>
              <a:rPr lang="en-US" altLang="ko-KR" sz="1800" b="1" dirty="0">
                <a:solidFill>
                  <a:schemeClr val="bg1"/>
                </a:solidFill>
              </a:rPr>
              <a:t> </a:t>
            </a:r>
            <a:r>
              <a:rPr lang="ko-KR" altLang="en-US" sz="1800" b="1" dirty="0">
                <a:solidFill>
                  <a:schemeClr val="bg1"/>
                </a:solidFill>
              </a:rPr>
              <a:t>비공식</a:t>
            </a:r>
            <a:r>
              <a:rPr lang="en-US" altLang="en-US" sz="1800" b="1" dirty="0">
                <a:solidFill>
                  <a:schemeClr val="bg1"/>
                </a:solidFill>
              </a:rPr>
              <a:t> </a:t>
            </a:r>
            <a:r>
              <a:rPr lang="ko-KR" altLang="en-US" sz="1800" b="1" dirty="0">
                <a:solidFill>
                  <a:schemeClr val="bg1"/>
                </a:solidFill>
              </a:rPr>
              <a:t>해양</a:t>
            </a:r>
            <a:r>
              <a:rPr lang="en-US" altLang="en-US" sz="1800" b="1" dirty="0">
                <a:solidFill>
                  <a:schemeClr val="bg1"/>
                </a:solidFill>
              </a:rPr>
              <a:t> </a:t>
            </a:r>
            <a:r>
              <a:rPr lang="ko-KR" altLang="en-US" sz="1800" b="1" dirty="0">
                <a:solidFill>
                  <a:schemeClr val="bg1"/>
                </a:solidFill>
              </a:rPr>
              <a:t>경계선</a:t>
            </a:r>
            <a:r>
              <a:rPr lang="en-US" altLang="en-US" sz="1800" b="1" dirty="0">
                <a:solidFill>
                  <a:schemeClr val="bg1"/>
                </a:solidFill>
              </a:rPr>
              <a:t>.</a:t>
            </a:r>
            <a:endParaRPr lang="en-US" alt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3-ap-southeast-1.amazonaws.com/subscriber.images/free-ias-prep/2016/09/22120829/china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608"/>
            <a:ext cx="9144000" cy="684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635" y="1844675"/>
            <a:ext cx="9144000" cy="3625215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ctr"/>
            <a:r>
              <a:rPr lang="en-US" altLang="ko-KR" sz="44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남중국해에</a:t>
            </a:r>
            <a:r>
              <a:rPr lang="en-US" altLang="en-US" sz="4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대한</a:t>
            </a:r>
            <a:r>
              <a:rPr lang="en-US" altLang="en-US" sz="4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중국의</a:t>
            </a:r>
            <a:r>
              <a:rPr lang="en-US" altLang="en-US" sz="4400" b="1" dirty="0" smtClean="0">
                <a:solidFill>
                  <a:srgbClr val="FF0000"/>
                </a:solidFill>
              </a:rPr>
              <a:t> </a:t>
            </a:r>
            <a:endParaRPr lang="en-US" altLang="en-US" sz="4400" b="1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4400" b="1" dirty="0" smtClean="0">
                <a:solidFill>
                  <a:srgbClr val="FF0000"/>
                </a:solidFill>
              </a:rPr>
              <a:t>영유권</a:t>
            </a:r>
            <a:r>
              <a:rPr lang="en-US" altLang="en-US" sz="4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및</a:t>
            </a:r>
            <a:r>
              <a:rPr lang="en-US" altLang="en-US" sz="4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해양관할권</a:t>
            </a:r>
            <a:r>
              <a:rPr lang="en-US" altLang="en-US" sz="4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주장</a:t>
            </a:r>
            <a:endParaRPr lang="ko-KR" altLang="en-US" sz="4400" dirty="0" smtClean="0"/>
          </a:p>
          <a:p>
            <a:pPr algn="ctr"/>
            <a:endParaRPr lang="en-US" altLang="ko-KR" sz="4400" dirty="0" smtClean="0"/>
          </a:p>
          <a:p>
            <a:pPr algn="ctr"/>
            <a:endParaRPr lang="en-US" altLang="ko-KR" sz="3200" dirty="0" smtClean="0"/>
          </a:p>
          <a:p>
            <a:pPr algn="ctr"/>
            <a:r>
              <a:rPr lang="ko-KR" altLang="en-US" sz="2400" b="1" dirty="0"/>
              <a:t>중화인민공화국의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영토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및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해양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권리에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대한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주장에</a:t>
            </a:r>
            <a:endParaRPr lang="ko-KR" altLang="en-US" sz="2400" b="1" dirty="0"/>
          </a:p>
          <a:p>
            <a:pPr algn="ctr"/>
            <a:r>
              <a:rPr lang="ko-KR" altLang="en-US" sz="2400" b="1" dirty="0"/>
              <a:t> </a:t>
            </a:r>
            <a:r>
              <a:rPr lang="en-US" altLang="ko-KR" sz="2400" b="1" dirty="0"/>
              <a:t> 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대하여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미국이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취하고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있는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법적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입장의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검토</a:t>
            </a:r>
            <a:endParaRPr lang="ko-KR" altLang="en-US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chinasage.info/maps/SouthChinaSea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1300" y="908685"/>
            <a:ext cx="8820785" cy="550799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rgbClr val="FF0000"/>
                </a:solidFill>
                <a:sym typeface="+mn-ea"/>
              </a:rPr>
              <a:t>남중국해에</a:t>
            </a:r>
            <a:r>
              <a:rPr lang="en-US" altLang="en-US" sz="4800" b="1" dirty="0" smtClean="0">
                <a:solidFill>
                  <a:srgbClr val="FF0000"/>
                </a:solidFill>
                <a:sym typeface="+mn-ea"/>
              </a:rPr>
              <a:t> </a:t>
            </a:r>
            <a:r>
              <a:rPr lang="ko-KR" altLang="en-US" sz="4800" b="1" dirty="0" smtClean="0">
                <a:solidFill>
                  <a:srgbClr val="FF0000"/>
                </a:solidFill>
                <a:sym typeface="+mn-ea"/>
              </a:rPr>
              <a:t>대한</a:t>
            </a:r>
            <a:r>
              <a:rPr lang="en-US" altLang="en-US" sz="4800" b="1" dirty="0" smtClean="0">
                <a:solidFill>
                  <a:srgbClr val="FF0000"/>
                </a:solidFill>
                <a:sym typeface="+mn-ea"/>
              </a:rPr>
              <a:t> </a:t>
            </a:r>
            <a:r>
              <a:rPr lang="ko-KR" altLang="en-US" sz="4800" b="1" dirty="0" smtClean="0">
                <a:solidFill>
                  <a:srgbClr val="FF0000"/>
                </a:solidFill>
                <a:sym typeface="+mn-ea"/>
              </a:rPr>
              <a:t>중국의</a:t>
            </a:r>
            <a:r>
              <a:rPr lang="en-US" altLang="en-US" sz="4800" b="1" dirty="0" smtClean="0">
                <a:solidFill>
                  <a:srgbClr val="FF0000"/>
                </a:solidFill>
                <a:sym typeface="+mn-ea"/>
              </a:rPr>
              <a:t> </a:t>
            </a:r>
            <a:endParaRPr lang="en-US" altLang="en-US" sz="4800" b="1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4800" b="1" dirty="0" smtClean="0">
                <a:solidFill>
                  <a:srgbClr val="FF0000"/>
                </a:solidFill>
                <a:sym typeface="+mn-ea"/>
              </a:rPr>
              <a:t>영유권</a:t>
            </a:r>
            <a:r>
              <a:rPr lang="en-US" altLang="en-US" sz="4800" b="1" dirty="0" smtClean="0">
                <a:solidFill>
                  <a:srgbClr val="FF0000"/>
                </a:solidFill>
                <a:sym typeface="+mn-ea"/>
              </a:rPr>
              <a:t> </a:t>
            </a:r>
            <a:r>
              <a:rPr lang="ko-KR" altLang="en-US" sz="4800" b="1" dirty="0" smtClean="0">
                <a:solidFill>
                  <a:srgbClr val="FF0000"/>
                </a:solidFill>
                <a:sym typeface="+mn-ea"/>
              </a:rPr>
              <a:t>및</a:t>
            </a:r>
            <a:r>
              <a:rPr lang="en-US" altLang="en-US" sz="4800" b="1" dirty="0" smtClean="0">
                <a:solidFill>
                  <a:srgbClr val="FF0000"/>
                </a:solidFill>
                <a:sym typeface="+mn-ea"/>
              </a:rPr>
              <a:t> </a:t>
            </a:r>
            <a:r>
              <a:rPr lang="ko-KR" altLang="en-US" sz="4800" b="1" dirty="0" smtClean="0">
                <a:solidFill>
                  <a:srgbClr val="FF0000"/>
                </a:solidFill>
                <a:sym typeface="+mn-ea"/>
              </a:rPr>
              <a:t>해양관할권</a:t>
            </a:r>
            <a:r>
              <a:rPr lang="en-US" altLang="en-US" sz="4800" b="1" dirty="0" smtClean="0">
                <a:solidFill>
                  <a:srgbClr val="FF0000"/>
                </a:solidFill>
                <a:sym typeface="+mn-ea"/>
              </a:rPr>
              <a:t> </a:t>
            </a:r>
            <a:r>
              <a:rPr lang="ko-KR" altLang="en-US" sz="4800" b="1" dirty="0" smtClean="0">
                <a:solidFill>
                  <a:srgbClr val="FF0000"/>
                </a:solidFill>
                <a:sym typeface="+mn-ea"/>
              </a:rPr>
              <a:t>주장</a:t>
            </a:r>
            <a:endParaRPr lang="ko-KR" altLang="en-US" sz="4800" dirty="0" smtClean="0"/>
          </a:p>
          <a:p>
            <a:pPr algn="ctr"/>
            <a:endParaRPr lang="en-US" altLang="ko-KR" sz="4800" b="1" dirty="0" smtClean="0">
              <a:solidFill>
                <a:srgbClr val="FF0000"/>
              </a:solidFill>
            </a:endParaRPr>
          </a:p>
          <a:p>
            <a:r>
              <a:rPr lang="en-US" altLang="en-US" sz="2000" b="1" dirty="0"/>
              <a:t>(a) </a:t>
            </a:r>
            <a:r>
              <a:rPr lang="ko-KR" altLang="en-US" sz="2000" b="1" dirty="0"/>
              <a:t>남중국해내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도서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및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지형물에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대한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영토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주권</a:t>
            </a:r>
            <a:r>
              <a:rPr lang="en-US" altLang="en-US" sz="2000" b="1" dirty="0"/>
              <a:t>(claim of territorial          sovereignty) </a:t>
            </a:r>
            <a:r>
              <a:rPr lang="ko-KR" altLang="en-US" sz="2000" b="1" dirty="0"/>
              <a:t>주장</a:t>
            </a:r>
            <a:r>
              <a:rPr lang="en-US" altLang="en-US" sz="2000" b="1" dirty="0"/>
              <a:t>,</a:t>
            </a:r>
            <a:endParaRPr lang="en-US" altLang="en-US" sz="2000" b="1" dirty="0"/>
          </a:p>
          <a:p>
            <a:r>
              <a:rPr lang="en-US" altLang="en-US" sz="2000" b="1" dirty="0"/>
              <a:t>(b) </a:t>
            </a:r>
            <a:r>
              <a:rPr lang="ko-KR" altLang="en-US" sz="2000" b="1" dirty="0"/>
              <a:t>남중국해에서의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해양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권리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및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해양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권익</a:t>
            </a:r>
            <a:r>
              <a:rPr lang="en-US" altLang="en-US" sz="2000" b="1" dirty="0"/>
              <a:t>(claims of maritime rights and interests)</a:t>
            </a:r>
            <a:r>
              <a:rPr lang="ko-KR" altLang="en-US" sz="2000" b="1" dirty="0"/>
              <a:t>에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대한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주장</a:t>
            </a:r>
            <a:endParaRPr lang="ko-KR" altLang="en-US" sz="2000" b="1" dirty="0"/>
          </a:p>
          <a:p>
            <a:endParaRPr lang="en-US" altLang="en-US" sz="2000" dirty="0"/>
          </a:p>
          <a:p>
            <a:r>
              <a:rPr lang="ko-KR" altLang="en-US" b="1" dirty="0"/>
              <a:t>용어</a:t>
            </a:r>
            <a:r>
              <a:rPr lang="en-US" altLang="en-US" b="1" dirty="0"/>
              <a:t> </a:t>
            </a:r>
            <a:r>
              <a:rPr lang="ko-KR" altLang="en-US" b="1" dirty="0"/>
              <a:t>설명</a:t>
            </a:r>
            <a:r>
              <a:rPr lang="en-US" altLang="en-US" b="1" dirty="0"/>
              <a:t>:</a:t>
            </a:r>
            <a:endParaRPr lang="en-US" altLang="en-US" b="1" dirty="0"/>
          </a:p>
          <a:p>
            <a:r>
              <a:rPr lang="en-US" altLang="en-US" b="1" dirty="0"/>
              <a:t>. Territorial sovereignty claims: </a:t>
            </a:r>
            <a:r>
              <a:rPr lang="ko-KR" altLang="en-US" b="1" dirty="0"/>
              <a:t>국제법상</a:t>
            </a:r>
            <a:r>
              <a:rPr lang="en-US" altLang="en-US" b="1" dirty="0"/>
              <a:t> </a:t>
            </a:r>
            <a:r>
              <a:rPr lang="ko-KR" altLang="en-US" b="1" dirty="0"/>
              <a:t>일정</a:t>
            </a:r>
            <a:r>
              <a:rPr lang="en-US" altLang="en-US" b="1" dirty="0"/>
              <a:t> </a:t>
            </a:r>
            <a:r>
              <a:rPr lang="ko-KR" altLang="en-US" b="1" dirty="0"/>
              <a:t>지역</a:t>
            </a:r>
            <a:r>
              <a:rPr lang="en-US" altLang="en-US" b="1" dirty="0"/>
              <a:t>(</a:t>
            </a:r>
            <a:r>
              <a:rPr lang="ko-KR" altLang="en-US" b="1" dirty="0"/>
              <a:t>대개</a:t>
            </a:r>
            <a:r>
              <a:rPr lang="en-US" altLang="en-US" b="1" dirty="0"/>
              <a:t> </a:t>
            </a:r>
            <a:r>
              <a:rPr lang="ko-KR" altLang="en-US" b="1" dirty="0"/>
              <a:t>육지</a:t>
            </a:r>
            <a:r>
              <a:rPr lang="en-US" altLang="en-US" b="1" dirty="0"/>
              <a:t>, </a:t>
            </a:r>
            <a:r>
              <a:rPr lang="ko-KR" altLang="en-US" b="1" dirty="0"/>
              <a:t>섬</a:t>
            </a:r>
            <a:r>
              <a:rPr lang="en-US" altLang="en-US" b="1" dirty="0"/>
              <a:t> </a:t>
            </a:r>
            <a:r>
              <a:rPr lang="ko-KR" altLang="en-US" b="1" dirty="0"/>
              <a:t>등</a:t>
            </a:r>
            <a:r>
              <a:rPr lang="en-US" altLang="en-US" b="1" dirty="0"/>
              <a:t>)</a:t>
            </a:r>
            <a:r>
              <a:rPr lang="ko-KR" altLang="en-US" b="1" dirty="0"/>
              <a:t>에</a:t>
            </a:r>
            <a:r>
              <a:rPr lang="en-US" altLang="en-US" b="1" dirty="0"/>
              <a:t> </a:t>
            </a:r>
            <a:r>
              <a:rPr lang="ko-KR" altLang="en-US" b="1" dirty="0"/>
              <a:t>대한</a:t>
            </a:r>
            <a:r>
              <a:rPr lang="en-US" altLang="en-US" b="1" dirty="0"/>
              <a:t>    </a:t>
            </a:r>
            <a:r>
              <a:rPr lang="ko-KR" altLang="en-US" b="1" dirty="0"/>
              <a:t>완전한</a:t>
            </a:r>
            <a:r>
              <a:rPr lang="en-US" altLang="en-US" b="1" dirty="0"/>
              <a:t> </a:t>
            </a:r>
            <a:r>
              <a:rPr lang="ko-KR" altLang="en-US" b="1" dirty="0"/>
              <a:t>영유권과</a:t>
            </a:r>
            <a:r>
              <a:rPr lang="en-US" altLang="en-US" b="1" dirty="0"/>
              <a:t> </a:t>
            </a:r>
            <a:r>
              <a:rPr lang="ko-KR" altLang="en-US" b="1" dirty="0"/>
              <a:t>통치권</a:t>
            </a:r>
            <a:r>
              <a:rPr lang="en-US" altLang="en-US" b="1" dirty="0"/>
              <a:t> </a:t>
            </a:r>
            <a:r>
              <a:rPr lang="ko-KR" altLang="en-US" b="1" dirty="0"/>
              <a:t>주장을</a:t>
            </a:r>
            <a:r>
              <a:rPr lang="en-US" altLang="en-US" b="1" dirty="0"/>
              <a:t> </a:t>
            </a:r>
            <a:r>
              <a:rPr lang="ko-KR" altLang="en-US" b="1" dirty="0"/>
              <a:t>의미</a:t>
            </a:r>
            <a:r>
              <a:rPr lang="en-US" altLang="en-US" b="1" dirty="0"/>
              <a:t>.</a:t>
            </a:r>
            <a:endParaRPr lang="en-US" altLang="en-US" b="1" dirty="0"/>
          </a:p>
          <a:p>
            <a:endParaRPr lang="en-US" altLang="en-US" b="1" dirty="0"/>
          </a:p>
          <a:p>
            <a:r>
              <a:rPr lang="en-US" altLang="en-US" b="1" dirty="0"/>
              <a:t>2. Maritime rights and interests claims: </a:t>
            </a:r>
            <a:r>
              <a:rPr lang="ko-KR" altLang="en-US" b="1" dirty="0"/>
              <a:t>배타적경제수역</a:t>
            </a:r>
            <a:r>
              <a:rPr lang="en-US" altLang="en-US" b="1" dirty="0"/>
              <a:t>(EEZ), </a:t>
            </a:r>
            <a:r>
              <a:rPr lang="ko-KR" altLang="en-US" b="1" dirty="0"/>
              <a:t>대륙붕</a:t>
            </a:r>
            <a:r>
              <a:rPr lang="en-US" altLang="en-US" b="1" dirty="0"/>
              <a:t>, </a:t>
            </a:r>
            <a:r>
              <a:rPr lang="ko-KR" altLang="en-US" b="1" dirty="0"/>
              <a:t>어업권</a:t>
            </a:r>
            <a:r>
              <a:rPr lang="en-US" altLang="en-US" b="1" dirty="0"/>
              <a:t>,   </a:t>
            </a:r>
            <a:r>
              <a:rPr lang="ko-KR" altLang="en-US" b="1" dirty="0"/>
              <a:t>항행의</a:t>
            </a:r>
            <a:r>
              <a:rPr lang="en-US" altLang="en-US" b="1" dirty="0"/>
              <a:t> </a:t>
            </a:r>
            <a:r>
              <a:rPr lang="ko-KR" altLang="en-US" b="1" dirty="0"/>
              <a:t>자유</a:t>
            </a:r>
            <a:r>
              <a:rPr lang="en-US" altLang="en-US" b="1" dirty="0"/>
              <a:t> </a:t>
            </a:r>
            <a:r>
              <a:rPr lang="ko-KR" altLang="en-US" b="1" dirty="0"/>
              <a:t>등과</a:t>
            </a:r>
            <a:r>
              <a:rPr lang="en-US" altLang="en-US" b="1" dirty="0"/>
              <a:t> </a:t>
            </a:r>
            <a:r>
              <a:rPr lang="ko-KR" altLang="en-US" b="1" dirty="0"/>
              <a:t>관련된</a:t>
            </a:r>
            <a:r>
              <a:rPr lang="en-US" altLang="en-US" b="1" dirty="0"/>
              <a:t> </a:t>
            </a:r>
            <a:r>
              <a:rPr lang="ko-KR" altLang="en-US" b="1" dirty="0"/>
              <a:t>해양법적</a:t>
            </a:r>
            <a:r>
              <a:rPr lang="en-US" altLang="en-US" b="1" dirty="0"/>
              <a:t> </a:t>
            </a:r>
            <a:r>
              <a:rPr lang="ko-KR" altLang="en-US" b="1" dirty="0"/>
              <a:t>권리와</a:t>
            </a:r>
            <a:r>
              <a:rPr lang="en-US" altLang="en-US" b="1" dirty="0"/>
              <a:t> </a:t>
            </a:r>
            <a:r>
              <a:rPr lang="ko-KR" altLang="en-US" b="1" dirty="0"/>
              <a:t>이익</a:t>
            </a:r>
            <a:r>
              <a:rPr lang="en-US" altLang="en-US" b="1" dirty="0"/>
              <a:t> </a:t>
            </a:r>
            <a:r>
              <a:rPr lang="ko-KR" altLang="en-US" b="1" dirty="0"/>
              <a:t>주장</a:t>
            </a:r>
            <a:r>
              <a:rPr lang="en-US" altLang="en-US" b="1" dirty="0"/>
              <a:t>.</a:t>
            </a:r>
            <a:endParaRPr lang="en-US" alt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globalsecurity.org/military/world/war/images/map-south-china-sea-1948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459432"/>
            <a:ext cx="9900592" cy="722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1296" y="620688"/>
            <a:ext cx="8568952" cy="538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중화인민공화국은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남중국해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제도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(Nanhai Zhudao, 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南海諸島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)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에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대한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영토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주권을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주장하고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있다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.</a:t>
            </a:r>
            <a:endParaRPr lang="en-US" altLang="en-US" sz="2800" dirty="0" smtClean="0">
              <a:solidFill>
                <a:schemeClr val="tx1"/>
              </a:solidFill>
            </a:endParaRPr>
          </a:p>
          <a:p>
            <a:endParaRPr lang="en-US" altLang="en-US" sz="3600" dirty="0" smtClean="0">
              <a:solidFill>
                <a:srgbClr val="FF0000"/>
              </a:solidFill>
            </a:endParaRPr>
          </a:p>
          <a:p>
            <a:endParaRPr lang="ko-KR" altLang="en-US" sz="2000" b="1" dirty="0" smtClean="0">
              <a:solidFill>
                <a:schemeClr val="tx1"/>
              </a:solidFill>
            </a:endParaRPr>
          </a:p>
          <a:p>
            <a:endParaRPr lang="ko-KR" altLang="en-US" sz="1600" b="1" dirty="0" smtClean="0">
              <a:solidFill>
                <a:schemeClr val="tx1"/>
              </a:solidFill>
            </a:endParaRPr>
          </a:p>
          <a:p>
            <a:r>
              <a:rPr lang="ko-KR" altLang="en-US" sz="1600" b="1" dirty="0" smtClean="0">
                <a:solidFill>
                  <a:schemeClr val="tx1"/>
                </a:solidFill>
              </a:rPr>
              <a:t>용어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설명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:</a:t>
            </a:r>
            <a:endParaRPr lang="en-US" altLang="en-US" sz="1600" dirty="0" smtClean="0">
              <a:solidFill>
                <a:schemeClr val="tx1"/>
              </a:solidFill>
            </a:endParaRPr>
          </a:p>
          <a:p>
            <a:r>
              <a:rPr lang="en-US" altLang="en-US" sz="1600" b="1" dirty="0" smtClean="0">
                <a:solidFill>
                  <a:schemeClr val="tx1"/>
                </a:solidFill>
              </a:rPr>
              <a:t> * South China Sea Islands</a:t>
            </a:r>
            <a:r>
              <a:rPr lang="ko-KR" altLang="en-US" sz="1600" dirty="0" smtClean="0">
                <a:solidFill>
                  <a:schemeClr val="tx1"/>
                </a:solidFill>
              </a:rPr>
              <a:t>는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중국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측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표현인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Nanhai Zhudao(</a:t>
            </a:r>
            <a:r>
              <a:rPr lang="zh-CN" altLang="en-US" sz="1600" b="1" dirty="0" smtClean="0">
                <a:solidFill>
                  <a:schemeClr val="tx1"/>
                </a:solidFill>
              </a:rPr>
              <a:t>南海諸島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600" dirty="0" smtClean="0">
                <a:solidFill>
                  <a:schemeClr val="tx1"/>
                </a:solidFill>
              </a:rPr>
              <a:t>와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함께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병기하는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것이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학술적으로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바람직함</a:t>
            </a:r>
            <a:r>
              <a:rPr lang="en-US" altLang="en-US" sz="1600" dirty="0" smtClean="0">
                <a:solidFill>
                  <a:schemeClr val="tx1"/>
                </a:solidFill>
              </a:rPr>
              <a:t>.</a:t>
            </a:r>
            <a:endParaRPr lang="en-US" altLang="en-US" sz="1600" dirty="0" smtClean="0">
              <a:solidFill>
                <a:schemeClr val="tx1"/>
              </a:solidFill>
            </a:endParaRPr>
          </a:p>
          <a:p>
            <a:endParaRPr lang="en-US" altLang="en-US" sz="1600" dirty="0" smtClean="0">
              <a:solidFill>
                <a:schemeClr val="tx1"/>
              </a:solidFill>
            </a:endParaRPr>
          </a:p>
          <a:p>
            <a:r>
              <a:rPr lang="en-US" altLang="en-US" sz="1600" b="1" dirty="0" smtClean="0">
                <a:solidFill>
                  <a:schemeClr val="tx1"/>
                </a:solidFill>
              </a:rPr>
              <a:t> * Sovereignty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는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단순한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지배권이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아닌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완전한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영토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주권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(territorial sovereignty)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을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뜻</a:t>
            </a:r>
            <a:r>
              <a:rPr lang="ko-KR" altLang="en-US" sz="1600" dirty="0" smtClean="0">
                <a:solidFill>
                  <a:schemeClr val="tx1"/>
                </a:solidFill>
              </a:rPr>
              <a:t>하므로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“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주권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”</a:t>
            </a:r>
            <a:r>
              <a:rPr lang="ko-KR" altLang="en-US" sz="1600" dirty="0" smtClean="0">
                <a:solidFill>
                  <a:schemeClr val="tx1"/>
                </a:solidFill>
              </a:rPr>
              <a:t>으로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번역됩니다</a:t>
            </a:r>
            <a:r>
              <a:rPr lang="en-US" altLang="en-US" sz="1600" dirty="0" smtClean="0">
                <a:solidFill>
                  <a:schemeClr val="tx1"/>
                </a:solidFill>
              </a:rPr>
              <a:t>.</a:t>
            </a:r>
            <a:endParaRPr lang="en-US" altLang="en-US" sz="1600" dirty="0" smtClean="0">
              <a:solidFill>
                <a:schemeClr val="tx1"/>
              </a:solidFill>
            </a:endParaRPr>
          </a:p>
          <a:p>
            <a:r>
              <a:rPr lang="en-US" altLang="ko-KR" sz="1600" dirty="0" smtClean="0"/>
              <a:t>  </a:t>
            </a:r>
            <a:r>
              <a:rPr lang="en-US" altLang="ko-KR" sz="1600" b="1" dirty="0" err="1"/>
              <a:t>Pratas</a:t>
            </a:r>
            <a:r>
              <a:rPr lang="en-US" altLang="ko-KR" sz="1600" dirty="0"/>
              <a:t> </a:t>
            </a:r>
            <a:r>
              <a:rPr lang="en-US" altLang="ko-KR" sz="1600" b="1" dirty="0"/>
              <a:t>Islands</a:t>
            </a:r>
            <a:r>
              <a:rPr lang="en-US" altLang="ko-KR" sz="1600" dirty="0"/>
              <a:t> (</a:t>
            </a:r>
            <a:r>
              <a:rPr lang="en-US" altLang="ko-KR" sz="1600" dirty="0" err="1"/>
              <a:t>Dongsha</a:t>
            </a:r>
            <a:r>
              <a:rPr lang="en-US" altLang="ko-KR" sz="1600" dirty="0"/>
              <a:t> </a:t>
            </a:r>
            <a:r>
              <a:rPr lang="en-US" altLang="ko-KR" sz="1600" b="1" dirty="0" err="1"/>
              <a:t>Qundao</a:t>
            </a:r>
            <a:r>
              <a:rPr lang="en-US" altLang="ko-KR" sz="1600" dirty="0"/>
              <a:t>),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</a:t>
            </a:r>
            <a:r>
              <a:rPr lang="en-US" altLang="ko-KR" sz="1600" b="1" dirty="0" err="1"/>
              <a:t>Paracel</a:t>
            </a:r>
            <a:r>
              <a:rPr lang="en-US" altLang="ko-KR" sz="1600" b="1" dirty="0"/>
              <a:t> Islands </a:t>
            </a:r>
            <a:r>
              <a:rPr lang="en-US" altLang="ko-KR" sz="1600" dirty="0"/>
              <a:t>(</a:t>
            </a:r>
            <a:r>
              <a:rPr lang="en-US" altLang="ko-KR" sz="1600" dirty="0" err="1"/>
              <a:t>Xisha</a:t>
            </a:r>
            <a:r>
              <a:rPr lang="en-US" altLang="ko-KR" sz="1600" dirty="0"/>
              <a:t> </a:t>
            </a:r>
            <a:r>
              <a:rPr lang="en-US" altLang="ko-KR" sz="1600" b="1" dirty="0" err="1"/>
              <a:t>Qundao</a:t>
            </a:r>
            <a:r>
              <a:rPr lang="en-US" altLang="ko-KR" sz="1600" dirty="0"/>
              <a:t>), </a:t>
            </a:r>
            <a:r>
              <a:rPr lang="en-US" altLang="ko-KR" sz="1600" dirty="0" smtClean="0"/>
              <a:t>        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</a:t>
            </a:r>
            <a:r>
              <a:rPr lang="en-US" altLang="ko-KR" sz="1600" b="1" dirty="0" err="1" smtClean="0"/>
              <a:t>Macclesfield</a:t>
            </a:r>
            <a:r>
              <a:rPr lang="en-US" altLang="ko-KR" sz="1600" b="1" dirty="0" smtClean="0"/>
              <a:t> </a:t>
            </a:r>
            <a:r>
              <a:rPr lang="en-US" altLang="ko-KR" sz="1600" b="1" dirty="0"/>
              <a:t>Bank </a:t>
            </a:r>
            <a:endParaRPr lang="en-US" altLang="ko-KR" sz="1600" b="1" dirty="0" smtClean="0"/>
          </a:p>
          <a:p>
            <a:r>
              <a:rPr lang="en-US" altLang="ko-KR" sz="1600" dirty="0" smtClean="0"/>
              <a:t>  </a:t>
            </a:r>
            <a:r>
              <a:rPr lang="en-US" altLang="ko-KR" sz="1600" b="1" dirty="0" smtClean="0"/>
              <a:t>Scarborough </a:t>
            </a:r>
            <a:r>
              <a:rPr lang="en-US" altLang="ko-KR" sz="1600" b="1" dirty="0"/>
              <a:t>Shoal </a:t>
            </a:r>
            <a:r>
              <a:rPr lang="en-US" altLang="ko-KR" sz="1600" dirty="0"/>
              <a:t>(</a:t>
            </a:r>
            <a:r>
              <a:rPr lang="en-US" altLang="ko-KR" sz="1600" dirty="0" err="1"/>
              <a:t>Zhongsha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</a:t>
            </a:r>
            <a:r>
              <a:rPr lang="en-US" altLang="ko-KR" sz="1600" b="1" dirty="0" err="1" smtClean="0"/>
              <a:t>Qundao</a:t>
            </a:r>
            <a:r>
              <a:rPr lang="en-US" altLang="ko-KR" sz="1600" dirty="0"/>
              <a:t>) 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</a:t>
            </a:r>
            <a:r>
              <a:rPr lang="en-US" altLang="ko-KR" sz="1600" b="1" dirty="0" err="1" smtClean="0"/>
              <a:t>Spratlys</a:t>
            </a:r>
            <a:r>
              <a:rPr lang="en-US" altLang="ko-KR" sz="1600" b="1" dirty="0" smtClean="0"/>
              <a:t> </a:t>
            </a:r>
            <a:r>
              <a:rPr lang="en-US" altLang="ko-KR" sz="1600" b="1" dirty="0"/>
              <a:t>Islands </a:t>
            </a:r>
            <a:r>
              <a:rPr lang="en-US" altLang="ko-KR" sz="1600" dirty="0"/>
              <a:t>(</a:t>
            </a:r>
            <a:r>
              <a:rPr lang="en-US" altLang="ko-KR" sz="1600" dirty="0" err="1"/>
              <a:t>Nansha</a:t>
            </a:r>
            <a:r>
              <a:rPr lang="en-US" altLang="ko-KR" sz="1600" dirty="0"/>
              <a:t> </a:t>
            </a:r>
            <a:r>
              <a:rPr lang="en-US" altLang="ko-KR" sz="1600" b="1" dirty="0" err="1"/>
              <a:t>Qundao</a:t>
            </a:r>
            <a:r>
              <a:rPr lang="en-US" altLang="ko-KR" sz="1600" dirty="0" smtClean="0"/>
              <a:t>).</a:t>
            </a:r>
            <a:endParaRPr lang="en-US" altLang="ko-KR" sz="1600" dirty="0" smtClean="0"/>
          </a:p>
          <a:p>
            <a:endParaRPr lang="ko-KR" alt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logs-images.forbes.com/outofasia/files/2017/08/South-China-Sea-0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/>
          <p:nvPr/>
        </p:nvSpPr>
        <p:spPr>
          <a:xfrm>
            <a:off x="0" y="1124585"/>
            <a:ext cx="9119870" cy="42271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ko-KR" altLang="en-US" sz="2800" b="1">
                <a:solidFill>
                  <a:srgbClr val="FF0000"/>
                </a:solidFill>
              </a:rPr>
              <a:t>맥클스필드 해저퇴적물</a:t>
            </a:r>
            <a:r>
              <a:rPr lang="en-US" altLang="ko-KR" sz="2800" b="1">
                <a:solidFill>
                  <a:srgbClr val="FF0000"/>
                </a:solidFill>
              </a:rPr>
              <a:t>(Macclesfield Bank)</a:t>
            </a:r>
            <a:r>
              <a:rPr lang="ko-KR" altLang="en-US" sz="2800" b="1">
                <a:solidFill>
                  <a:srgbClr val="FF0000"/>
                </a:solidFill>
              </a:rPr>
              <a:t>은</a:t>
            </a:r>
            <a:endParaRPr lang="ko-KR" altLang="en-US" sz="2800" b="1">
              <a:solidFill>
                <a:srgbClr val="FF0000"/>
              </a:solidFill>
            </a:endParaRPr>
          </a:p>
          <a:p>
            <a:r>
              <a:rPr lang="ko-KR" altLang="en-US" sz="2800" b="1">
                <a:solidFill>
                  <a:srgbClr val="FF0000"/>
                </a:solidFill>
              </a:rPr>
              <a:t>완전히 수중에 위치한 해저 지형으로서</a:t>
            </a:r>
            <a:r>
              <a:rPr lang="en-US" altLang="ko-KR" sz="2800" b="1">
                <a:solidFill>
                  <a:srgbClr val="FF0000"/>
                </a:solidFill>
              </a:rPr>
              <a:t>, </a:t>
            </a:r>
            <a:r>
              <a:rPr lang="ko-KR" altLang="en-US" sz="2800" b="1">
                <a:solidFill>
                  <a:srgbClr val="FF0000"/>
                </a:solidFill>
              </a:rPr>
              <a:t>국제법적 관점에서 볼 때 영유권의 대상이 되는 육지 영토로 간주될 수 없다</a:t>
            </a:r>
            <a:r>
              <a:rPr lang="en-US" altLang="ko-KR" sz="2800" b="1">
                <a:solidFill>
                  <a:srgbClr val="FF0000"/>
                </a:solidFill>
              </a:rPr>
              <a:t>.</a:t>
            </a:r>
            <a:endParaRPr lang="en-US" altLang="ko-KR" sz="1600"/>
          </a:p>
          <a:p>
            <a:pPr>
              <a:spcAft>
                <a:spcPct val="60000"/>
              </a:spcAft>
            </a:pPr>
            <a:endParaRPr lang="ko-KR" altLang="en-US" sz="2200" b="1"/>
          </a:p>
          <a:p>
            <a:pPr>
              <a:spcAft>
                <a:spcPct val="60000"/>
              </a:spcAft>
            </a:pPr>
            <a:r>
              <a:rPr lang="ko-KR" altLang="en-US" sz="2000" b="1"/>
              <a:t>용어 해설</a:t>
            </a:r>
            <a:r>
              <a:rPr lang="en-US" altLang="ko-KR" sz="2000" b="1"/>
              <a:t>:</a:t>
            </a:r>
            <a:endParaRPr lang="en-US" altLang="ko-KR" sz="2000" b="1"/>
          </a:p>
          <a:p>
            <a:pPr>
              <a:buFont typeface="Arial" panose="020B0604020202020204"/>
              <a:buChar char="•"/>
            </a:pPr>
            <a:r>
              <a:rPr lang="en-US" altLang="ko-KR" sz="1600" b="1"/>
              <a:t>Entirely submerged feature: </a:t>
            </a:r>
            <a:r>
              <a:rPr lang="ko-KR" altLang="en-US" sz="1600" b="1"/>
              <a:t>국제법상 </a:t>
            </a:r>
            <a:r>
              <a:rPr lang="en-US" altLang="ko-KR" sz="1600" b="1"/>
              <a:t>"</a:t>
            </a:r>
            <a:r>
              <a:rPr lang="ko-KR" altLang="en-US" sz="1600" b="1"/>
              <a:t>항시 수면 아래 존재하는 지형</a:t>
            </a:r>
            <a:r>
              <a:rPr lang="en-US" altLang="ko-KR" sz="1600" b="1"/>
              <a:t>(feature permanently submerged)"</a:t>
            </a:r>
            <a:r>
              <a:rPr lang="ko-KR" altLang="en-US" sz="1600" b="1"/>
              <a:t>은 해양법상 영토 주권의 대상이 아님</a:t>
            </a:r>
            <a:r>
              <a:rPr lang="en-US" altLang="ko-KR" sz="1600" b="1"/>
              <a:t>.</a:t>
            </a:r>
            <a:endParaRPr lang="en-US" altLang="ko-KR" sz="1600" b="1"/>
          </a:p>
          <a:p>
            <a:pPr>
              <a:buFont typeface="Arial" panose="020B0604020202020204"/>
              <a:buChar char="•"/>
            </a:pPr>
            <a:endParaRPr lang="en-US" altLang="ko-KR" sz="1600" b="1"/>
          </a:p>
          <a:p>
            <a:pPr>
              <a:buFont typeface="Arial" panose="020B0604020202020204"/>
              <a:buChar char="•"/>
            </a:pPr>
            <a:r>
              <a:rPr lang="en-US" altLang="ko-KR" sz="1600" b="1"/>
              <a:t>Appropriate-able land territory: </a:t>
            </a:r>
            <a:r>
              <a:rPr lang="ko-KR" altLang="en-US" sz="1600" b="1"/>
              <a:t>점유 및 귀속 가능한 육지 영토를 의미하며</a:t>
            </a:r>
            <a:r>
              <a:rPr lang="en-US" altLang="ko-KR" sz="1600" b="1"/>
              <a:t>, </a:t>
            </a:r>
            <a:r>
              <a:rPr lang="ko-KR" altLang="en-US" sz="1600" b="1"/>
              <a:t>이는 일반적으로 상시 수면 위에 존재하는 섬 또는 암초만 해당</a:t>
            </a:r>
            <a:r>
              <a:rPr lang="en-US" altLang="ko-KR" sz="1600" b="1"/>
              <a:t>.</a:t>
            </a:r>
            <a:endParaRPr lang="en-US" altLang="ko-KR" sz="1600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/>
          <p:nvPr/>
        </p:nvSpPr>
        <p:spPr>
          <a:xfrm>
            <a:off x="40640" y="1124585"/>
            <a:ext cx="9058910" cy="4489450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ko-KR" altLang="en-US" sz="3600" b="1">
                <a:solidFill>
                  <a:srgbClr val="FF0000"/>
                </a:solidFill>
              </a:rPr>
              <a:t>중국이 남중국해에서 주장하는 해양 권리 및 이익은 세 가지 범주로 구분된다</a:t>
            </a:r>
            <a:endParaRPr lang="en-US" altLang="ko-KR" sz="3600">
              <a:solidFill>
                <a:srgbClr val="FF0000"/>
              </a:solidFill>
            </a:endParaRPr>
          </a:p>
          <a:p>
            <a:pPr>
              <a:spcAft>
                <a:spcPct val="60000"/>
              </a:spcAft>
            </a:pPr>
            <a:endParaRPr lang="ko-KR" altLang="en-US" sz="2200" b="1"/>
          </a:p>
          <a:p>
            <a:pPr>
              <a:spcAft>
                <a:spcPct val="60000"/>
              </a:spcAft>
            </a:pPr>
            <a:endParaRPr lang="ko-KR" altLang="en-US" sz="2200" b="1"/>
          </a:p>
          <a:p>
            <a:pPr>
              <a:spcAft>
                <a:spcPct val="60000"/>
              </a:spcAft>
            </a:pPr>
            <a:r>
              <a:rPr lang="ko-KR" altLang="en-US" b="1"/>
              <a:t>용어 정리</a:t>
            </a:r>
            <a:r>
              <a:rPr lang="en-US" altLang="ko-KR" b="1"/>
              <a:t>:</a:t>
            </a:r>
            <a:endParaRPr lang="en-US" altLang="ko-KR" b="1"/>
          </a:p>
          <a:p>
            <a:pPr>
              <a:spcAft>
                <a:spcPct val="60000"/>
              </a:spcAft>
            </a:pPr>
            <a:r>
              <a:rPr lang="en-US" altLang="ko-KR" sz="1600" b="1"/>
              <a:t>* Maritime rights and interests: </a:t>
            </a:r>
            <a:r>
              <a:rPr lang="ko-KR" altLang="en-US" sz="1600" b="1"/>
              <a:t>해양법상 권리</a:t>
            </a:r>
            <a:r>
              <a:rPr lang="en-US" altLang="ko-KR" sz="1600" b="1"/>
              <a:t>(</a:t>
            </a:r>
            <a:r>
              <a:rPr lang="ko-KR" altLang="en-US" sz="1600" b="1"/>
              <a:t>예</a:t>
            </a:r>
            <a:r>
              <a:rPr lang="en-US" altLang="ko-KR" sz="1600" b="1"/>
              <a:t>: </a:t>
            </a:r>
            <a:r>
              <a:rPr lang="ko-KR" altLang="en-US" sz="1600" b="1"/>
              <a:t>어업권</a:t>
            </a:r>
            <a:r>
              <a:rPr lang="en-US" altLang="ko-KR" sz="1600" b="1"/>
              <a:t>, </a:t>
            </a:r>
            <a:r>
              <a:rPr lang="ko-KR" altLang="en-US" sz="1600" b="1"/>
              <a:t>항행권</a:t>
            </a:r>
            <a:r>
              <a:rPr lang="en-US" altLang="ko-KR" sz="1600" b="1"/>
              <a:t>, EEZ </a:t>
            </a:r>
            <a:r>
              <a:rPr lang="ko-KR" altLang="en-US" sz="1600" b="1"/>
              <a:t>및 대륙붕 권리</a:t>
            </a:r>
            <a:r>
              <a:rPr lang="en-US" altLang="ko-KR" sz="1600" b="1"/>
              <a:t>)</a:t>
            </a:r>
            <a:r>
              <a:rPr lang="ko-KR" altLang="en-US" sz="1600" b="1"/>
              <a:t>뿐 아니라 전략적</a:t>
            </a:r>
            <a:r>
              <a:rPr lang="en-US" altLang="ko-KR" sz="1600" b="1"/>
              <a:t>·</a:t>
            </a:r>
            <a:r>
              <a:rPr lang="ko-KR" altLang="en-US" sz="1600" b="1"/>
              <a:t>경제적 이익을 포함하는 개념</a:t>
            </a:r>
            <a:endParaRPr lang="en-US" altLang="ko-KR" sz="1600" b="1"/>
          </a:p>
          <a:p>
            <a:pPr>
              <a:buFont typeface="Arial" panose="020B0604020202020204"/>
              <a:buChar char="•"/>
            </a:pPr>
            <a:endParaRPr lang="en-US" altLang="ko-KR" sz="1600" b="1"/>
          </a:p>
          <a:p>
            <a:pPr indent="0">
              <a:buFont typeface="Arial" panose="020B0604020202020204"/>
              <a:buNone/>
            </a:pPr>
            <a:r>
              <a:rPr lang="en-US" altLang="ko-KR" sz="1600" b="1"/>
              <a:t>* Claims come in three parts: </a:t>
            </a:r>
            <a:r>
              <a:rPr lang="ko-KR" altLang="en-US" sz="1600" b="1"/>
              <a:t>단순 나열이 아니라 구조적</a:t>
            </a:r>
            <a:r>
              <a:rPr lang="en-US" altLang="ko-KR" sz="1600" b="1"/>
              <a:t>·</a:t>
            </a:r>
            <a:r>
              <a:rPr lang="ko-KR" altLang="en-US" sz="1600" b="1"/>
              <a:t>법적 </a:t>
            </a:r>
            <a:r>
              <a:rPr lang="en-US" altLang="ko-KR" sz="1600" b="1"/>
              <a:t>   </a:t>
            </a:r>
            <a:r>
              <a:rPr lang="ko-KR" altLang="en-US" sz="1600" b="1"/>
              <a:t>범주화이므로 “요소로 구성된다” 또는 “범주로 나뉜다”는 </a:t>
            </a:r>
            <a:r>
              <a:rPr lang="ko-KR" altLang="en-US" sz="1600" b="1">
                <a:sym typeface="+mn-ea"/>
              </a:rPr>
              <a:t>학술적</a:t>
            </a:r>
            <a:r>
              <a:rPr lang="en-US" altLang="ko-KR" sz="1600" b="1">
                <a:sym typeface="+mn-ea"/>
              </a:rPr>
              <a:t>   </a:t>
            </a:r>
            <a:r>
              <a:rPr lang="ko-KR" altLang="en-US" sz="1600" b="1"/>
              <a:t>표현</a:t>
            </a:r>
            <a:endParaRPr lang="en-US" altLang="ko-KR" sz="16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economist.com/sites/default/files/20160716_scsbuildingworks2.png?146824974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3414"/>
            <a:ext cx="9787565" cy="722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8415" y="926465"/>
            <a:ext cx="9124950" cy="494411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noAutofit/>
          </a:bodyPr>
          <a:lstStyle/>
          <a:p>
            <a:pPr algn="ctr"/>
            <a:r>
              <a:rPr lang="ko-KR" altLang="en-US" sz="2800" b="1" dirty="0">
                <a:solidFill>
                  <a:schemeClr val="bg1"/>
                </a:solidFill>
              </a:rPr>
              <a:t>중국의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</a:rPr>
              <a:t>내수</a:t>
            </a:r>
            <a:r>
              <a:rPr lang="en-US" altLang="en-US" sz="2800" b="1" dirty="0">
                <a:solidFill>
                  <a:schemeClr val="bg1"/>
                </a:solidFill>
              </a:rPr>
              <a:t>(Internal Waters), </a:t>
            </a:r>
            <a:r>
              <a:rPr lang="ko-KR" altLang="en-US" sz="2800" b="1" dirty="0">
                <a:solidFill>
                  <a:schemeClr val="bg1"/>
                </a:solidFill>
              </a:rPr>
              <a:t>영해</a:t>
            </a:r>
            <a:r>
              <a:rPr lang="en-US" altLang="en-US" sz="2800" b="1" dirty="0">
                <a:solidFill>
                  <a:schemeClr val="bg1"/>
                </a:solidFill>
              </a:rPr>
              <a:t>(Territorial Sea), </a:t>
            </a:r>
            <a:r>
              <a:rPr lang="ko-KR" altLang="en-US" sz="2800" b="1" dirty="0">
                <a:solidFill>
                  <a:schemeClr val="bg1"/>
                </a:solidFill>
              </a:rPr>
              <a:t>및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</a:rPr>
              <a:t>접속수역</a:t>
            </a:r>
            <a:r>
              <a:rPr lang="en-US" altLang="en-US" sz="2800" b="1" dirty="0">
                <a:solidFill>
                  <a:schemeClr val="bg1"/>
                </a:solidFill>
              </a:rPr>
              <a:t>(Contiguous Zone)</a:t>
            </a:r>
            <a:r>
              <a:rPr lang="ko-KR" altLang="en-US" sz="2800" b="1" dirty="0">
                <a:solidFill>
                  <a:schemeClr val="bg1"/>
                </a:solidFill>
              </a:rPr>
              <a:t>에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</a:rPr>
              <a:t>대한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</a:rPr>
              <a:t>주권적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</a:rPr>
              <a:t>권리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</a:rPr>
              <a:t>주장</a:t>
            </a:r>
            <a:endParaRPr lang="ko-KR" altLang="en-US" sz="2800" b="1" dirty="0">
              <a:solidFill>
                <a:schemeClr val="bg1"/>
              </a:solidFill>
            </a:endParaRPr>
          </a:p>
          <a:p>
            <a:endParaRPr lang="en-US" altLang="en-US" sz="5400" dirty="0">
              <a:solidFill>
                <a:schemeClr val="bg1"/>
              </a:solidFill>
            </a:endParaRPr>
          </a:p>
          <a:p>
            <a:r>
              <a:rPr lang="ko-KR" altLang="en-US" sz="1600" b="1" dirty="0">
                <a:solidFill>
                  <a:schemeClr val="tx1"/>
                </a:solidFill>
              </a:rPr>
              <a:t>용어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해설</a:t>
            </a:r>
            <a:r>
              <a:rPr lang="en-US" altLang="en-US" sz="1600" b="1" dirty="0">
                <a:solidFill>
                  <a:schemeClr val="tx1"/>
                </a:solidFill>
              </a:rPr>
              <a:t>:</a:t>
            </a:r>
            <a:endParaRPr lang="en-US" altLang="en-US" sz="1600" b="1" dirty="0">
              <a:solidFill>
                <a:schemeClr val="tx1"/>
              </a:solidFill>
            </a:endParaRPr>
          </a:p>
          <a:p>
            <a:r>
              <a:rPr lang="en-US" altLang="en-US" sz="1600" b="1" dirty="0">
                <a:solidFill>
                  <a:schemeClr val="tx1"/>
                </a:solidFill>
              </a:rPr>
              <a:t>* Internal Waters (</a:t>
            </a:r>
            <a:r>
              <a:rPr lang="ko-KR" altLang="en-US" sz="1600" b="1" dirty="0">
                <a:solidFill>
                  <a:schemeClr val="tx1"/>
                </a:solidFill>
              </a:rPr>
              <a:t>내수</a:t>
            </a:r>
            <a:r>
              <a:rPr lang="en-US" altLang="en-US" sz="1600" b="1" dirty="0">
                <a:solidFill>
                  <a:schemeClr val="tx1"/>
                </a:solidFill>
              </a:rPr>
              <a:t>): </a:t>
            </a:r>
            <a:r>
              <a:rPr lang="ko-KR" altLang="en-US" sz="1600" b="1" dirty="0">
                <a:solidFill>
                  <a:schemeClr val="tx1"/>
                </a:solidFill>
              </a:rPr>
              <a:t>기선</a:t>
            </a:r>
            <a:r>
              <a:rPr lang="en-US" altLang="en-US" sz="1600" b="1" dirty="0">
                <a:solidFill>
                  <a:schemeClr val="tx1"/>
                </a:solidFill>
              </a:rPr>
              <a:t>(</a:t>
            </a:r>
            <a:r>
              <a:rPr lang="ko-KR" altLang="en-US" sz="1600" b="1" dirty="0">
                <a:solidFill>
                  <a:schemeClr val="tx1"/>
                </a:solidFill>
              </a:rPr>
              <a:t>보통은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해안선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또는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직선기선</a:t>
            </a:r>
            <a:r>
              <a:rPr lang="en-US" altLang="en-US" sz="1600" b="1" dirty="0">
                <a:solidFill>
                  <a:schemeClr val="tx1"/>
                </a:solidFill>
              </a:rPr>
              <a:t>) </a:t>
            </a:r>
            <a:r>
              <a:rPr lang="ko-KR" altLang="en-US" sz="1600" b="1" dirty="0">
                <a:solidFill>
                  <a:schemeClr val="tx1"/>
                </a:solidFill>
              </a:rPr>
              <a:t>안쪽의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수역으로</a:t>
            </a:r>
            <a:r>
              <a:rPr lang="en-US" altLang="en-US" sz="1600" b="1" dirty="0">
                <a:solidFill>
                  <a:schemeClr val="tx1"/>
                </a:solidFill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</a:rPr>
              <a:t>내수는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완전한</a:t>
            </a:r>
            <a:r>
              <a:rPr lang="en-US" altLang="en-US" sz="1600" b="1" dirty="0">
                <a:solidFill>
                  <a:schemeClr val="tx1"/>
                </a:solidFill>
              </a:rPr>
              <a:t>     </a:t>
            </a:r>
            <a:r>
              <a:rPr lang="ko-KR" altLang="en-US" sz="1600" b="1" dirty="0">
                <a:solidFill>
                  <a:schemeClr val="tx1"/>
                </a:solidFill>
              </a:rPr>
              <a:t>국가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주권이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미치는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영역임</a:t>
            </a:r>
            <a:r>
              <a:rPr lang="en-US" altLang="en-US" sz="1600" b="1" dirty="0">
                <a:solidFill>
                  <a:schemeClr val="tx1"/>
                </a:solidFill>
              </a:rPr>
              <a:t>.</a:t>
            </a:r>
            <a:endParaRPr lang="en-US" altLang="en-US" sz="1600" b="1" dirty="0">
              <a:solidFill>
                <a:schemeClr val="tx1"/>
              </a:solidFill>
            </a:endParaRPr>
          </a:p>
          <a:p>
            <a:endParaRPr lang="en-US" altLang="en-US" sz="1600" b="1" dirty="0">
              <a:solidFill>
                <a:schemeClr val="tx1"/>
              </a:solidFill>
            </a:endParaRPr>
          </a:p>
          <a:p>
            <a:r>
              <a:rPr lang="en-US" altLang="en-US" sz="1600" b="1" dirty="0">
                <a:solidFill>
                  <a:schemeClr val="tx1"/>
                </a:solidFill>
              </a:rPr>
              <a:t>* Territorial Sea (</a:t>
            </a:r>
            <a:r>
              <a:rPr lang="ko-KR" altLang="en-US" sz="1600" b="1" dirty="0">
                <a:solidFill>
                  <a:schemeClr val="tx1"/>
                </a:solidFill>
              </a:rPr>
              <a:t>영해</a:t>
            </a:r>
            <a:r>
              <a:rPr lang="en-US" altLang="en-US" sz="1600" b="1" dirty="0">
                <a:solidFill>
                  <a:schemeClr val="tx1"/>
                </a:solidFill>
              </a:rPr>
              <a:t>): </a:t>
            </a:r>
            <a:r>
              <a:rPr lang="ko-KR" altLang="en-US" sz="1600" b="1" dirty="0">
                <a:solidFill>
                  <a:schemeClr val="tx1"/>
                </a:solidFill>
              </a:rPr>
              <a:t>기선으로부터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최대</a:t>
            </a:r>
            <a:r>
              <a:rPr lang="en-US" altLang="en-US" sz="1600" b="1" dirty="0">
                <a:solidFill>
                  <a:schemeClr val="tx1"/>
                </a:solidFill>
              </a:rPr>
              <a:t> 12</a:t>
            </a:r>
            <a:r>
              <a:rPr lang="ko-KR" altLang="en-US" sz="1600" b="1" dirty="0">
                <a:solidFill>
                  <a:schemeClr val="tx1"/>
                </a:solidFill>
              </a:rPr>
              <a:t>해리까지의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해역으로</a:t>
            </a:r>
            <a:r>
              <a:rPr lang="en-US" altLang="en-US" sz="1600" b="1" dirty="0">
                <a:solidFill>
                  <a:schemeClr val="tx1"/>
                </a:solidFill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</a:rPr>
              <a:t>연안국이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주권을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행사할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수</a:t>
            </a:r>
            <a:r>
              <a:rPr lang="en-US" altLang="ko-KR" sz="1600" b="1" dirty="0">
                <a:solidFill>
                  <a:schemeClr val="tx1"/>
                </a:solidFill>
              </a:rPr>
              <a:t>  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있음</a:t>
            </a:r>
            <a:r>
              <a:rPr lang="en-US" altLang="en-US" sz="1600" b="1" dirty="0">
                <a:solidFill>
                  <a:schemeClr val="tx1"/>
                </a:solidFill>
              </a:rPr>
              <a:t>.</a:t>
            </a:r>
            <a:endParaRPr lang="en-US" altLang="en-US" sz="1600" b="1" dirty="0">
              <a:solidFill>
                <a:schemeClr val="tx1"/>
              </a:solidFill>
            </a:endParaRPr>
          </a:p>
          <a:p>
            <a:endParaRPr lang="en-US" altLang="en-US" sz="1600" b="1" dirty="0">
              <a:solidFill>
                <a:schemeClr val="tx1"/>
              </a:solidFill>
            </a:endParaRPr>
          </a:p>
          <a:p>
            <a:r>
              <a:rPr lang="en-US" altLang="en-US" sz="1600" b="1" dirty="0">
                <a:solidFill>
                  <a:schemeClr val="tx1"/>
                </a:solidFill>
              </a:rPr>
              <a:t>* Contiguous Zone (</a:t>
            </a:r>
            <a:r>
              <a:rPr lang="ko-KR" altLang="en-US" sz="1600" b="1" dirty="0">
                <a:solidFill>
                  <a:schemeClr val="tx1"/>
                </a:solidFill>
              </a:rPr>
              <a:t>접속수역</a:t>
            </a:r>
            <a:r>
              <a:rPr lang="en-US" altLang="en-US" sz="1600" b="1" dirty="0">
                <a:solidFill>
                  <a:schemeClr val="tx1"/>
                </a:solidFill>
              </a:rPr>
              <a:t>): </a:t>
            </a:r>
            <a:r>
              <a:rPr lang="ko-KR" altLang="en-US" sz="1600" b="1" dirty="0">
                <a:solidFill>
                  <a:schemeClr val="tx1"/>
                </a:solidFill>
              </a:rPr>
              <a:t>영해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바깥쪽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최대</a:t>
            </a:r>
            <a:r>
              <a:rPr lang="en-US" altLang="en-US" sz="1600" b="1" dirty="0">
                <a:solidFill>
                  <a:schemeClr val="tx1"/>
                </a:solidFill>
              </a:rPr>
              <a:t> 24</a:t>
            </a:r>
            <a:r>
              <a:rPr lang="ko-KR" altLang="en-US" sz="1600" b="1" dirty="0">
                <a:solidFill>
                  <a:schemeClr val="tx1"/>
                </a:solidFill>
              </a:rPr>
              <a:t>해리까지의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해역으로</a:t>
            </a:r>
            <a:r>
              <a:rPr lang="en-US" altLang="en-US" sz="1600" b="1" dirty="0">
                <a:solidFill>
                  <a:schemeClr val="tx1"/>
                </a:solidFill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</a:rPr>
              <a:t>특정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목적</a:t>
            </a:r>
            <a:r>
              <a:rPr lang="en-US" altLang="en-US" sz="1600" b="1" dirty="0">
                <a:solidFill>
                  <a:schemeClr val="tx1"/>
                </a:solidFill>
              </a:rPr>
              <a:t>(</a:t>
            </a:r>
            <a:r>
              <a:rPr lang="ko-KR" altLang="en-US" sz="1600" b="1" dirty="0">
                <a:solidFill>
                  <a:schemeClr val="tx1"/>
                </a:solidFill>
              </a:rPr>
              <a:t>세관</a:t>
            </a:r>
            <a:r>
              <a:rPr lang="en-US" altLang="en-US" sz="1600" b="1" dirty="0">
                <a:solidFill>
                  <a:schemeClr val="tx1"/>
                </a:solidFill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</a:rPr>
              <a:t>출입국</a:t>
            </a:r>
            <a:r>
              <a:rPr lang="en-US" altLang="en-US" sz="1600" b="1" dirty="0">
                <a:solidFill>
                  <a:schemeClr val="tx1"/>
                </a:solidFill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</a:rPr>
              <a:t>위생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등</a:t>
            </a:r>
            <a:r>
              <a:rPr lang="en-US" altLang="en-US" sz="1600" b="1" dirty="0">
                <a:solidFill>
                  <a:schemeClr val="tx1"/>
                </a:solidFill>
              </a:rPr>
              <a:t>)</a:t>
            </a:r>
            <a:r>
              <a:rPr lang="ko-KR" altLang="en-US" sz="1600" b="1" dirty="0">
                <a:solidFill>
                  <a:schemeClr val="tx1"/>
                </a:solidFill>
              </a:rPr>
              <a:t>에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대해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제한적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관할권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행사</a:t>
            </a:r>
            <a:r>
              <a:rPr lang="en-US" altLang="en-US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가능</a:t>
            </a:r>
            <a:r>
              <a:rPr lang="en-US" altLang="en-US" sz="1600" b="1" dirty="0">
                <a:solidFill>
                  <a:schemeClr val="tx1"/>
                </a:solidFill>
              </a:rPr>
              <a:t>.</a:t>
            </a:r>
            <a:endParaRPr lang="en-US" alt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/>
          <p:nvPr/>
        </p:nvSpPr>
        <p:spPr>
          <a:xfrm>
            <a:off x="0" y="476885"/>
            <a:ext cx="9149715" cy="5888990"/>
          </a:xfrm>
          <a:prstGeom prst="rect">
            <a:avLst/>
          </a:prstGeom>
        </p:spPr>
        <p:txBody>
          <a:bodyPr wrap="square">
            <a:noAutofit/>
          </a:bodyPr>
          <a:p>
            <a:endParaRPr lang="en-US" altLang="ko-KR" sz="2600"/>
          </a:p>
          <a:p>
            <a:pPr indent="0">
              <a:buNone/>
            </a:pPr>
            <a:r>
              <a:rPr lang="en-US" altLang="ko-KR" b="1">
                <a:solidFill>
                  <a:srgbClr val="FF0000"/>
                </a:solidFill>
              </a:rPr>
              <a:t>1.</a:t>
            </a:r>
            <a:r>
              <a:rPr lang="ko-KR" altLang="en-US" b="1">
                <a:solidFill>
                  <a:srgbClr val="FF0000"/>
                </a:solidFill>
              </a:rPr>
              <a:t>남중국해 제도에 대한 주권을 근거로 한 내수</a:t>
            </a:r>
            <a:r>
              <a:rPr lang="en-US" altLang="ko-KR" b="1">
                <a:solidFill>
                  <a:srgbClr val="FF0000"/>
                </a:solidFill>
              </a:rPr>
              <a:t>, </a:t>
            </a:r>
            <a:r>
              <a:rPr lang="ko-KR" altLang="en-US" b="1">
                <a:solidFill>
                  <a:srgbClr val="FF0000"/>
                </a:solidFill>
              </a:rPr>
              <a:t>영해 및 접속수역에 대한 권리 주장</a:t>
            </a:r>
            <a:endParaRPr lang="ko-KR" altLang="en-US" b="1">
              <a:solidFill>
                <a:srgbClr val="FF0000"/>
              </a:solidFill>
            </a:endParaRPr>
          </a:p>
          <a:p>
            <a:pPr indent="0">
              <a:buNone/>
            </a:pPr>
            <a:endParaRPr lang="ko-KR" altLang="en-US" b="1">
              <a:solidFill>
                <a:srgbClr val="FF0000"/>
              </a:solidFill>
            </a:endParaRPr>
          </a:p>
          <a:p>
            <a:pPr indent="0">
              <a:buNone/>
            </a:pPr>
            <a:r>
              <a:rPr lang="en-US" altLang="ko-KR" b="1">
                <a:solidFill>
                  <a:srgbClr val="FF0000"/>
                </a:solidFill>
              </a:rPr>
              <a:t>2.</a:t>
            </a:r>
            <a:r>
              <a:rPr lang="ko-KR" altLang="en-US" b="1">
                <a:solidFill>
                  <a:srgbClr val="FF0000"/>
                </a:solidFill>
              </a:rPr>
              <a:t>남중국해 제도에 대한 주권을 근거로 한 배타적 경제수역</a:t>
            </a:r>
            <a:r>
              <a:rPr lang="en-US" altLang="ko-KR" b="1">
                <a:solidFill>
                  <a:srgbClr val="FF0000"/>
                </a:solidFill>
              </a:rPr>
              <a:t>(EEZ) </a:t>
            </a:r>
            <a:r>
              <a:rPr lang="ko-KR" altLang="en-US" b="1">
                <a:solidFill>
                  <a:srgbClr val="FF0000"/>
                </a:solidFill>
              </a:rPr>
              <a:t>및 대륙붕</a:t>
            </a:r>
            <a:r>
              <a:rPr lang="en-US" altLang="ko-KR" b="1">
                <a:solidFill>
                  <a:srgbClr val="FF0000"/>
                </a:solidFill>
              </a:rPr>
              <a:t>(CS)</a:t>
            </a:r>
            <a:r>
              <a:rPr lang="ko-KR" altLang="en-US" b="1">
                <a:solidFill>
                  <a:srgbClr val="FF0000"/>
                </a:solidFill>
              </a:rPr>
              <a:t>에 대한 권리 주장</a:t>
            </a:r>
            <a:endParaRPr lang="ko-KR" altLang="en-US" b="1">
              <a:solidFill>
                <a:srgbClr val="FF0000"/>
              </a:solidFill>
            </a:endParaRPr>
          </a:p>
          <a:p>
            <a:pPr>
              <a:buAutoNum type="arabicPeriod"/>
            </a:pPr>
            <a:endParaRPr lang="ko-KR" altLang="en-US" b="1">
              <a:solidFill>
                <a:srgbClr val="FF0000"/>
              </a:solidFill>
            </a:endParaRPr>
          </a:p>
          <a:p>
            <a:pPr indent="0">
              <a:buNone/>
            </a:pPr>
            <a:r>
              <a:rPr lang="en-US" altLang="ko-KR" b="1">
                <a:solidFill>
                  <a:srgbClr val="FF0000"/>
                </a:solidFill>
              </a:rPr>
              <a:t>3.</a:t>
            </a:r>
            <a:r>
              <a:rPr lang="ko-KR" altLang="en-US" b="1">
                <a:solidFill>
                  <a:srgbClr val="FF0000"/>
                </a:solidFill>
              </a:rPr>
              <a:t>남중국해에서의 </a:t>
            </a:r>
            <a:r>
              <a:rPr lang="en-US" altLang="ko-KR" b="1">
                <a:solidFill>
                  <a:srgbClr val="FF0000"/>
                </a:solidFill>
              </a:rPr>
              <a:t>'</a:t>
            </a:r>
            <a:r>
              <a:rPr lang="ko-KR" altLang="en-US" b="1">
                <a:solidFill>
                  <a:srgbClr val="FF0000"/>
                </a:solidFill>
              </a:rPr>
              <a:t>역사적 권리</a:t>
            </a:r>
            <a:r>
              <a:rPr lang="en-US" altLang="ko-KR" b="1">
                <a:solidFill>
                  <a:srgbClr val="FF0000"/>
                </a:solidFill>
              </a:rPr>
              <a:t>(historic rights)' </a:t>
            </a:r>
            <a:r>
              <a:rPr lang="ko-KR" altLang="en-US" b="1">
                <a:solidFill>
                  <a:srgbClr val="FF0000"/>
                </a:solidFill>
              </a:rPr>
              <a:t>개념에 기반한 권리 주장</a:t>
            </a:r>
            <a:endParaRPr lang="ko-KR" altLang="en-US" b="1">
              <a:solidFill>
                <a:srgbClr val="FF0000"/>
              </a:solidFill>
            </a:endParaRPr>
          </a:p>
          <a:p>
            <a:pPr>
              <a:spcAft>
                <a:spcPct val="60000"/>
              </a:spcAft>
            </a:pPr>
            <a:endParaRPr lang="ko-KR" altLang="en-US" sz="1400" b="1"/>
          </a:p>
          <a:p>
            <a:pPr>
              <a:spcAft>
                <a:spcPct val="60000"/>
              </a:spcAft>
            </a:pPr>
            <a:r>
              <a:rPr lang="ko-KR" altLang="en-US" sz="1400" b="1"/>
              <a:t>용어 설명</a:t>
            </a:r>
            <a:r>
              <a:rPr lang="en-US" altLang="ko-KR" sz="1400" b="1"/>
              <a:t>:</a:t>
            </a:r>
            <a:endParaRPr lang="en-US" altLang="ko-KR" sz="1400" b="1"/>
          </a:p>
          <a:p>
            <a:pPr>
              <a:spcAft>
                <a:spcPct val="60000"/>
              </a:spcAft>
            </a:pPr>
            <a:r>
              <a:rPr lang="en-US" altLang="ko-KR" sz="1400" b="1"/>
              <a:t>Internal Waters (</a:t>
            </a:r>
            <a:r>
              <a:rPr lang="ko-KR" altLang="en-US" sz="1400" b="1"/>
              <a:t>내수</a:t>
            </a:r>
            <a:r>
              <a:rPr lang="en-US" altLang="ko-KR" sz="1400" b="1"/>
              <a:t>), Territorial Sea (</a:t>
            </a:r>
            <a:r>
              <a:rPr lang="ko-KR" altLang="en-US" sz="1400" b="1"/>
              <a:t>영해</a:t>
            </a:r>
            <a:r>
              <a:rPr lang="en-US" altLang="ko-KR" sz="1400" b="1"/>
              <a:t>), Contiguous Zone (</a:t>
            </a:r>
            <a:r>
              <a:rPr lang="ko-KR" altLang="en-US" sz="1400" b="1"/>
              <a:t>접속수역</a:t>
            </a:r>
            <a:r>
              <a:rPr lang="en-US" altLang="ko-KR" sz="1400" b="1"/>
              <a:t>): </a:t>
            </a:r>
            <a:r>
              <a:rPr lang="ko-KR" altLang="en-US" sz="1400" b="1"/>
              <a:t>유엔해양법협약</a:t>
            </a:r>
            <a:r>
              <a:rPr lang="en-US" altLang="ko-KR" sz="1400" b="1"/>
              <a:t>(UNCLOS)</a:t>
            </a:r>
            <a:r>
              <a:rPr lang="ko-KR" altLang="en-US" sz="1400" b="1"/>
              <a:t>에 명시된 기본 해양 관할 수역</a:t>
            </a:r>
            <a:r>
              <a:rPr lang="en-US" altLang="ko-KR" sz="1400" b="1"/>
              <a:t>.</a:t>
            </a:r>
            <a:endParaRPr lang="en-US" altLang="ko-KR" sz="1400" b="1"/>
          </a:p>
          <a:p>
            <a:pPr>
              <a:buFont typeface="Arial" panose="020B0604020202020204"/>
              <a:buChar char="•"/>
            </a:pPr>
            <a:endParaRPr lang="en-US" altLang="ko-KR" sz="1400" b="1"/>
          </a:p>
          <a:p>
            <a:pPr>
              <a:buFont typeface="Arial" panose="020B0604020202020204"/>
              <a:buChar char="•"/>
            </a:pPr>
            <a:r>
              <a:rPr lang="en-US" altLang="ko-KR" sz="1400" b="1"/>
              <a:t>Exclusive Economic Zone (</a:t>
            </a:r>
            <a:r>
              <a:rPr lang="ko-KR" altLang="en-US" sz="1400" b="1"/>
              <a:t>배타적 경제수역</a:t>
            </a:r>
            <a:r>
              <a:rPr lang="en-US" altLang="ko-KR" sz="1400" b="1"/>
              <a:t>, EEZ): </a:t>
            </a:r>
            <a:r>
              <a:rPr lang="ko-KR" altLang="en-US" sz="1400" b="1"/>
              <a:t>연안국이 자원 탐사</a:t>
            </a:r>
            <a:r>
              <a:rPr lang="en-US" altLang="ko-KR" sz="1400" b="1"/>
              <a:t>, </a:t>
            </a:r>
            <a:r>
              <a:rPr lang="ko-KR" altLang="en-US" sz="1400" b="1"/>
              <a:t>어업</a:t>
            </a:r>
            <a:r>
              <a:rPr lang="en-US" altLang="ko-KR" sz="1400" b="1"/>
              <a:t>, </a:t>
            </a:r>
            <a:r>
              <a:rPr lang="ko-KR" altLang="en-US" sz="1400" b="1"/>
              <a:t>에너지 </a:t>
            </a:r>
            <a:r>
              <a:rPr lang="en-US" altLang="ko-KR" sz="1400" b="1"/>
              <a:t>   </a:t>
            </a:r>
            <a:r>
              <a:rPr lang="ko-KR" altLang="en-US" sz="1400" b="1"/>
              <a:t>개발 등의 배타적 권리를 갖는 수역</a:t>
            </a:r>
            <a:r>
              <a:rPr lang="en-US" altLang="ko-KR" sz="1400" b="1"/>
              <a:t>.</a:t>
            </a:r>
            <a:endParaRPr lang="en-US" altLang="ko-KR" sz="1400" b="1"/>
          </a:p>
          <a:p>
            <a:pPr>
              <a:buFont typeface="Arial" panose="020B0604020202020204"/>
              <a:buChar char="•"/>
            </a:pPr>
            <a:endParaRPr lang="en-US" altLang="ko-KR" sz="1400" b="1"/>
          </a:p>
          <a:p>
            <a:pPr>
              <a:buFont typeface="Arial" panose="020B0604020202020204"/>
              <a:buChar char="•"/>
            </a:pPr>
            <a:r>
              <a:rPr lang="en-US" altLang="ko-KR" sz="1400" b="1"/>
              <a:t>Continental Shelf (</a:t>
            </a:r>
            <a:r>
              <a:rPr lang="ko-KR" altLang="en-US" sz="1400" b="1"/>
              <a:t>대륙붕</a:t>
            </a:r>
            <a:r>
              <a:rPr lang="en-US" altLang="ko-KR" sz="1400" b="1"/>
              <a:t>, CS): </a:t>
            </a:r>
            <a:r>
              <a:rPr lang="ko-KR" altLang="en-US" sz="1400" b="1"/>
              <a:t>연안국이 해저 및 해저하층의 자원에 대해 권리를 갖는 수역</a:t>
            </a:r>
            <a:r>
              <a:rPr lang="en-US" altLang="ko-KR" sz="1400" b="1"/>
              <a:t>.</a:t>
            </a:r>
            <a:endParaRPr lang="en-US" altLang="ko-KR" sz="1400" b="1"/>
          </a:p>
          <a:p>
            <a:pPr>
              <a:buFont typeface="Arial" panose="020B0604020202020204"/>
              <a:buChar char="•"/>
            </a:pPr>
            <a:endParaRPr lang="en-US" altLang="ko-KR" sz="1400" b="1"/>
          </a:p>
          <a:p>
            <a:pPr>
              <a:buFont typeface="Arial" panose="020B0604020202020204"/>
              <a:buChar char="•"/>
            </a:pPr>
            <a:r>
              <a:rPr lang="en-US" altLang="ko-KR" sz="1400" b="1"/>
              <a:t>Historic Rights (</a:t>
            </a:r>
            <a:r>
              <a:rPr lang="ko-KR" altLang="en-US" sz="1400" b="1"/>
              <a:t>역사적 권리</a:t>
            </a:r>
            <a:r>
              <a:rPr lang="en-US" altLang="ko-KR" sz="1400" b="1"/>
              <a:t>): </a:t>
            </a:r>
            <a:r>
              <a:rPr lang="ko-KR" altLang="en-US" sz="1400" b="1"/>
              <a:t>국제해양법에서 논쟁의 여지가 있는 개념으로</a:t>
            </a:r>
            <a:r>
              <a:rPr lang="en-US" altLang="ko-KR" sz="1400" b="1"/>
              <a:t>, </a:t>
            </a:r>
            <a:r>
              <a:rPr lang="ko-KR" altLang="en-US" sz="1400" b="1"/>
              <a:t>오랜 기간의 관행 또는 역사적 사용을 근거로 특정 해역에서의 권리를 주장하는 것</a:t>
            </a:r>
            <a:r>
              <a:rPr lang="en-US" altLang="ko-KR" sz="1400" b="1"/>
              <a:t>.</a:t>
            </a:r>
            <a:endParaRPr lang="en-US" altLang="ko-KR" sz="14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ontheworldmap.com/oceans-and-seas/south-china-sea/south-china-sea-physical-map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480"/>
            <a:ext cx="9144000" cy="680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780" y="27940"/>
            <a:ext cx="9152890" cy="1459865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br>
              <a:rPr lang="ko-KR" altLang="en-US" sz="3110" b="1" dirty="0" smtClean="0">
                <a:solidFill>
                  <a:schemeClr val="bg1"/>
                </a:solidFill>
              </a:rPr>
            </a:br>
            <a:br>
              <a:rPr lang="ko-KR" altLang="en-US" sz="3110" b="1" dirty="0" smtClean="0">
                <a:solidFill>
                  <a:schemeClr val="bg1"/>
                </a:solidFill>
              </a:rPr>
            </a:br>
            <a:r>
              <a:rPr lang="ko-KR" altLang="en-US" sz="3110" b="1" dirty="0" smtClean="0">
                <a:solidFill>
                  <a:schemeClr val="bg1"/>
                </a:solidFill>
              </a:rPr>
              <a:t>중국의</a:t>
            </a:r>
            <a:r>
              <a:rPr lang="en-US" altLang="en-US" sz="3110" b="1" dirty="0" smtClean="0">
                <a:solidFill>
                  <a:schemeClr val="bg1"/>
                </a:solidFill>
              </a:rPr>
              <a:t> </a:t>
            </a:r>
            <a:r>
              <a:rPr lang="ko-KR" altLang="en-US" sz="3110" b="1" dirty="0" smtClean="0">
                <a:solidFill>
                  <a:schemeClr val="bg1"/>
                </a:solidFill>
              </a:rPr>
              <a:t>내수</a:t>
            </a:r>
            <a:r>
              <a:rPr lang="en-US" altLang="en-US" sz="3110" b="1" dirty="0" smtClean="0">
                <a:solidFill>
                  <a:schemeClr val="bg1"/>
                </a:solidFill>
              </a:rPr>
              <a:t>(Internal Waters), </a:t>
            </a:r>
            <a:r>
              <a:rPr lang="ko-KR" altLang="en-US" sz="3110" b="1" dirty="0" smtClean="0">
                <a:solidFill>
                  <a:schemeClr val="bg1"/>
                </a:solidFill>
              </a:rPr>
              <a:t>영해</a:t>
            </a:r>
            <a:r>
              <a:rPr lang="en-US" altLang="en-US" sz="3110" b="1" dirty="0" smtClean="0">
                <a:solidFill>
                  <a:schemeClr val="bg1"/>
                </a:solidFill>
              </a:rPr>
              <a:t>(Territorial Sea),  </a:t>
            </a:r>
            <a:r>
              <a:rPr lang="ko-KR" altLang="en-US" sz="3110" b="1" dirty="0" smtClean="0">
                <a:solidFill>
                  <a:schemeClr val="bg1"/>
                </a:solidFill>
              </a:rPr>
              <a:t>접속수역</a:t>
            </a:r>
            <a:r>
              <a:rPr lang="en-US" altLang="en-US" sz="3110" b="1" dirty="0" smtClean="0">
                <a:solidFill>
                  <a:schemeClr val="bg1"/>
                </a:solidFill>
              </a:rPr>
              <a:t>(Contiguous Zone)</a:t>
            </a:r>
            <a:r>
              <a:rPr lang="ko-KR" altLang="en-US" sz="3110" b="1" dirty="0" smtClean="0">
                <a:solidFill>
                  <a:schemeClr val="bg1"/>
                </a:solidFill>
              </a:rPr>
              <a:t>에</a:t>
            </a:r>
            <a:r>
              <a:rPr lang="en-US" altLang="en-US" sz="3110" b="1" dirty="0" smtClean="0">
                <a:solidFill>
                  <a:schemeClr val="bg1"/>
                </a:solidFill>
              </a:rPr>
              <a:t> </a:t>
            </a:r>
            <a:r>
              <a:rPr lang="ko-KR" altLang="en-US" sz="3110" b="1" dirty="0" smtClean="0">
                <a:solidFill>
                  <a:schemeClr val="bg1"/>
                </a:solidFill>
              </a:rPr>
              <a:t>대한</a:t>
            </a:r>
            <a:r>
              <a:rPr lang="en-US" altLang="en-US" sz="3110" b="1" dirty="0" smtClean="0">
                <a:solidFill>
                  <a:schemeClr val="bg1"/>
                </a:solidFill>
              </a:rPr>
              <a:t> </a:t>
            </a:r>
            <a:r>
              <a:rPr lang="ko-KR" altLang="en-US" sz="3110" b="1" dirty="0" smtClean="0">
                <a:solidFill>
                  <a:schemeClr val="bg1"/>
                </a:solidFill>
              </a:rPr>
              <a:t>주권적</a:t>
            </a:r>
            <a:r>
              <a:rPr lang="en-US" altLang="en-US" sz="3110" b="1" dirty="0" smtClean="0">
                <a:solidFill>
                  <a:schemeClr val="bg1"/>
                </a:solidFill>
              </a:rPr>
              <a:t> </a:t>
            </a:r>
            <a:r>
              <a:rPr lang="ko-KR" altLang="en-US" sz="3110" b="1" dirty="0" smtClean="0">
                <a:solidFill>
                  <a:schemeClr val="bg1"/>
                </a:solidFill>
              </a:rPr>
              <a:t>권리</a:t>
            </a:r>
            <a:r>
              <a:rPr lang="en-US" altLang="en-US" sz="3110" b="1" dirty="0" smtClean="0">
                <a:solidFill>
                  <a:schemeClr val="bg1"/>
                </a:solidFill>
              </a:rPr>
              <a:t> </a:t>
            </a:r>
            <a:r>
              <a:rPr lang="ko-KR" altLang="en-US" sz="3110" b="1" dirty="0" smtClean="0">
                <a:solidFill>
                  <a:schemeClr val="bg1"/>
                </a:solidFill>
              </a:rPr>
              <a:t>주장</a:t>
            </a:r>
            <a:br>
              <a:rPr lang="en-US" altLang="ko-KR" sz="4000" b="1" dirty="0" smtClean="0">
                <a:solidFill>
                  <a:schemeClr val="bg1"/>
                </a:solidFill>
              </a:rPr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01295" y="1412875"/>
            <a:ext cx="8636635" cy="51847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600" b="1" dirty="0"/>
          </a:p>
          <a:p>
            <a:pPr marL="0" indent="0">
              <a:buNone/>
            </a:pPr>
            <a:r>
              <a:rPr lang="ko-KR" altLang="en-US" sz="2000" b="1" dirty="0"/>
              <a:t>중국은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정책적으로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하이난섬과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시사군도</a:t>
            </a:r>
            <a:r>
              <a:rPr lang="en-US" altLang="en-US" sz="2000" b="1" dirty="0"/>
              <a:t>(</a:t>
            </a:r>
            <a:r>
              <a:rPr lang="zh-CN" altLang="en-US" sz="2000" b="1" dirty="0"/>
              <a:t>西沙群島</a:t>
            </a:r>
            <a:r>
              <a:rPr lang="en-US" altLang="en-US" sz="2000" b="1" dirty="0"/>
              <a:t>, Paracel Islands)</a:t>
            </a:r>
            <a:r>
              <a:rPr lang="ko-KR" altLang="en-US" sz="2000" b="1" dirty="0"/>
              <a:t>를</a:t>
            </a:r>
            <a:r>
              <a:rPr lang="en-US" altLang="ko-KR" sz="2000" b="1" dirty="0"/>
              <a:t>  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둘러싼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영해에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대해서만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기선</a:t>
            </a:r>
            <a:r>
              <a:rPr lang="en-US" altLang="en-US" sz="2000" b="1" dirty="0"/>
              <a:t>(baselines)</a:t>
            </a:r>
            <a:r>
              <a:rPr lang="ko-KR" altLang="en-US" sz="2000" b="1" dirty="0"/>
              <a:t>을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설정하여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선언해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왔다</a:t>
            </a:r>
            <a:r>
              <a:rPr lang="en-US" altLang="en-US" sz="2000" b="1" dirty="0"/>
              <a:t>.</a:t>
            </a:r>
            <a:endParaRPr lang="en-US" altLang="en-US" sz="2000" b="1" dirty="0"/>
          </a:p>
          <a:p>
            <a:pPr marL="0" indent="0">
              <a:buNone/>
            </a:pPr>
            <a:r>
              <a:rPr lang="ko-KR" altLang="en-US" sz="2000" b="1" dirty="0"/>
              <a:t>그러나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둥사군도</a:t>
            </a:r>
            <a:r>
              <a:rPr lang="en-US" altLang="en-US" sz="2000" b="1" dirty="0"/>
              <a:t>(</a:t>
            </a:r>
            <a:r>
              <a:rPr lang="zh-CN" altLang="en-US" sz="2000" b="1" dirty="0"/>
              <a:t>東沙群島</a:t>
            </a:r>
            <a:r>
              <a:rPr lang="en-US" altLang="en-US" sz="2000" b="1" dirty="0"/>
              <a:t>, Pratas Islands, </a:t>
            </a:r>
            <a:r>
              <a:rPr lang="ko-KR" altLang="en-US" sz="2000" b="1" dirty="0"/>
              <a:t>현재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타이베이가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관할</a:t>
            </a:r>
            <a:r>
              <a:rPr lang="en-US" altLang="en-US" sz="2000" b="1" dirty="0"/>
              <a:t>), </a:t>
            </a:r>
            <a:r>
              <a:rPr lang="ko-KR" altLang="en-US" sz="2000" b="1" dirty="0"/>
              <a:t>난사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군도</a:t>
            </a:r>
            <a:r>
              <a:rPr lang="en-US" altLang="en-US" sz="2000" b="1" dirty="0"/>
              <a:t>(</a:t>
            </a:r>
            <a:r>
              <a:rPr lang="zh-CN" altLang="en-US" sz="2000" b="1" dirty="0"/>
              <a:t>南沙群島</a:t>
            </a:r>
            <a:r>
              <a:rPr lang="en-US" altLang="en-US" sz="2000" b="1" dirty="0"/>
              <a:t>, Spratly Islands), </a:t>
            </a:r>
            <a:r>
              <a:rPr lang="ko-KR" altLang="en-US" sz="2000" b="1" dirty="0"/>
              <a:t>맥클스필드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해저퇴</a:t>
            </a:r>
            <a:r>
              <a:rPr lang="en-US" altLang="en-US" sz="2000" b="1" dirty="0"/>
              <a:t>(Macclesfield Bank), </a:t>
            </a:r>
            <a:r>
              <a:rPr lang="ko-KR" altLang="en-US" sz="2000" b="1" dirty="0"/>
              <a:t>스카버러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암초</a:t>
            </a:r>
            <a:r>
              <a:rPr lang="en-US" altLang="en-US" sz="2000" b="1" dirty="0"/>
              <a:t>(Scarborough Shoal)</a:t>
            </a:r>
            <a:r>
              <a:rPr lang="ko-KR" altLang="en-US" sz="2000" b="1" dirty="0"/>
              <a:t>에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대해서는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영해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기선을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선언하지</a:t>
            </a:r>
            <a:r>
              <a:rPr lang="en-US" altLang="en-US" sz="2000" b="1" dirty="0"/>
              <a:t>   </a:t>
            </a:r>
            <a:r>
              <a:rPr lang="ko-KR" altLang="en-US" sz="2000" b="1" dirty="0"/>
              <a:t>않았다</a:t>
            </a:r>
            <a:r>
              <a:rPr lang="en-US" altLang="en-US" sz="2000" b="1" dirty="0"/>
              <a:t>.</a:t>
            </a:r>
            <a:endParaRPr lang="en-US" altLang="en-US" sz="2000" b="1" dirty="0"/>
          </a:p>
          <a:p>
            <a:pPr marL="0" indent="0">
              <a:buNone/>
            </a:pPr>
            <a:r>
              <a:rPr lang="en-US" altLang="en-US" sz="2000" b="1" dirty="0"/>
              <a:t>1956</a:t>
            </a:r>
            <a:r>
              <a:rPr lang="ko-KR" altLang="en-US" sz="2000" b="1" dirty="0"/>
              <a:t>년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이래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중국이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발표한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공식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성명과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남중국해에서의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행동을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종합적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으로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고려할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때</a:t>
            </a:r>
            <a:r>
              <a:rPr lang="en-US" altLang="en-US" sz="2000" b="1" dirty="0"/>
              <a:t>, </a:t>
            </a:r>
            <a:r>
              <a:rPr lang="ko-KR" altLang="en-US" sz="2000" b="1" dirty="0"/>
              <a:t>중국은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남중국해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제도</a:t>
            </a:r>
            <a:r>
              <a:rPr lang="en-US" altLang="en-US" sz="2000" b="1" dirty="0"/>
              <a:t>(</a:t>
            </a:r>
            <a:r>
              <a:rPr lang="zh-CN" altLang="en-US" sz="2000" b="1" dirty="0"/>
              <a:t>南海諸島</a:t>
            </a:r>
            <a:r>
              <a:rPr lang="en-US" altLang="en-US" sz="2000" b="1" dirty="0"/>
              <a:t>, Nanhai Zhudao)</a:t>
            </a:r>
            <a:r>
              <a:rPr lang="ko-KR" altLang="en-US" sz="2000" b="1" dirty="0"/>
              <a:t>를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구성하는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각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섬으로부터</a:t>
            </a:r>
            <a:r>
              <a:rPr lang="en-US" altLang="en-US" sz="2000" b="1" dirty="0"/>
              <a:t> 12</a:t>
            </a:r>
            <a:r>
              <a:rPr lang="ko-KR" altLang="en-US" sz="2000" b="1" dirty="0"/>
              <a:t>해리를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초과하는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해역을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자국의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영해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또는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내수로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간주하지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않는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것으로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보인다</a:t>
            </a:r>
            <a:r>
              <a:rPr lang="en-US" altLang="en-US" sz="2000" b="1" dirty="0"/>
              <a:t>.</a:t>
            </a:r>
            <a:endParaRPr lang="en-US" altLang="en-US" sz="2000" b="1" dirty="0"/>
          </a:p>
          <a:p>
            <a:endParaRPr lang="en-US" altLang="en-US" sz="2000" dirty="0"/>
          </a:p>
          <a:p>
            <a:pPr marL="0" indent="0">
              <a:buNone/>
            </a:pPr>
            <a:r>
              <a:rPr lang="ko-KR" altLang="en-US" sz="1400" b="1" dirty="0"/>
              <a:t>용어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해설</a:t>
            </a:r>
            <a:r>
              <a:rPr lang="en-US" altLang="en-US" sz="1400" b="1" dirty="0"/>
              <a:t>:</a:t>
            </a:r>
            <a:endParaRPr lang="en-US" altLang="en-US" sz="1400" b="1" dirty="0"/>
          </a:p>
          <a:p>
            <a:r>
              <a:rPr lang="en-US" altLang="en-US" sz="1400" b="1" dirty="0"/>
              <a:t>Baselines (</a:t>
            </a:r>
            <a:r>
              <a:rPr lang="ko-KR" altLang="en-US" sz="1400" b="1" dirty="0"/>
              <a:t>기선</a:t>
            </a:r>
            <a:r>
              <a:rPr lang="en-US" altLang="en-US" sz="1400" b="1" dirty="0"/>
              <a:t>): </a:t>
            </a:r>
            <a:r>
              <a:rPr lang="ko-KR" altLang="en-US" sz="1400" b="1" dirty="0"/>
              <a:t>해양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경계를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설정할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때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기준이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되는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선</a:t>
            </a:r>
            <a:r>
              <a:rPr lang="en-US" altLang="en-US" sz="1400" b="1" dirty="0"/>
              <a:t>. </a:t>
            </a:r>
            <a:r>
              <a:rPr lang="ko-KR" altLang="en-US" sz="1400" b="1" dirty="0"/>
              <a:t>통상적으로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영해는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이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기선으로부터</a:t>
            </a:r>
            <a:r>
              <a:rPr lang="en-US" altLang="en-US" sz="1400" b="1" dirty="0"/>
              <a:t> 12</a:t>
            </a:r>
            <a:r>
              <a:rPr lang="ko-KR" altLang="en-US" sz="1400" b="1" dirty="0"/>
              <a:t>해리까지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확장됨</a:t>
            </a:r>
            <a:r>
              <a:rPr lang="en-US" altLang="en-US" sz="1400" b="1" dirty="0"/>
              <a:t>.</a:t>
            </a:r>
            <a:endParaRPr lang="en-US" altLang="en-US" sz="1400" b="1" dirty="0"/>
          </a:p>
          <a:p>
            <a:r>
              <a:rPr lang="en-US" altLang="en-US" sz="1400" b="1" dirty="0"/>
              <a:t>Territorial Sea (</a:t>
            </a:r>
            <a:r>
              <a:rPr lang="ko-KR" altLang="en-US" sz="1400" b="1" dirty="0"/>
              <a:t>영해</a:t>
            </a:r>
            <a:r>
              <a:rPr lang="en-US" altLang="en-US" sz="1400" b="1" dirty="0"/>
              <a:t>), Internal Waters (</a:t>
            </a:r>
            <a:r>
              <a:rPr lang="ko-KR" altLang="en-US" sz="1400" b="1" dirty="0"/>
              <a:t>내수</a:t>
            </a:r>
            <a:r>
              <a:rPr lang="en-US" altLang="en-US" sz="1400" b="1" dirty="0"/>
              <a:t>): </a:t>
            </a:r>
            <a:r>
              <a:rPr lang="ko-KR" altLang="en-US" sz="1400" b="1" dirty="0"/>
              <a:t>국제해양법상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국가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주권이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미치는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해역</a:t>
            </a:r>
            <a:r>
              <a:rPr lang="en-US" altLang="en-US" sz="1400" b="1" dirty="0"/>
              <a:t>.</a:t>
            </a:r>
            <a:endParaRPr lang="en-US" altLang="en-US" sz="1400" b="1" dirty="0"/>
          </a:p>
          <a:p>
            <a:r>
              <a:rPr lang="en-US" altLang="en-US" sz="1400" b="1" dirty="0"/>
              <a:t>Proclamations and conduct: “</a:t>
            </a:r>
            <a:r>
              <a:rPr lang="ko-KR" altLang="en-US" sz="1400" b="1" dirty="0"/>
              <a:t>공식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성명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및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국가의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행동</a:t>
            </a:r>
            <a:r>
              <a:rPr lang="en-US" altLang="en-US" sz="1400" b="1" dirty="0"/>
              <a:t>”</a:t>
            </a:r>
            <a:r>
              <a:rPr lang="ko-KR" altLang="en-US" sz="1400" b="1" dirty="0"/>
              <a:t>은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국제법에서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권리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주장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해석의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근거가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됨</a:t>
            </a:r>
            <a:r>
              <a:rPr lang="en-US" altLang="en-US" sz="1400" b="1" dirty="0"/>
              <a:t>.</a:t>
            </a:r>
            <a:endParaRPr lang="en-US" altLang="en-US" sz="14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1.bp.blogspot.com/-Upr8LY0dvWU/TfwAfjzkJLI/AAAAAAAAAqI/F-Ru_JMP2ZE/s1600/south-china-sea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96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9525"/>
            <a:ext cx="9154795" cy="1547495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</a:rPr>
              <a:t>중국의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</a:rPr>
              <a:t>배타적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</a:rPr>
              <a:t>경제수역</a:t>
            </a:r>
            <a:r>
              <a:rPr lang="en-US" altLang="en-US" sz="2800" b="1" dirty="0">
                <a:solidFill>
                  <a:schemeClr val="bg1"/>
                </a:solidFill>
              </a:rPr>
              <a:t>(Exclusive Economic Zone,     EEZ) </a:t>
            </a:r>
            <a:r>
              <a:rPr lang="ko-KR" altLang="en-US" sz="2800" b="1" dirty="0">
                <a:solidFill>
                  <a:schemeClr val="bg1"/>
                </a:solidFill>
              </a:rPr>
              <a:t>및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</a:rPr>
              <a:t>대륙붕</a:t>
            </a:r>
            <a:r>
              <a:rPr lang="en-US" altLang="en-US" sz="2800" b="1" dirty="0">
                <a:solidFill>
                  <a:schemeClr val="bg1"/>
                </a:solidFill>
              </a:rPr>
              <a:t>(Continental Shelf, CS)</a:t>
            </a:r>
            <a:r>
              <a:rPr lang="ko-KR" altLang="en-US" sz="2800" b="1" dirty="0">
                <a:solidFill>
                  <a:schemeClr val="bg1"/>
                </a:solidFill>
              </a:rPr>
              <a:t>에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</a:rPr>
              <a:t>대한</a:t>
            </a:r>
            <a:r>
              <a:rPr lang="en-US" altLang="en-US" sz="2800" b="1" dirty="0">
                <a:solidFill>
                  <a:schemeClr val="bg1"/>
                </a:solidFill>
              </a:rPr>
              <a:t>           </a:t>
            </a:r>
            <a:r>
              <a:rPr lang="ko-KR" altLang="en-US" sz="2800" b="1" dirty="0">
                <a:solidFill>
                  <a:schemeClr val="bg1"/>
                </a:solidFill>
              </a:rPr>
              <a:t>해양관할권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</a:rPr>
              <a:t>주장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8435"/>
          </a:xfrm>
        </p:spPr>
        <p:txBody>
          <a:bodyPr>
            <a:normAutofit fontScale="25000"/>
          </a:bodyPr>
          <a:lstStyle/>
          <a:p>
            <a:pPr marL="0" indent="0">
              <a:buNone/>
            </a:pPr>
            <a:r>
              <a:rPr lang="ko-KR" altLang="en-US" sz="6400" b="1" dirty="0"/>
              <a:t>중국은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정책적으로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남중국해에서</a:t>
            </a:r>
            <a:r>
              <a:rPr lang="en-US" altLang="en-US" sz="6400" b="1" dirty="0"/>
              <a:t> ‘</a:t>
            </a:r>
            <a:r>
              <a:rPr lang="ko-KR" altLang="en-US" sz="6400" b="1" dirty="0"/>
              <a:t>섬</a:t>
            </a:r>
            <a:r>
              <a:rPr lang="en-US" altLang="en-US" sz="6400" b="1" dirty="0"/>
              <a:t>(island)’, ‘</a:t>
            </a:r>
            <a:r>
              <a:rPr lang="ko-KR" altLang="en-US" sz="6400" b="1" dirty="0"/>
              <a:t>암초</a:t>
            </a:r>
            <a:r>
              <a:rPr lang="en-US" altLang="en-US" sz="6400" b="1" dirty="0"/>
              <a:t>(rock)’, </a:t>
            </a:r>
            <a:r>
              <a:rPr lang="ko-KR" altLang="en-US" sz="6400" b="1" dirty="0"/>
              <a:t>또는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간조노출지</a:t>
            </a:r>
            <a:r>
              <a:rPr lang="en-US" altLang="en-US" sz="6400" b="1" dirty="0"/>
              <a:t>(low-tide elevation)’ </a:t>
            </a:r>
            <a:r>
              <a:rPr lang="ko-KR" altLang="en-US" sz="6400" b="1" dirty="0"/>
              <a:t>간의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법적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구분을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명확히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하지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않으며</a:t>
            </a:r>
            <a:r>
              <a:rPr lang="en-US" altLang="en-US" sz="6400" b="1" dirty="0"/>
              <a:t>, </a:t>
            </a:r>
            <a:r>
              <a:rPr lang="ko-KR" altLang="en-US" sz="6400" b="1" dirty="0"/>
              <a:t>자국이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주장하는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배타적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경제수역</a:t>
            </a:r>
            <a:r>
              <a:rPr lang="en-US" altLang="en-US" sz="6400" b="1" dirty="0"/>
              <a:t>(EEZ) </a:t>
            </a:r>
            <a:r>
              <a:rPr lang="ko-KR" altLang="en-US" sz="6400" b="1" dirty="0"/>
              <a:t>및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대륙붕</a:t>
            </a:r>
            <a:r>
              <a:rPr lang="en-US" altLang="en-US" sz="6400" b="1" dirty="0"/>
              <a:t>(CS)</a:t>
            </a:r>
            <a:r>
              <a:rPr lang="ko-KR" altLang="en-US" sz="6400" b="1" dirty="0"/>
              <a:t>의</a:t>
            </a:r>
            <a:r>
              <a:rPr lang="en-US" altLang="en-US" sz="6400" b="1" dirty="0"/>
              <a:t>  </a:t>
            </a:r>
            <a:r>
              <a:rPr lang="ko-KR" altLang="en-US" sz="6400" b="1" dirty="0"/>
              <a:t>지리적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범위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또한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구체적으로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제시하지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않는다</a:t>
            </a:r>
            <a:r>
              <a:rPr lang="en-US" altLang="en-US" sz="6400" b="1" dirty="0"/>
              <a:t>.</a:t>
            </a:r>
            <a:endParaRPr lang="en-US" altLang="en-US" sz="6400" b="1" dirty="0"/>
          </a:p>
          <a:p>
            <a:endParaRPr lang="en-US" altLang="en-US" sz="6400" b="1" dirty="0"/>
          </a:p>
          <a:p>
            <a:pPr marL="0" indent="0">
              <a:buNone/>
            </a:pPr>
            <a:r>
              <a:rPr lang="ko-KR" altLang="en-US" sz="6400" b="1" dirty="0"/>
              <a:t>대신</a:t>
            </a:r>
            <a:r>
              <a:rPr lang="en-US" altLang="en-US" sz="6400" b="1" dirty="0"/>
              <a:t>, </a:t>
            </a:r>
            <a:r>
              <a:rPr lang="ko-KR" altLang="en-US" sz="6400" b="1" dirty="0"/>
              <a:t>중국은</a:t>
            </a:r>
            <a:r>
              <a:rPr lang="en-US" altLang="en-US" sz="6400" b="1" dirty="0"/>
              <a:t> '</a:t>
            </a:r>
            <a:r>
              <a:rPr lang="ko-KR" altLang="en-US" sz="6400" b="1" dirty="0"/>
              <a:t>해양법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협약</a:t>
            </a:r>
            <a:r>
              <a:rPr lang="en-US" altLang="en-US" sz="6400" b="1" dirty="0"/>
              <a:t>(UNCLOS)'</a:t>
            </a:r>
            <a:r>
              <a:rPr lang="ko-KR" altLang="en-US" sz="6400" b="1" dirty="0"/>
              <a:t>에서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예상하고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있는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해양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구역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개념과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부합하는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일반적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용어를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사용하여</a:t>
            </a:r>
            <a:r>
              <a:rPr lang="en-US" altLang="en-US" sz="6400" b="1" dirty="0"/>
              <a:t>, ‘</a:t>
            </a:r>
            <a:r>
              <a:rPr lang="ko-KR" altLang="en-US" sz="6400" b="1" dirty="0"/>
              <a:t>구단선</a:t>
            </a:r>
            <a:r>
              <a:rPr lang="en-US" altLang="en-US" sz="6400" b="1" dirty="0"/>
              <a:t>(nine-dash line)’ </a:t>
            </a:r>
            <a:r>
              <a:rPr lang="ko-KR" altLang="en-US" sz="6400" b="1" dirty="0"/>
              <a:t>내의</a:t>
            </a:r>
            <a:r>
              <a:rPr lang="en-US" altLang="en-US" sz="6400" b="1" dirty="0"/>
              <a:t> ‘</a:t>
            </a:r>
            <a:r>
              <a:rPr lang="ko-KR" altLang="en-US" sz="6400" b="1" dirty="0"/>
              <a:t>관련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수역</a:t>
            </a:r>
            <a:r>
              <a:rPr lang="en-US" altLang="en-US" sz="6400" b="1" dirty="0"/>
              <a:t>(relevant waters)’</a:t>
            </a:r>
            <a:r>
              <a:rPr lang="ko-KR" altLang="en-US" sz="6400" b="1" dirty="0"/>
              <a:t>뿐만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아니라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그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해저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및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지하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자원에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대해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주권적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권리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및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관할권을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주장한다</a:t>
            </a:r>
            <a:r>
              <a:rPr lang="en-US" altLang="en-US" sz="6400" b="1" dirty="0"/>
              <a:t>.</a:t>
            </a:r>
            <a:endParaRPr lang="en-US" altLang="en-US" sz="6400" b="1" dirty="0"/>
          </a:p>
          <a:p>
            <a:endParaRPr lang="en-US" altLang="en-US" sz="6400" b="1" dirty="0"/>
          </a:p>
          <a:p>
            <a:pPr marL="0" indent="0">
              <a:buNone/>
            </a:pPr>
            <a:r>
              <a:rPr lang="ko-KR" altLang="en-US" sz="6400" b="1" dirty="0"/>
              <a:t>주목할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점은</a:t>
            </a:r>
            <a:r>
              <a:rPr lang="en-US" altLang="en-US" sz="6400" b="1" dirty="0"/>
              <a:t>, </a:t>
            </a:r>
            <a:r>
              <a:rPr lang="ko-KR" altLang="en-US" sz="6400" b="1" dirty="0"/>
              <a:t>중국의</a:t>
            </a:r>
            <a:r>
              <a:rPr lang="en-US" altLang="en-US" sz="6400" b="1" dirty="0"/>
              <a:t> ‘</a:t>
            </a:r>
            <a:r>
              <a:rPr lang="ko-KR" altLang="en-US" sz="6400" b="1" dirty="0"/>
              <a:t>구단선</a:t>
            </a:r>
            <a:r>
              <a:rPr lang="en-US" altLang="en-US" sz="6400" b="1" dirty="0"/>
              <a:t>’</a:t>
            </a:r>
            <a:r>
              <a:rPr lang="ko-KR" altLang="en-US" sz="6400" b="1" dirty="0"/>
              <a:t>이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포괄하는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해역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대부분</a:t>
            </a:r>
            <a:r>
              <a:rPr lang="en-US" altLang="en-US" sz="6400" b="1" dirty="0"/>
              <a:t>(</a:t>
            </a:r>
            <a:r>
              <a:rPr lang="ko-KR" altLang="en-US" sz="6400" b="1" dirty="0"/>
              <a:t>하지만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전부는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아님</a:t>
            </a:r>
            <a:r>
              <a:rPr lang="en-US" altLang="en-US" sz="6400" b="1" dirty="0"/>
              <a:t>)</a:t>
            </a:r>
            <a:r>
              <a:rPr lang="ko-KR" altLang="en-US" sz="6400" b="1" dirty="0"/>
              <a:t>이</a:t>
            </a:r>
            <a:r>
              <a:rPr lang="en-US" altLang="en-US" sz="6400" b="1" dirty="0"/>
              <a:t>, </a:t>
            </a:r>
            <a:r>
              <a:rPr lang="ko-KR" altLang="en-US" sz="6400" b="1" dirty="0"/>
              <a:t>남중국해의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여러</a:t>
            </a:r>
            <a:r>
              <a:rPr lang="en-US" altLang="en-US" sz="6400" b="1" dirty="0"/>
              <a:t>   </a:t>
            </a:r>
            <a:r>
              <a:rPr lang="ko-KR" altLang="en-US" sz="6400" b="1" dirty="0"/>
              <a:t>만조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시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수면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위에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있는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지형물</a:t>
            </a:r>
            <a:r>
              <a:rPr lang="en-US" altLang="en-US" sz="6400" b="1" dirty="0"/>
              <a:t>(high-tide features)</a:t>
            </a:r>
            <a:r>
              <a:rPr lang="ko-KR" altLang="en-US" sz="6400" b="1" dirty="0"/>
              <a:t>을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기점으로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설정될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수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있는</a:t>
            </a:r>
            <a:r>
              <a:rPr lang="en-US" altLang="en-US" sz="6400" b="1" dirty="0"/>
              <a:t> EEZ </a:t>
            </a:r>
            <a:r>
              <a:rPr lang="ko-KR" altLang="en-US" sz="6400" b="1" dirty="0"/>
              <a:t>및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대륙붕</a:t>
            </a:r>
            <a:r>
              <a:rPr lang="en-US" altLang="en-US" sz="6400" b="1" dirty="0"/>
              <a:t>   </a:t>
            </a:r>
            <a:r>
              <a:rPr lang="ko-KR" altLang="en-US" sz="6400" b="1" dirty="0"/>
              <a:t>주장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범위에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상당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부분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포함된다는</a:t>
            </a:r>
            <a:r>
              <a:rPr lang="en-US" altLang="en-US" sz="6400" b="1" dirty="0"/>
              <a:t> </a:t>
            </a:r>
            <a:r>
              <a:rPr lang="ko-KR" altLang="en-US" sz="6400" b="1" dirty="0"/>
              <a:t>것이다</a:t>
            </a:r>
            <a:r>
              <a:rPr lang="en-US" altLang="en-US" sz="6400" b="1" dirty="0"/>
              <a:t>.</a:t>
            </a:r>
            <a:endParaRPr lang="en-US" altLang="en-US" sz="6400" b="1" dirty="0"/>
          </a:p>
          <a:p>
            <a:endParaRPr lang="en-US" altLang="en-US" sz="6400" dirty="0"/>
          </a:p>
          <a:p>
            <a:pPr marL="0" indent="0">
              <a:buNone/>
            </a:pPr>
            <a:r>
              <a:rPr lang="ko-KR" altLang="en-US" sz="5600" b="1" dirty="0"/>
              <a:t>용어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해설</a:t>
            </a:r>
            <a:r>
              <a:rPr lang="en-US" altLang="en-US" sz="5600" b="1" dirty="0"/>
              <a:t>:</a:t>
            </a:r>
            <a:endParaRPr lang="en-US" altLang="en-US" sz="5600" b="1" dirty="0"/>
          </a:p>
          <a:p>
            <a:r>
              <a:rPr lang="ko-KR" altLang="en-US" sz="5600" b="1" dirty="0"/>
              <a:t>섬</a:t>
            </a:r>
            <a:r>
              <a:rPr lang="en-US" altLang="en-US" sz="5600" b="1" dirty="0"/>
              <a:t> / </a:t>
            </a:r>
            <a:r>
              <a:rPr lang="ko-KR" altLang="en-US" sz="5600" b="1" dirty="0"/>
              <a:t>암초</a:t>
            </a:r>
            <a:r>
              <a:rPr lang="en-US" altLang="en-US" sz="5600" b="1" dirty="0"/>
              <a:t> / </a:t>
            </a:r>
            <a:r>
              <a:rPr lang="ko-KR" altLang="en-US" sz="5600" b="1" dirty="0"/>
              <a:t>간조노출지</a:t>
            </a:r>
            <a:r>
              <a:rPr lang="en-US" altLang="en-US" sz="5600" b="1" dirty="0"/>
              <a:t>: </a:t>
            </a:r>
            <a:r>
              <a:rPr lang="ko-KR" altLang="en-US" sz="5600" b="1" dirty="0"/>
              <a:t>유엔해양법협약</a:t>
            </a:r>
            <a:r>
              <a:rPr lang="en-US" altLang="en-US" sz="5600" b="1" dirty="0"/>
              <a:t>(UNCLOS) </a:t>
            </a:r>
            <a:r>
              <a:rPr lang="ko-KR" altLang="en-US" sz="5600" b="1" dirty="0"/>
              <a:t>제</a:t>
            </a:r>
            <a:r>
              <a:rPr lang="en-US" altLang="en-US" sz="5600" b="1" dirty="0"/>
              <a:t>121</a:t>
            </a:r>
            <a:r>
              <a:rPr lang="ko-KR" altLang="en-US" sz="5600" b="1" dirty="0"/>
              <a:t>조에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따라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각각의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해양지형은</a:t>
            </a:r>
            <a:r>
              <a:rPr lang="en-US" altLang="en-US" sz="5600" b="1" dirty="0"/>
              <a:t> EEZ·CS </a:t>
            </a:r>
            <a:r>
              <a:rPr lang="ko-KR" altLang="en-US" sz="5600" b="1" dirty="0"/>
              <a:t>설정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여부에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있어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법적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지위가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다릅니다</a:t>
            </a:r>
            <a:r>
              <a:rPr lang="en-US" altLang="en-US" sz="5600" b="1" dirty="0"/>
              <a:t>.</a:t>
            </a:r>
            <a:endParaRPr lang="en-US" altLang="en-US" sz="5600" b="1" dirty="0"/>
          </a:p>
          <a:p>
            <a:r>
              <a:rPr lang="en-US" altLang="en-US" sz="5600" b="1" dirty="0"/>
              <a:t>Relevant waters: </a:t>
            </a:r>
            <a:r>
              <a:rPr lang="ko-KR" altLang="en-US" sz="5600" b="1" dirty="0"/>
              <a:t>중국이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구체적인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좌표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없이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포괄적으로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사용하는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표현으로</a:t>
            </a:r>
            <a:r>
              <a:rPr lang="en-US" altLang="en-US" sz="5600" b="1" dirty="0"/>
              <a:t>, </a:t>
            </a:r>
            <a:r>
              <a:rPr lang="ko-KR" altLang="en-US" sz="5600" b="1" dirty="0"/>
              <a:t>국제법상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명확성이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부족하다는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비판을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받음</a:t>
            </a:r>
            <a:r>
              <a:rPr lang="en-US" altLang="en-US" sz="5600" b="1" dirty="0"/>
              <a:t>.</a:t>
            </a:r>
            <a:endParaRPr lang="en-US" altLang="en-US" sz="5600" b="1" dirty="0"/>
          </a:p>
          <a:p>
            <a:r>
              <a:rPr lang="en-US" altLang="en-US" sz="5600" b="1" dirty="0"/>
              <a:t>High-tide features: </a:t>
            </a:r>
            <a:r>
              <a:rPr lang="ko-KR" altLang="en-US" sz="5600" b="1" dirty="0"/>
              <a:t>만조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시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수면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위에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남아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있어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독립적인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해양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관할권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설정</a:t>
            </a:r>
            <a:r>
              <a:rPr lang="en-US" altLang="en-US" sz="5600" b="1" dirty="0"/>
              <a:t>(EEZ/CS)</a:t>
            </a:r>
            <a:r>
              <a:rPr lang="ko-KR" altLang="en-US" sz="5600" b="1" dirty="0"/>
              <a:t>의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기준점이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될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수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있는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지형물</a:t>
            </a:r>
            <a:r>
              <a:rPr lang="en-US" altLang="en-US" sz="5600" b="1" dirty="0"/>
              <a:t>.</a:t>
            </a:r>
            <a:endParaRPr lang="en-US" altLang="en-US" sz="56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freeworldmaps.net/ocean/southchinasea/southchinasea-map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31759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560" y="44450"/>
            <a:ext cx="9124950" cy="1143000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br>
              <a:rPr lang="ko-KR" altLang="en-US" sz="2665" b="1" dirty="0">
                <a:solidFill>
                  <a:schemeClr val="bg1"/>
                </a:solidFill>
              </a:rPr>
            </a:br>
            <a:br>
              <a:rPr lang="ko-KR" altLang="en-US" sz="2665" b="1" dirty="0">
                <a:solidFill>
                  <a:schemeClr val="bg1"/>
                </a:solidFill>
              </a:rPr>
            </a:br>
            <a:br>
              <a:rPr lang="ko-KR" altLang="en-US" sz="2665" b="1" dirty="0">
                <a:solidFill>
                  <a:schemeClr val="bg1"/>
                </a:solidFill>
              </a:rPr>
            </a:br>
            <a:r>
              <a:rPr lang="ko-KR" altLang="en-US" sz="2665" b="1" dirty="0">
                <a:solidFill>
                  <a:schemeClr val="bg1"/>
                </a:solidFill>
              </a:rPr>
              <a:t>남중국해에</a:t>
            </a:r>
            <a:r>
              <a:rPr lang="en-US" altLang="en-US" sz="2665" b="1" dirty="0">
                <a:solidFill>
                  <a:schemeClr val="bg1"/>
                </a:solidFill>
              </a:rPr>
              <a:t> </a:t>
            </a:r>
            <a:r>
              <a:rPr lang="ko-KR" altLang="en-US" sz="2665" b="1" dirty="0">
                <a:solidFill>
                  <a:schemeClr val="bg1"/>
                </a:solidFill>
              </a:rPr>
              <a:t>대한</a:t>
            </a:r>
            <a:r>
              <a:rPr lang="en-US" altLang="en-US" sz="2665" b="1" dirty="0">
                <a:solidFill>
                  <a:schemeClr val="bg1"/>
                </a:solidFill>
              </a:rPr>
              <a:t> </a:t>
            </a:r>
            <a:r>
              <a:rPr lang="ko-KR" altLang="en-US" sz="2665" b="1" dirty="0">
                <a:solidFill>
                  <a:schemeClr val="bg1"/>
                </a:solidFill>
              </a:rPr>
              <a:t>중국의</a:t>
            </a:r>
            <a:r>
              <a:rPr lang="en-US" altLang="en-US" sz="2665" b="1" dirty="0">
                <a:solidFill>
                  <a:schemeClr val="bg1"/>
                </a:solidFill>
              </a:rPr>
              <a:t> ‘</a:t>
            </a:r>
            <a:r>
              <a:rPr lang="ko-KR" altLang="en-US" sz="2665" b="1" dirty="0">
                <a:solidFill>
                  <a:schemeClr val="bg1"/>
                </a:solidFill>
              </a:rPr>
              <a:t>역사적</a:t>
            </a:r>
            <a:r>
              <a:rPr lang="en-US" altLang="en-US" sz="2665" b="1" dirty="0">
                <a:solidFill>
                  <a:schemeClr val="bg1"/>
                </a:solidFill>
              </a:rPr>
              <a:t> </a:t>
            </a:r>
            <a:r>
              <a:rPr lang="ko-KR" altLang="en-US" sz="2665" b="1" dirty="0">
                <a:solidFill>
                  <a:schemeClr val="bg1"/>
                </a:solidFill>
              </a:rPr>
              <a:t>권리</a:t>
            </a:r>
            <a:r>
              <a:rPr lang="en-US" altLang="en-US" sz="2665" b="1" dirty="0">
                <a:solidFill>
                  <a:schemeClr val="bg1"/>
                </a:solidFill>
              </a:rPr>
              <a:t>’ </a:t>
            </a:r>
            <a:r>
              <a:rPr lang="ko-KR" altLang="en-US" sz="2665" b="1" dirty="0">
                <a:solidFill>
                  <a:schemeClr val="bg1"/>
                </a:solidFill>
              </a:rPr>
              <a:t>주장과</a:t>
            </a:r>
            <a:r>
              <a:rPr lang="en-US" altLang="en-US" sz="2665" b="1" dirty="0">
                <a:solidFill>
                  <a:schemeClr val="bg1"/>
                </a:solidFill>
              </a:rPr>
              <a:t> </a:t>
            </a:r>
            <a:r>
              <a:rPr lang="ko-KR" altLang="en-US" sz="2665" b="1" dirty="0">
                <a:solidFill>
                  <a:schemeClr val="bg1"/>
                </a:solidFill>
              </a:rPr>
              <a:t>그</a:t>
            </a:r>
            <a:r>
              <a:rPr lang="en-US" altLang="en-US" sz="2665" b="1" dirty="0">
                <a:solidFill>
                  <a:schemeClr val="bg1"/>
                </a:solidFill>
              </a:rPr>
              <a:t> </a:t>
            </a:r>
            <a:r>
              <a:rPr lang="ko-KR" altLang="en-US" sz="2665" b="1" dirty="0">
                <a:solidFill>
                  <a:schemeClr val="bg1"/>
                </a:solidFill>
              </a:rPr>
              <a:t>국제법적</a:t>
            </a:r>
            <a:r>
              <a:rPr lang="en-US" altLang="en-US" sz="2665" b="1" dirty="0">
                <a:solidFill>
                  <a:schemeClr val="bg1"/>
                </a:solidFill>
              </a:rPr>
              <a:t> </a:t>
            </a:r>
            <a:r>
              <a:rPr lang="ko-KR" altLang="en-US" sz="2665" b="1" dirty="0">
                <a:solidFill>
                  <a:schemeClr val="bg1"/>
                </a:solidFill>
              </a:rPr>
              <a:t>함의</a:t>
            </a:r>
            <a:br>
              <a:rPr lang="ko-KR" altLang="en-US" b="1" dirty="0">
                <a:solidFill>
                  <a:schemeClr val="bg1"/>
                </a:solidFill>
              </a:rPr>
            </a:br>
            <a:br>
              <a:rPr lang="en-US" altLang="en-US" b="1" dirty="0">
                <a:solidFill>
                  <a:schemeClr val="bg1"/>
                </a:solidFill>
              </a:rPr>
            </a:b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115" y="1228090"/>
            <a:ext cx="9094470" cy="5671185"/>
          </a:xfrm>
        </p:spPr>
        <p:txBody>
          <a:bodyPr>
            <a:normAutofit fontScale="80000"/>
          </a:bodyPr>
          <a:lstStyle/>
          <a:p>
            <a:pPr marL="0" indent="0">
              <a:buNone/>
            </a:pPr>
            <a:r>
              <a:rPr lang="ko-KR" altLang="en-US" sz="2250" b="1" dirty="0"/>
              <a:t>중국의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입장에서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볼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때</a:t>
            </a:r>
            <a:r>
              <a:rPr lang="en-US" altLang="en-US" sz="2250" b="1" dirty="0"/>
              <a:t>, </a:t>
            </a:r>
            <a:r>
              <a:rPr lang="ko-KR" altLang="en-US" sz="2250" b="1" dirty="0"/>
              <a:t>이러한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권리는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중국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국가에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귀속된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사적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권리</a:t>
            </a:r>
            <a:r>
              <a:rPr lang="en-US" altLang="en-US" sz="2250" b="1" dirty="0"/>
              <a:t>(private rights)</a:t>
            </a:r>
            <a:r>
              <a:rPr lang="ko-KR" altLang="en-US" sz="2250" b="1" dirty="0"/>
              <a:t>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간주되며</a:t>
            </a:r>
            <a:r>
              <a:rPr lang="en-US" altLang="en-US" sz="2250" b="1" dirty="0"/>
              <a:t>, </a:t>
            </a:r>
            <a:r>
              <a:rPr lang="ko-KR" altLang="en-US" sz="2250" b="1" dirty="0"/>
              <a:t>이는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유엔해양법협약</a:t>
            </a:r>
            <a:r>
              <a:rPr lang="en-US" altLang="en-US" sz="2250" b="1" dirty="0"/>
              <a:t>(UNCLOS)</a:t>
            </a:r>
            <a:r>
              <a:rPr lang="ko-KR" altLang="en-US" sz="2250" b="1" dirty="0"/>
              <a:t>에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의해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보존된</a:t>
            </a:r>
            <a:r>
              <a:rPr lang="en-US" altLang="en-US" sz="2250" b="1" dirty="0"/>
              <a:t> ‘</a:t>
            </a:r>
            <a:r>
              <a:rPr lang="ko-KR" altLang="en-US" sz="2250" b="1" dirty="0"/>
              <a:t>국제법상의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기타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규칙</a:t>
            </a:r>
            <a:r>
              <a:rPr lang="en-US" altLang="en-US" sz="2250" b="1" dirty="0"/>
              <a:t>(other rules of international law)’</a:t>
            </a:r>
            <a:r>
              <a:rPr lang="ko-KR" altLang="en-US" sz="2250" b="1" dirty="0"/>
              <a:t>의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범주에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명확히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포함된다</a:t>
            </a:r>
            <a:r>
              <a:rPr lang="en-US" altLang="en-US" sz="2250" b="1" dirty="0"/>
              <a:t>.</a:t>
            </a:r>
            <a:endParaRPr lang="en-US" altLang="en-US" sz="2250" b="1" dirty="0"/>
          </a:p>
          <a:p>
            <a:pPr marL="0" indent="0">
              <a:buNone/>
            </a:pPr>
            <a:r>
              <a:rPr lang="en-US" altLang="en-US" sz="2250" b="1" dirty="0"/>
              <a:t>‘</a:t>
            </a:r>
            <a:r>
              <a:rPr lang="ko-KR" altLang="en-US" sz="2250" b="1" dirty="0"/>
              <a:t>기득권</a:t>
            </a:r>
            <a:r>
              <a:rPr lang="en-US" altLang="en-US" sz="2250" b="1" dirty="0"/>
              <a:t>(vested right)’</a:t>
            </a:r>
            <a:r>
              <a:rPr lang="ko-KR" altLang="en-US" sz="2250" b="1" dirty="0"/>
              <a:t>으로서의</a:t>
            </a:r>
            <a:r>
              <a:rPr lang="en-US" altLang="en-US" sz="2250" b="1" dirty="0"/>
              <a:t> ‘</a:t>
            </a:r>
            <a:r>
              <a:rPr lang="ko-KR" altLang="en-US" sz="2250" b="1" dirty="0"/>
              <a:t>역사적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권리</a:t>
            </a:r>
            <a:r>
              <a:rPr lang="en-US" altLang="en-US" sz="2250" b="1" dirty="0"/>
              <a:t>(historic rights)’</a:t>
            </a:r>
            <a:r>
              <a:rPr lang="ko-KR" altLang="en-US" sz="2250" b="1" dirty="0"/>
              <a:t>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해양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영역에서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성립될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때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일반적으로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적용되는</a:t>
            </a:r>
            <a:r>
              <a:rPr lang="en-US" altLang="en-US" sz="2250" b="1" dirty="0"/>
              <a:t> ‘</a:t>
            </a:r>
            <a:r>
              <a:rPr lang="ko-KR" altLang="en-US" sz="2250" b="1" dirty="0"/>
              <a:t>육지가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바다를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지배한다</a:t>
            </a:r>
            <a:r>
              <a:rPr lang="en-US" altLang="en-US" sz="2250" b="1" dirty="0"/>
              <a:t>(land dominates the sea)’</a:t>
            </a:r>
            <a:r>
              <a:rPr lang="ko-KR" altLang="en-US" sz="2250" b="1" dirty="0"/>
              <a:t>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원칙에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의존하지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않는다</a:t>
            </a:r>
            <a:r>
              <a:rPr lang="en-US" altLang="en-US" sz="2250" b="1" dirty="0"/>
              <a:t>.</a:t>
            </a:r>
            <a:endParaRPr lang="en-US" altLang="en-US" sz="2250" b="1" dirty="0"/>
          </a:p>
          <a:p>
            <a:pPr marL="0" indent="0">
              <a:buNone/>
            </a:pPr>
            <a:r>
              <a:rPr lang="ko-KR" altLang="en-US" sz="2250" b="1" dirty="0"/>
              <a:t>또한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주목할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점은</a:t>
            </a:r>
            <a:r>
              <a:rPr lang="en-US" altLang="en-US" sz="2250" b="1" dirty="0"/>
              <a:t>, </a:t>
            </a:r>
            <a:r>
              <a:rPr lang="ko-KR" altLang="en-US" sz="2250" b="1" dirty="0"/>
              <a:t>중국의</a:t>
            </a:r>
            <a:r>
              <a:rPr lang="en-US" altLang="en-US" sz="2250" b="1" dirty="0"/>
              <a:t> ‘</a:t>
            </a:r>
            <a:r>
              <a:rPr lang="ko-KR" altLang="en-US" sz="2250" b="1" dirty="0"/>
              <a:t>역사적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권리</a:t>
            </a:r>
            <a:r>
              <a:rPr lang="en-US" altLang="en-US" sz="2250" b="1" dirty="0"/>
              <a:t>’ </a:t>
            </a:r>
            <a:r>
              <a:rPr lang="ko-KR" altLang="en-US" sz="2250" b="1" dirty="0"/>
              <a:t>주장은</a:t>
            </a:r>
            <a:r>
              <a:rPr lang="en-US" altLang="en-US" sz="2250" b="1" dirty="0"/>
              <a:t> ‘</a:t>
            </a:r>
            <a:r>
              <a:rPr lang="ko-KR" altLang="en-US" sz="2250" b="1" dirty="0"/>
              <a:t>구단선</a:t>
            </a:r>
            <a:r>
              <a:rPr lang="en-US" altLang="en-US" sz="2250" b="1" dirty="0"/>
              <a:t>(nine-dash line)’</a:t>
            </a:r>
            <a:r>
              <a:rPr lang="ko-KR" altLang="en-US" sz="2250" b="1" dirty="0"/>
              <a:t>과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결코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동일한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개념이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아니라는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점이다</a:t>
            </a:r>
            <a:r>
              <a:rPr lang="en-US" altLang="en-US" sz="2250" b="1" dirty="0"/>
              <a:t>.</a:t>
            </a:r>
            <a:endParaRPr lang="en-US" altLang="en-US" sz="2250" b="1" dirty="0"/>
          </a:p>
          <a:p>
            <a:pPr marL="0" indent="0">
              <a:buNone/>
            </a:pPr>
            <a:r>
              <a:rPr lang="ko-KR" altLang="en-US" sz="2250" b="1" dirty="0"/>
              <a:t>오히려</a:t>
            </a:r>
            <a:r>
              <a:rPr lang="en-US" altLang="en-US" sz="2250" b="1" dirty="0"/>
              <a:t>, </a:t>
            </a:r>
            <a:r>
              <a:rPr lang="ko-KR" altLang="en-US" sz="2250" b="1" dirty="0"/>
              <a:t>필리핀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대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중국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사건</a:t>
            </a:r>
            <a:r>
              <a:rPr lang="en-US" altLang="en-US" sz="2250" b="1" dirty="0"/>
              <a:t>(Philippines v. China) </a:t>
            </a:r>
            <a:r>
              <a:rPr lang="ko-KR" altLang="en-US" sz="2250" b="1" dirty="0"/>
              <a:t>중재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판정부의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판결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이후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중국이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발표한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모든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주요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외교적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성명에서는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남중국해에서의</a:t>
            </a:r>
            <a:r>
              <a:rPr lang="en-US" altLang="en-US" sz="2250" b="1" dirty="0"/>
              <a:t> ‘</a:t>
            </a:r>
            <a:r>
              <a:rPr lang="ko-KR" altLang="en-US" sz="2250" b="1" dirty="0"/>
              <a:t>역사적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권리</a:t>
            </a:r>
            <a:r>
              <a:rPr lang="en-US" altLang="en-US" sz="2250" b="1" dirty="0"/>
              <a:t>’ </a:t>
            </a:r>
            <a:r>
              <a:rPr lang="ko-KR" altLang="en-US" sz="2250" b="1" dirty="0"/>
              <a:t>주장을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일관되게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재확인하고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있으나</a:t>
            </a:r>
            <a:r>
              <a:rPr lang="en-US" altLang="en-US" sz="2250" b="1" dirty="0"/>
              <a:t>, </a:t>
            </a:r>
            <a:r>
              <a:rPr lang="ko-KR" altLang="en-US" sz="2250" b="1" dirty="0"/>
              <a:t>그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어떤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성명에서도</a:t>
            </a:r>
            <a:r>
              <a:rPr lang="en-US" altLang="en-US" sz="2250" b="1" dirty="0"/>
              <a:t> ‘</a:t>
            </a:r>
            <a:r>
              <a:rPr lang="ko-KR" altLang="en-US" sz="2250" b="1" dirty="0"/>
              <a:t>구단선</a:t>
            </a:r>
            <a:r>
              <a:rPr lang="en-US" altLang="en-US" sz="2250" b="1" dirty="0"/>
              <a:t>’</a:t>
            </a:r>
            <a:r>
              <a:rPr lang="ko-KR" altLang="en-US" sz="2250" b="1" dirty="0"/>
              <a:t>이라는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표현은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어떠한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맥락에서도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언급되지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않는다</a:t>
            </a:r>
            <a:r>
              <a:rPr lang="en-US" altLang="en-US" sz="2250" b="1" dirty="0"/>
              <a:t>.</a:t>
            </a:r>
            <a:endParaRPr lang="en-US" altLang="en-US" sz="2250" b="1" dirty="0"/>
          </a:p>
          <a:p>
            <a:pPr marL="0" indent="0">
              <a:buNone/>
            </a:pPr>
            <a:endParaRPr lang="ko-KR" altLang="en-US" sz="2000" b="1" dirty="0"/>
          </a:p>
          <a:p>
            <a:pPr marL="0" indent="0">
              <a:buNone/>
            </a:pPr>
            <a:r>
              <a:rPr lang="ko-KR" altLang="en-US" sz="2000" b="1" dirty="0"/>
              <a:t>용어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해설</a:t>
            </a:r>
            <a:r>
              <a:rPr lang="en-US" altLang="en-US" sz="2000" b="1" dirty="0"/>
              <a:t>:</a:t>
            </a:r>
            <a:endParaRPr lang="en-US" altLang="en-US" sz="2000" b="1" dirty="0"/>
          </a:p>
          <a:p>
            <a:pPr marL="0" indent="0">
              <a:buNone/>
            </a:pPr>
            <a:r>
              <a:rPr lang="en-US" altLang="en-US" sz="2000" b="1" dirty="0"/>
              <a:t>* Private rights: </a:t>
            </a:r>
            <a:r>
              <a:rPr lang="ko-KR" altLang="en-US" sz="2000" b="1" dirty="0"/>
              <a:t>국가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주권이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아닌</a:t>
            </a:r>
            <a:r>
              <a:rPr lang="en-US" altLang="en-US" sz="2000" b="1" dirty="0"/>
              <a:t>, </a:t>
            </a:r>
            <a:r>
              <a:rPr lang="ko-KR" altLang="en-US" sz="2000" b="1" dirty="0"/>
              <a:t>국가에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귀속된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제한적</a:t>
            </a:r>
            <a:r>
              <a:rPr lang="en-US" altLang="en-US" sz="2000" b="1" dirty="0"/>
              <a:t>·</a:t>
            </a:r>
            <a:r>
              <a:rPr lang="ko-KR" altLang="en-US" sz="2000" b="1" dirty="0"/>
              <a:t>사적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권리로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해석되는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부분</a:t>
            </a:r>
            <a:r>
              <a:rPr lang="en-US" altLang="en-US" sz="2000" b="1" dirty="0"/>
              <a:t>.</a:t>
            </a:r>
            <a:endParaRPr lang="en-US" altLang="en-US" sz="2000" b="1" dirty="0"/>
          </a:p>
          <a:p>
            <a:pPr marL="0" indent="0">
              <a:buNone/>
            </a:pPr>
            <a:r>
              <a:rPr lang="en-US" altLang="en-US" sz="2000" b="1" dirty="0"/>
              <a:t>* Vested rights: </a:t>
            </a:r>
            <a:r>
              <a:rPr lang="ko-KR" altLang="en-US" sz="2000" b="1" dirty="0"/>
              <a:t>일정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조건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하에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이미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확정되고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행사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가능한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권리</a:t>
            </a:r>
            <a:r>
              <a:rPr lang="en-US" altLang="en-US" sz="2000" b="1" dirty="0"/>
              <a:t>.</a:t>
            </a:r>
            <a:endParaRPr lang="en-US" altLang="en-US" sz="2000" b="1" dirty="0"/>
          </a:p>
          <a:p>
            <a:pPr marL="0" indent="0">
              <a:buNone/>
            </a:pPr>
            <a:r>
              <a:rPr lang="en-US" altLang="en-US" sz="2000" b="1" dirty="0"/>
              <a:t>* ‘Land dominates the sea’ principle: </a:t>
            </a:r>
            <a:r>
              <a:rPr lang="ko-KR" altLang="en-US" sz="2000" b="1" dirty="0"/>
              <a:t>해양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권리는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육지</a:t>
            </a:r>
            <a:r>
              <a:rPr lang="en-US" altLang="en-US" sz="2000" b="1" dirty="0"/>
              <a:t>(</a:t>
            </a:r>
            <a:r>
              <a:rPr lang="ko-KR" altLang="en-US" sz="2000" b="1" dirty="0"/>
              <a:t>기점</a:t>
            </a:r>
            <a:r>
              <a:rPr lang="en-US" altLang="en-US" sz="2000" b="1" dirty="0"/>
              <a:t>)</a:t>
            </a:r>
            <a:r>
              <a:rPr lang="ko-KR" altLang="en-US" sz="2000" b="1" dirty="0"/>
              <a:t>로부터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도출된다는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국제해양법의</a:t>
            </a:r>
            <a:r>
              <a:rPr lang="en-US" altLang="en-US" sz="2000" b="1" dirty="0"/>
              <a:t> </a:t>
            </a:r>
            <a:endParaRPr lang="en-US" altLang="en-US" sz="2000" b="1" dirty="0"/>
          </a:p>
          <a:p>
            <a:pPr marL="0" indent="0">
              <a:buNone/>
            </a:pPr>
            <a:r>
              <a:rPr lang="en-US" altLang="en-US" sz="2000" b="1" dirty="0"/>
              <a:t> </a:t>
            </a:r>
            <a:r>
              <a:rPr lang="en-PH" altLang="en-US" sz="2000" b="1" dirty="0"/>
              <a:t>  </a:t>
            </a:r>
            <a:r>
              <a:rPr lang="ko-KR" altLang="en-US" sz="2000" b="1" dirty="0"/>
              <a:t>일반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원칙</a:t>
            </a:r>
            <a:r>
              <a:rPr lang="en-US" altLang="en-US" sz="2000" b="1" dirty="0"/>
              <a:t>.</a:t>
            </a:r>
            <a:endParaRPr lang="en-US" altLang="en-US" sz="2000" b="1" dirty="0"/>
          </a:p>
          <a:p>
            <a:pPr marL="0" indent="0">
              <a:buNone/>
            </a:pPr>
            <a:r>
              <a:rPr lang="en-US" altLang="en-US" sz="2000" b="1" dirty="0"/>
              <a:t>* UNCLOS Article 293(1)</a:t>
            </a:r>
            <a:r>
              <a:rPr lang="ko-KR" altLang="en-US" sz="2000" b="1" dirty="0"/>
              <a:t>에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따라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국제재판소는</a:t>
            </a:r>
            <a:r>
              <a:rPr lang="en-US" altLang="en-US" sz="2000" b="1" dirty="0"/>
              <a:t> “</a:t>
            </a:r>
            <a:r>
              <a:rPr lang="ko-KR" altLang="en-US" sz="2000" b="1" dirty="0"/>
              <a:t>기타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국제법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규칙</a:t>
            </a:r>
            <a:r>
              <a:rPr lang="en-US" altLang="en-US" sz="2000" b="1" dirty="0"/>
              <a:t>”</a:t>
            </a:r>
            <a:r>
              <a:rPr lang="ko-KR" altLang="en-US" sz="2000" b="1" dirty="0"/>
              <a:t>도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함께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고려할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수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있음</a:t>
            </a:r>
            <a:r>
              <a:rPr lang="en-US" altLang="en-US" sz="2000" b="1" dirty="0"/>
              <a:t>.</a:t>
            </a:r>
            <a:endParaRPr lang="en-US" altLang="en-US" sz="2000" b="1" dirty="0"/>
          </a:p>
          <a:p>
            <a:pPr marL="0" indent="0">
              <a:buNone/>
            </a:pPr>
            <a:endParaRPr lang="en-US" altLang="en-US" sz="20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7470" y="274955"/>
            <a:ext cx="8923655" cy="149796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중화인민공화국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정부의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남중국해에서의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영토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주권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및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해양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권리</a:t>
            </a:r>
            <a:r>
              <a:rPr lang="en-US" altLang="en-US" sz="2800" b="1" dirty="0">
                <a:solidFill>
                  <a:srgbClr val="FF0000"/>
                </a:solidFill>
              </a:rPr>
              <a:t>·</a:t>
            </a:r>
            <a:r>
              <a:rPr lang="ko-KR" altLang="en-US" sz="2800" b="1" dirty="0">
                <a:solidFill>
                  <a:srgbClr val="FF0000"/>
                </a:solidFill>
              </a:rPr>
              <a:t>이익에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관한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성명</a:t>
            </a:r>
            <a:br>
              <a:rPr lang="ko-KR" altLang="en-US" sz="2800" b="1" dirty="0">
                <a:solidFill>
                  <a:srgbClr val="FF0000"/>
                </a:solidFill>
              </a:rPr>
            </a:br>
            <a:r>
              <a:rPr lang="en-US" altLang="en-US" sz="2000" b="1" dirty="0"/>
              <a:t>(2016</a:t>
            </a:r>
            <a:r>
              <a:rPr lang="ko-KR" altLang="en-US" sz="2000" b="1" dirty="0"/>
              <a:t>년</a:t>
            </a:r>
            <a:r>
              <a:rPr lang="en-US" altLang="en-US" sz="2000" b="1" dirty="0"/>
              <a:t> 7</a:t>
            </a:r>
            <a:r>
              <a:rPr lang="ko-KR" altLang="en-US" sz="2000" b="1" dirty="0"/>
              <a:t>월</a:t>
            </a:r>
            <a:r>
              <a:rPr lang="en-US" altLang="en-US" sz="2000" b="1" dirty="0"/>
              <a:t> 12</a:t>
            </a:r>
            <a:r>
              <a:rPr lang="ko-KR" altLang="en-US" sz="2000" b="1" dirty="0"/>
              <a:t>일</a:t>
            </a:r>
            <a:r>
              <a:rPr lang="en-US" altLang="en-US" sz="2000" b="1" dirty="0"/>
              <a:t>)</a:t>
            </a:r>
            <a:endParaRPr lang="en-US" altLang="en-US" sz="2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5890" y="1844675"/>
            <a:ext cx="8925560" cy="4281170"/>
          </a:xfrm>
        </p:spPr>
        <p:txBody>
          <a:bodyPr>
            <a:normAutofit fontScale="80000"/>
          </a:bodyPr>
          <a:lstStyle/>
          <a:p>
            <a:pPr marL="0" indent="0">
              <a:buNone/>
            </a:pPr>
            <a:r>
              <a:rPr lang="ko-KR" altLang="en-US" sz="2250" b="1" dirty="0"/>
              <a:t>중국의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남중국해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영유권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주장과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관련된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입장의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최종적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요소는</a:t>
            </a:r>
            <a:r>
              <a:rPr lang="en-US" altLang="en-US" sz="2250" b="1" dirty="0"/>
              <a:t>, '</a:t>
            </a:r>
            <a:r>
              <a:rPr lang="ko-KR" altLang="en-US" sz="2250" b="1" dirty="0"/>
              <a:t>관련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해역</a:t>
            </a:r>
            <a:r>
              <a:rPr lang="en-US" altLang="ko-KR" sz="2250" b="1" dirty="0"/>
              <a:t>   </a:t>
            </a:r>
            <a:r>
              <a:rPr lang="en-US" altLang="en-US" sz="2250" b="1" dirty="0"/>
              <a:t>(relevant maritime areas)'</a:t>
            </a:r>
            <a:r>
              <a:rPr lang="ko-KR" altLang="en-US" sz="2250" b="1" dirty="0"/>
              <a:t>에서의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공동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또는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협력적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개발을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포함한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실용적인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성격의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잠정적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조치</a:t>
            </a:r>
            <a:r>
              <a:rPr lang="en-US" altLang="en-US" sz="2250" b="1" dirty="0"/>
              <a:t>(provisional arrangements)</a:t>
            </a:r>
            <a:r>
              <a:rPr lang="ko-KR" altLang="en-US" sz="2250" b="1" dirty="0"/>
              <a:t>에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참여할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의향을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갖고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있다는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점이며</a:t>
            </a:r>
            <a:r>
              <a:rPr lang="en-US" altLang="en-US" sz="2250" b="1" dirty="0"/>
              <a:t>, </a:t>
            </a:r>
            <a:r>
              <a:rPr lang="ko-KR" altLang="en-US" sz="2250" b="1" dirty="0"/>
              <a:t>이는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상호이익적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결과</a:t>
            </a:r>
            <a:r>
              <a:rPr lang="en-US" altLang="en-US" sz="2250" b="1" dirty="0"/>
              <a:t>(‘</a:t>
            </a:r>
            <a:r>
              <a:rPr lang="ko-KR" altLang="en-US" sz="2250" b="1" dirty="0"/>
              <a:t>윈</a:t>
            </a:r>
            <a:r>
              <a:rPr lang="en-US" altLang="en-US" sz="2250" b="1" dirty="0"/>
              <a:t>-</a:t>
            </a:r>
            <a:r>
              <a:rPr lang="ko-KR" altLang="en-US" sz="2250" b="1" dirty="0"/>
              <a:t>윈</a:t>
            </a:r>
            <a:r>
              <a:rPr lang="en-US" altLang="en-US" sz="2250" b="1" dirty="0"/>
              <a:t>’)</a:t>
            </a:r>
            <a:r>
              <a:rPr lang="ko-KR" altLang="en-US" sz="2250" b="1" dirty="0"/>
              <a:t>를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도출하기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위한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것이다</a:t>
            </a:r>
            <a:r>
              <a:rPr lang="en-US" altLang="en-US" sz="2250" b="1" dirty="0"/>
              <a:t>.</a:t>
            </a:r>
            <a:endParaRPr lang="en-US" altLang="en-US" sz="2250" b="1" dirty="0"/>
          </a:p>
          <a:p>
            <a:pPr marL="0" indent="0">
              <a:buNone/>
            </a:pPr>
            <a:endParaRPr lang="en-US" altLang="en-US" sz="2000" b="1" dirty="0"/>
          </a:p>
          <a:p>
            <a:pPr marL="0" indent="0">
              <a:buNone/>
            </a:pPr>
            <a:endParaRPr lang="en-US" altLang="en-US" sz="2000" b="1" dirty="0"/>
          </a:p>
          <a:p>
            <a:pPr marL="0" indent="0">
              <a:buNone/>
            </a:pPr>
            <a:r>
              <a:rPr lang="ko-KR" altLang="en-US" sz="1750" b="1" dirty="0"/>
              <a:t>용어</a:t>
            </a:r>
            <a:r>
              <a:rPr lang="en-US" altLang="en-US" sz="1750" b="1" dirty="0"/>
              <a:t> </a:t>
            </a:r>
            <a:r>
              <a:rPr lang="ko-KR" altLang="en-US" sz="1750" b="1" dirty="0"/>
              <a:t>해설</a:t>
            </a:r>
            <a:r>
              <a:rPr lang="en-US" altLang="en-US" sz="1750" b="1" dirty="0"/>
              <a:t>:</a:t>
            </a:r>
            <a:endParaRPr lang="en-US" altLang="en-US" sz="1750" b="1" dirty="0"/>
          </a:p>
          <a:p>
            <a:pPr marL="0" indent="0">
              <a:buNone/>
            </a:pPr>
            <a:r>
              <a:rPr lang="en-US" altLang="en-US" sz="1555" b="1" dirty="0"/>
              <a:t>*Statement → </a:t>
            </a:r>
            <a:r>
              <a:rPr lang="ko-KR" altLang="en-US" sz="1555" b="1" dirty="0"/>
              <a:t>성명</a:t>
            </a:r>
            <a:r>
              <a:rPr lang="en-US" altLang="en-US" sz="1555" b="1" dirty="0"/>
              <a:t>: </a:t>
            </a:r>
            <a:r>
              <a:rPr lang="ko-KR" altLang="en-US" sz="1555" b="1" dirty="0"/>
              <a:t>정부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또는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외교부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명의의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공식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발표에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해당</a:t>
            </a:r>
            <a:endParaRPr lang="en-US" altLang="en-US" sz="1555" b="1" dirty="0"/>
          </a:p>
          <a:p>
            <a:pPr marL="0" indent="0">
              <a:buNone/>
            </a:pPr>
            <a:r>
              <a:rPr lang="en-US" altLang="en-US" sz="1555" b="1" dirty="0"/>
              <a:t>*Territorial Sovereignty → </a:t>
            </a:r>
            <a:r>
              <a:rPr lang="ko-KR" altLang="en-US" sz="1555" b="1" dirty="0"/>
              <a:t>영토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주권</a:t>
            </a:r>
            <a:r>
              <a:rPr lang="en-US" altLang="en-US" sz="1555" b="1" dirty="0"/>
              <a:t>: </a:t>
            </a:r>
            <a:r>
              <a:rPr lang="ko-KR" altLang="en-US" sz="1555" b="1" dirty="0"/>
              <a:t>특정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지역</a:t>
            </a:r>
            <a:r>
              <a:rPr lang="en-US" altLang="en-US" sz="1555" b="1" dirty="0"/>
              <a:t>(</a:t>
            </a:r>
            <a:r>
              <a:rPr lang="ko-KR" altLang="en-US" sz="1555" b="1" dirty="0"/>
              <a:t>섬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등</a:t>
            </a:r>
            <a:r>
              <a:rPr lang="en-US" altLang="en-US" sz="1555" b="1" dirty="0"/>
              <a:t>)</a:t>
            </a:r>
            <a:r>
              <a:rPr lang="ko-KR" altLang="en-US" sz="1555" b="1" dirty="0"/>
              <a:t>에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대한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완전한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국가적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지배권</a:t>
            </a:r>
            <a:endParaRPr lang="en-US" altLang="en-US" sz="1555" b="1" dirty="0"/>
          </a:p>
          <a:p>
            <a:pPr marL="0" indent="0">
              <a:buNone/>
            </a:pPr>
            <a:r>
              <a:rPr lang="en-US" altLang="en-US" sz="1555" b="1" dirty="0"/>
              <a:t>*Maritime Rights and Interests → </a:t>
            </a:r>
            <a:r>
              <a:rPr lang="ko-KR" altLang="en-US" sz="1555" b="1" dirty="0"/>
              <a:t>해양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권리</a:t>
            </a:r>
            <a:r>
              <a:rPr lang="en-US" altLang="en-US" sz="1555" b="1" dirty="0"/>
              <a:t>·</a:t>
            </a:r>
            <a:r>
              <a:rPr lang="ko-KR" altLang="en-US" sz="1555" b="1" dirty="0"/>
              <a:t>이익</a:t>
            </a:r>
            <a:r>
              <a:rPr lang="en-US" altLang="en-US" sz="1555" b="1" dirty="0"/>
              <a:t>: </a:t>
            </a:r>
            <a:r>
              <a:rPr lang="ko-KR" altLang="en-US" sz="1555" b="1" dirty="0"/>
              <a:t>해양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자원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개발</a:t>
            </a:r>
            <a:r>
              <a:rPr lang="en-US" altLang="en-US" sz="1555" b="1" dirty="0"/>
              <a:t>, </a:t>
            </a:r>
            <a:r>
              <a:rPr lang="ko-KR" altLang="en-US" sz="1555" b="1" dirty="0"/>
              <a:t>항행</a:t>
            </a:r>
            <a:r>
              <a:rPr lang="en-US" altLang="en-US" sz="1555" b="1" dirty="0"/>
              <a:t>, </a:t>
            </a:r>
            <a:r>
              <a:rPr lang="ko-KR" altLang="en-US" sz="1555" b="1" dirty="0"/>
              <a:t>어업</a:t>
            </a:r>
            <a:r>
              <a:rPr lang="en-US" altLang="en-US" sz="1555" b="1" dirty="0"/>
              <a:t>, </a:t>
            </a:r>
            <a:r>
              <a:rPr lang="ko-KR" altLang="en-US" sz="1555" b="1" dirty="0"/>
              <a:t>대륙붕</a:t>
            </a:r>
            <a:r>
              <a:rPr lang="en-US" altLang="en-US" sz="1555" b="1" dirty="0"/>
              <a:t>·EEZ </a:t>
            </a:r>
            <a:r>
              <a:rPr lang="ko-KR" altLang="en-US" sz="1555" b="1" dirty="0"/>
              <a:t>관련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권리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등을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포함</a:t>
            </a:r>
            <a:endParaRPr lang="en-US" altLang="en-US" sz="1555" b="1" dirty="0"/>
          </a:p>
          <a:p>
            <a:pPr marL="0" indent="0">
              <a:buNone/>
            </a:pPr>
            <a:r>
              <a:rPr lang="en-US" altLang="en-US" sz="1555" b="1" dirty="0"/>
              <a:t>*Government of the People’s Republic of China → </a:t>
            </a:r>
            <a:r>
              <a:rPr lang="ko-KR" altLang="en-US" sz="1555" b="1" dirty="0"/>
              <a:t>중화인민공화국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정부</a:t>
            </a:r>
            <a:r>
              <a:rPr lang="en-US" altLang="en-US" sz="1555" b="1" dirty="0"/>
              <a:t>: </a:t>
            </a:r>
            <a:r>
              <a:rPr lang="ko-KR" altLang="en-US" sz="1555" b="1" dirty="0"/>
              <a:t>정식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국명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사용</a:t>
            </a:r>
            <a:endParaRPr lang="ko-KR" altLang="en-US" sz="1555" b="1" dirty="0"/>
          </a:p>
          <a:p>
            <a:pPr marL="0" indent="0">
              <a:buNone/>
            </a:pPr>
            <a:r>
              <a:rPr lang="en-US" altLang="en-US" sz="1555" b="1" dirty="0"/>
              <a:t>*Provisional arrangements of a practical nature: </a:t>
            </a:r>
            <a:r>
              <a:rPr lang="ko-KR" altLang="en-US" sz="1555" b="1" dirty="0"/>
              <a:t>국제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분쟁이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해결되기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전</a:t>
            </a:r>
            <a:r>
              <a:rPr lang="en-US" altLang="en-US" sz="1555" b="1" dirty="0"/>
              <a:t>, </a:t>
            </a:r>
            <a:r>
              <a:rPr lang="ko-KR" altLang="en-US" sz="1555" b="1" dirty="0"/>
              <a:t>당사국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간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임시적이고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실용적인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협력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조치를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의미</a:t>
            </a:r>
            <a:r>
              <a:rPr lang="en-US" altLang="en-US" sz="1555" b="1" dirty="0"/>
              <a:t>  </a:t>
            </a:r>
            <a:endParaRPr lang="en-US" altLang="en-US" sz="1555" b="1" dirty="0"/>
          </a:p>
          <a:p>
            <a:pPr marL="0" indent="0">
              <a:buNone/>
            </a:pPr>
            <a:r>
              <a:rPr lang="en-US" altLang="en-US" sz="1555" b="1" dirty="0"/>
              <a:t>  (UNCLOS </a:t>
            </a:r>
            <a:r>
              <a:rPr lang="ko-KR" altLang="en-US" sz="1555" b="1" dirty="0"/>
              <a:t>제</a:t>
            </a:r>
            <a:r>
              <a:rPr lang="en-US" altLang="en-US" sz="1555" b="1" dirty="0"/>
              <a:t>74</a:t>
            </a:r>
            <a:r>
              <a:rPr lang="ko-KR" altLang="en-US" sz="1555" b="1" dirty="0"/>
              <a:t>조</a:t>
            </a:r>
            <a:r>
              <a:rPr lang="en-US" altLang="en-US" sz="1555" b="1" dirty="0"/>
              <a:t>·83</a:t>
            </a:r>
            <a:r>
              <a:rPr lang="ko-KR" altLang="en-US" sz="1555" b="1" dirty="0"/>
              <a:t>조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등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관련</a:t>
            </a:r>
            <a:r>
              <a:rPr lang="en-US" altLang="en-US" sz="1555" b="1" dirty="0"/>
              <a:t>).</a:t>
            </a:r>
            <a:endParaRPr lang="en-US" altLang="en-US" sz="1555" b="1" dirty="0"/>
          </a:p>
          <a:p>
            <a:pPr marL="0" indent="0">
              <a:buNone/>
            </a:pPr>
            <a:r>
              <a:rPr lang="en-US" altLang="en-US" sz="1555" b="1" dirty="0"/>
              <a:t>*Joint or cooperative development: </a:t>
            </a:r>
            <a:r>
              <a:rPr lang="ko-KR" altLang="en-US" sz="1555" b="1" dirty="0"/>
              <a:t>자원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공동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개발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및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공동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관리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협정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등을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포함</a:t>
            </a:r>
            <a:r>
              <a:rPr lang="en-US" altLang="en-US" sz="1555" b="1" dirty="0"/>
              <a:t>.</a:t>
            </a:r>
            <a:endParaRPr lang="en-US" altLang="en-US" sz="1555" b="1" dirty="0"/>
          </a:p>
          <a:p>
            <a:pPr marL="0" indent="0">
              <a:buNone/>
            </a:pPr>
            <a:r>
              <a:rPr lang="en-US" altLang="en-US" sz="1555" b="1" dirty="0"/>
              <a:t>*Relevant maritime areas: </a:t>
            </a:r>
            <a:r>
              <a:rPr lang="ko-KR" altLang="en-US" sz="1555" b="1" dirty="0"/>
              <a:t>구체적으로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명시되지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않으나</a:t>
            </a:r>
            <a:r>
              <a:rPr lang="en-US" altLang="en-US" sz="1555" b="1" dirty="0"/>
              <a:t>, </a:t>
            </a:r>
            <a:r>
              <a:rPr lang="ko-KR" altLang="en-US" sz="1555" b="1" dirty="0"/>
              <a:t>통상적으로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중국이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주장하는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관할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해역</a:t>
            </a:r>
            <a:r>
              <a:rPr lang="en-US" altLang="en-US" sz="1555" b="1" dirty="0"/>
              <a:t>(</a:t>
            </a:r>
            <a:r>
              <a:rPr lang="ko-KR" altLang="en-US" sz="1555" b="1" dirty="0"/>
              <a:t>예</a:t>
            </a:r>
            <a:r>
              <a:rPr lang="en-US" altLang="en-US" sz="1555" b="1" dirty="0"/>
              <a:t>: </a:t>
            </a:r>
            <a:r>
              <a:rPr lang="ko-KR" altLang="en-US" sz="1555" b="1" dirty="0"/>
              <a:t>구단선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내부</a:t>
            </a:r>
            <a:r>
              <a:rPr lang="en-US" altLang="en-US" sz="1555" b="1" dirty="0"/>
              <a:t>) </a:t>
            </a:r>
            <a:r>
              <a:rPr lang="ko-KR" altLang="en-US" sz="1555" b="1" dirty="0"/>
              <a:t>내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일부</a:t>
            </a:r>
            <a:r>
              <a:rPr lang="en-US" altLang="en-US" sz="1555" b="1" dirty="0"/>
              <a:t>                     </a:t>
            </a:r>
            <a:endParaRPr lang="en-US" altLang="en-US" sz="1555" b="1" dirty="0"/>
          </a:p>
          <a:p>
            <a:pPr marL="0" indent="0">
              <a:buNone/>
            </a:pPr>
            <a:r>
              <a:rPr lang="en-US" altLang="en-US" sz="1555" b="1" dirty="0"/>
              <a:t>  </a:t>
            </a:r>
            <a:r>
              <a:rPr lang="ko-KR" altLang="en-US" sz="1555" b="1" dirty="0"/>
              <a:t>구역 을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의미</a:t>
            </a:r>
            <a:r>
              <a:rPr lang="en-US" altLang="en-US" sz="1555" b="1" dirty="0"/>
              <a:t>.</a:t>
            </a:r>
            <a:endParaRPr lang="en-US" altLang="en-US" sz="1555" b="1" dirty="0"/>
          </a:p>
          <a:p>
            <a:pPr marL="0" indent="0">
              <a:buNone/>
            </a:pPr>
            <a:r>
              <a:rPr lang="en-US" altLang="en-US" sz="1555" b="1" dirty="0"/>
              <a:t>*Win-win results: </a:t>
            </a:r>
            <a:r>
              <a:rPr lang="ko-KR" altLang="en-US" sz="1555" b="1" dirty="0"/>
              <a:t>외교적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수사로서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상호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수용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가능한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경제</a:t>
            </a:r>
            <a:r>
              <a:rPr lang="en-US" altLang="en-US" sz="1555" b="1" dirty="0"/>
              <a:t>·</a:t>
            </a:r>
            <a:r>
              <a:rPr lang="ko-KR" altLang="en-US" sz="1555" b="1" dirty="0"/>
              <a:t>정치적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성과를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강조하는</a:t>
            </a:r>
            <a:r>
              <a:rPr lang="en-US" altLang="en-US" sz="1555" b="1" dirty="0"/>
              <a:t> </a:t>
            </a:r>
            <a:r>
              <a:rPr lang="ko-KR" altLang="en-US" sz="1555" b="1" dirty="0"/>
              <a:t>표현</a:t>
            </a:r>
            <a:r>
              <a:rPr lang="en-US" altLang="en-US" sz="1555" b="1" dirty="0"/>
              <a:t>.</a:t>
            </a:r>
            <a:endParaRPr lang="en-US" altLang="en-US" sz="1555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2204720"/>
            <a:ext cx="9154795" cy="119888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</a:rPr>
              <a:t>마이크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ko-KR" altLang="en-US" sz="3600" dirty="0">
                <a:solidFill>
                  <a:schemeClr val="bg1"/>
                </a:solidFill>
              </a:rPr>
              <a:t>폼페이오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ko-KR" altLang="en-US" sz="3600" dirty="0">
                <a:solidFill>
                  <a:schemeClr val="bg1"/>
                </a:solidFill>
              </a:rPr>
              <a:t>미합중국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ko-KR" altLang="en-US" sz="3600" dirty="0">
                <a:solidFill>
                  <a:schemeClr val="bg1"/>
                </a:solidFill>
              </a:rPr>
              <a:t>국무장관의</a:t>
            </a:r>
            <a:r>
              <a:rPr lang="en-US" altLang="ko-KR" sz="3600" dirty="0">
                <a:solidFill>
                  <a:schemeClr val="bg1"/>
                </a:solidFill>
              </a:rPr>
              <a:t>    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ko-KR" altLang="en-US" sz="3600" dirty="0">
                <a:solidFill>
                  <a:schemeClr val="bg1"/>
                </a:solidFill>
              </a:rPr>
              <a:t>발언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ko-KR" altLang="en-US" sz="3600" dirty="0">
                <a:solidFill>
                  <a:schemeClr val="bg1"/>
                </a:solidFill>
              </a:rPr>
              <a:t>중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ko-KR" altLang="en-US" sz="3600" dirty="0">
                <a:solidFill>
                  <a:schemeClr val="bg1"/>
                </a:solidFill>
              </a:rPr>
              <a:t>주요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ko-KR" altLang="en-US" sz="3600" dirty="0">
                <a:solidFill>
                  <a:schemeClr val="bg1"/>
                </a:solidFill>
              </a:rPr>
              <a:t>인용문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ko-KR" altLang="en-US" sz="3600" dirty="0">
                <a:solidFill>
                  <a:schemeClr val="bg1"/>
                </a:solidFill>
              </a:rPr>
              <a:t>발췌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7150" y="476885"/>
            <a:ext cx="9029700" cy="61067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ko-KR" altLang="en-US" sz="2800" dirty="0"/>
          </a:p>
        </p:txBody>
      </p:sp>
      <p:sp>
        <p:nvSpPr>
          <p:cNvPr id="3" name="Text Box 2"/>
          <p:cNvSpPr txBox="1"/>
          <p:nvPr/>
        </p:nvSpPr>
        <p:spPr>
          <a:xfrm>
            <a:off x="35560" y="44450"/>
            <a:ext cx="9108440" cy="6515735"/>
          </a:xfrm>
          <a:prstGeom prst="rect">
            <a:avLst/>
          </a:prstGeom>
        </p:spPr>
        <p:txBody>
          <a:bodyPr wrap="square">
            <a:noAutofit/>
          </a:bodyPr>
          <a:p>
            <a:endParaRPr lang="en-US" altLang="ko-KR" sz="1600" b="1" i="1"/>
          </a:p>
          <a:p>
            <a:r>
              <a:rPr lang="en-US" altLang="ko-KR" sz="1600" b="1" i="1"/>
              <a:t>BY THE SPEECH OF MIKE POMPEO</a:t>
            </a:r>
            <a:endParaRPr lang="en-US" altLang="ko-KR" sz="1600" b="1" i="1"/>
          </a:p>
          <a:p>
            <a:endParaRPr lang="en-US" altLang="ko-KR" sz="1600" b="1" i="1"/>
          </a:p>
          <a:p>
            <a:endParaRPr lang="ko-KR" altLang="en-US" sz="1600"/>
          </a:p>
          <a:p>
            <a:r>
              <a:rPr lang="en-US" altLang="ko-KR" sz="2000" b="1"/>
              <a:t>   </a:t>
            </a:r>
            <a:r>
              <a:rPr lang="ko-KR" altLang="en-US" sz="2000" b="1">
                <a:solidFill>
                  <a:srgbClr val="FF0000"/>
                </a:solidFill>
              </a:rPr>
              <a:t>베이징이 해당 해역 내에서 필리핀의 어업 활동과 해양 에너지 개발을 방해하는 행위는 불법이며</a:t>
            </a:r>
            <a:r>
              <a:rPr lang="en-US" altLang="ko-KR" sz="2000" b="1">
                <a:solidFill>
                  <a:srgbClr val="FF0000"/>
                </a:solidFill>
              </a:rPr>
              <a:t>, </a:t>
            </a:r>
            <a:r>
              <a:rPr lang="ko-KR" altLang="en-US" sz="2000" b="1">
                <a:solidFill>
                  <a:srgbClr val="FF0000"/>
                </a:solidFill>
              </a:rPr>
              <a:t>자원에 대한 일방적인 중화인민공화국</a:t>
            </a:r>
            <a:r>
              <a:rPr lang="en-US" altLang="ko-KR" sz="2000" b="1">
                <a:solidFill>
                  <a:srgbClr val="FF0000"/>
                </a:solidFill>
              </a:rPr>
              <a:t>(PRC)</a:t>
            </a:r>
            <a:r>
              <a:rPr lang="ko-KR" altLang="en-US" sz="2000" b="1">
                <a:solidFill>
                  <a:srgbClr val="FF0000"/>
                </a:solidFill>
              </a:rPr>
              <a:t>의 착취 </a:t>
            </a:r>
            <a:r>
              <a:rPr lang="en-US" altLang="ko-KR" sz="2000" b="1">
                <a:solidFill>
                  <a:srgbClr val="FF0000"/>
                </a:solidFill>
              </a:rPr>
              <a:t>  </a:t>
            </a:r>
            <a:r>
              <a:rPr lang="ko-KR" altLang="en-US" sz="2000" b="1">
                <a:solidFill>
                  <a:srgbClr val="FF0000"/>
                </a:solidFill>
              </a:rPr>
              <a:t>행위 또한 모두 국제법에 위반된다</a:t>
            </a:r>
            <a:r>
              <a:rPr lang="en-US" altLang="ko-KR" sz="2000" b="1">
                <a:solidFill>
                  <a:srgbClr val="FF0000"/>
                </a:solidFill>
              </a:rPr>
              <a:t>.</a:t>
            </a:r>
            <a:endParaRPr lang="en-US" altLang="ko-KR" sz="2000" b="1">
              <a:solidFill>
                <a:srgbClr val="FF0000"/>
              </a:solidFill>
            </a:endParaRPr>
          </a:p>
          <a:p>
            <a:r>
              <a:rPr lang="en-US" altLang="ko-KR" sz="2000" b="1">
                <a:solidFill>
                  <a:srgbClr val="FF0000"/>
                </a:solidFill>
              </a:rPr>
              <a:t>   </a:t>
            </a:r>
            <a:r>
              <a:rPr lang="ko-KR" altLang="en-US" sz="2000" b="1">
                <a:solidFill>
                  <a:srgbClr val="FF0000"/>
                </a:solidFill>
              </a:rPr>
              <a:t>국제중재재판소</a:t>
            </a:r>
            <a:r>
              <a:rPr lang="en-US" altLang="ko-KR" sz="2000" b="1">
                <a:solidFill>
                  <a:srgbClr val="FF0000"/>
                </a:solidFill>
              </a:rPr>
              <a:t>(Tribunal)</a:t>
            </a:r>
            <a:r>
              <a:rPr lang="ko-KR" altLang="en-US" sz="2000" b="1">
                <a:solidFill>
                  <a:srgbClr val="FF0000"/>
                </a:solidFill>
              </a:rPr>
              <a:t>의 법적구속력을 갖는 판결에따라</a:t>
            </a:r>
            <a:r>
              <a:rPr lang="en-US" altLang="ko-KR" sz="2000" b="1">
                <a:solidFill>
                  <a:srgbClr val="FF0000"/>
                </a:solidFill>
              </a:rPr>
              <a:t>,</a:t>
            </a:r>
            <a:r>
              <a:rPr lang="ko-KR" altLang="en-US" sz="2000" b="1">
                <a:solidFill>
                  <a:srgbClr val="FF0000"/>
                </a:solidFill>
              </a:rPr>
              <a:t>중화인민공화국은 미스치프 암초</a:t>
            </a:r>
            <a:r>
              <a:rPr lang="en-US" altLang="ko-KR" sz="2000" b="1">
                <a:solidFill>
                  <a:srgbClr val="FF0000"/>
                </a:solidFill>
              </a:rPr>
              <a:t>(Mischief Reef)</a:t>
            </a:r>
            <a:r>
              <a:rPr lang="ko-KR" altLang="en-US" sz="2000" b="1">
                <a:solidFill>
                  <a:srgbClr val="FF0000"/>
                </a:solidFill>
              </a:rPr>
              <a:t>와 세컨드 토머스 암초</a:t>
            </a:r>
            <a:r>
              <a:rPr lang="en-US" altLang="ko-KR" sz="2000" b="1">
                <a:solidFill>
                  <a:srgbClr val="FF0000"/>
                </a:solidFill>
              </a:rPr>
              <a:t>(Second Thomas Shoal)</a:t>
            </a:r>
            <a:r>
              <a:rPr lang="ko-KR" altLang="en-US" sz="2000" b="1">
                <a:solidFill>
                  <a:srgbClr val="FF0000"/>
                </a:solidFill>
              </a:rPr>
              <a:t>에 대해 어떠한 정당한 영토적 또는 해양적 권리를 주장할 수 없으며</a:t>
            </a:r>
            <a:r>
              <a:rPr lang="en-US" altLang="ko-KR" sz="2000" b="1">
                <a:solidFill>
                  <a:srgbClr val="FF0000"/>
                </a:solidFill>
              </a:rPr>
              <a:t>, </a:t>
            </a:r>
            <a:r>
              <a:rPr lang="ko-KR" altLang="en-US" sz="2000" b="1">
                <a:solidFill>
                  <a:srgbClr val="FF0000"/>
                </a:solidFill>
              </a:rPr>
              <a:t>이들 지형물은 전적으로 필리핀의 주권적 권리와 관할권 범위에 속한다</a:t>
            </a:r>
            <a:r>
              <a:rPr lang="en-US" altLang="ko-KR" sz="2000" b="1">
                <a:solidFill>
                  <a:srgbClr val="FF0000"/>
                </a:solidFill>
              </a:rPr>
              <a:t>.</a:t>
            </a:r>
            <a:endParaRPr lang="en-US" altLang="ko-KR" sz="2000" b="1">
              <a:solidFill>
                <a:srgbClr val="FF0000"/>
              </a:solidFill>
            </a:endParaRPr>
          </a:p>
          <a:p>
            <a:r>
              <a:rPr lang="en-US" altLang="ko-KR" sz="2000" b="1">
                <a:solidFill>
                  <a:srgbClr val="FF0000"/>
                </a:solidFill>
              </a:rPr>
              <a:t>   </a:t>
            </a:r>
            <a:r>
              <a:rPr lang="ko-KR" altLang="en-US" sz="2000" b="1">
                <a:solidFill>
                  <a:srgbClr val="FF0000"/>
                </a:solidFill>
              </a:rPr>
              <a:t>또한</a:t>
            </a:r>
            <a:r>
              <a:rPr lang="en-US" altLang="ko-KR" sz="2000" b="1">
                <a:solidFill>
                  <a:srgbClr val="FF0000"/>
                </a:solidFill>
              </a:rPr>
              <a:t>, </a:t>
            </a:r>
            <a:r>
              <a:rPr lang="ko-KR" altLang="en-US" sz="2000" b="1">
                <a:solidFill>
                  <a:srgbClr val="FF0000"/>
                </a:solidFill>
              </a:rPr>
              <a:t>베이징은 이러한 지형물들을 기초로 하여 어떠한 영토적 또는 해양적 권리도 생성할 수 없다</a:t>
            </a:r>
            <a:r>
              <a:rPr lang="en-US" altLang="ko-KR" sz="2000" b="1">
                <a:solidFill>
                  <a:srgbClr val="FF0000"/>
                </a:solidFill>
              </a:rPr>
              <a:t>.</a:t>
            </a:r>
            <a:endParaRPr lang="en-US" altLang="ko-KR" sz="2000" b="1">
              <a:solidFill>
                <a:srgbClr val="FF0000"/>
              </a:solidFill>
            </a:endParaRPr>
          </a:p>
          <a:p>
            <a:pPr>
              <a:spcAft>
                <a:spcPct val="60000"/>
              </a:spcAft>
            </a:pPr>
            <a:endParaRPr lang="ko-KR" altLang="en-US" sz="2000" b="1"/>
          </a:p>
          <a:p>
            <a:pPr>
              <a:spcAft>
                <a:spcPct val="60000"/>
              </a:spcAft>
            </a:pPr>
            <a:r>
              <a:rPr lang="ko-KR" altLang="en-US" sz="1400" b="1"/>
              <a:t>용어 해설</a:t>
            </a:r>
            <a:r>
              <a:rPr lang="en-US" altLang="ko-KR" sz="1400" b="1"/>
              <a:t>:</a:t>
            </a:r>
            <a:endParaRPr lang="en-US" altLang="ko-KR" sz="1400" b="1"/>
          </a:p>
          <a:p>
            <a:pPr>
              <a:buFont typeface="Arial" panose="020B0604020202020204"/>
              <a:buChar char="•"/>
            </a:pPr>
            <a:r>
              <a:rPr lang="en-US" altLang="ko-KR" sz="1600" b="1"/>
              <a:t>Harassment: </a:t>
            </a:r>
            <a:r>
              <a:rPr lang="ko-KR" altLang="en-US" sz="1600" b="1"/>
              <a:t>국제법적 맥락에서 ‘방해’ 또는 ‘위협 행위’로 번역</a:t>
            </a:r>
            <a:r>
              <a:rPr lang="en-US" altLang="ko-KR" sz="1600" b="1"/>
              <a:t>.</a:t>
            </a:r>
            <a:endParaRPr lang="en-US" altLang="ko-KR" sz="1600" b="1"/>
          </a:p>
          <a:p>
            <a:pPr>
              <a:buFont typeface="Arial" panose="020B0604020202020204"/>
              <a:buChar char="•"/>
            </a:pPr>
            <a:r>
              <a:rPr lang="en-US" altLang="ko-KR" sz="1600" b="1"/>
              <a:t>Legally binding decision: </a:t>
            </a:r>
            <a:r>
              <a:rPr lang="ko-KR" altLang="en-US" sz="1600" b="1"/>
              <a:t>국제중재재판소의 판결로</a:t>
            </a:r>
            <a:r>
              <a:rPr lang="en-US" altLang="ko-KR" sz="1600" b="1"/>
              <a:t>, </a:t>
            </a:r>
            <a:r>
              <a:rPr lang="ko-KR" altLang="en-US" sz="1600" b="1"/>
              <a:t>당사국에게 구속력을 갖는 국제법적 효력</a:t>
            </a:r>
            <a:r>
              <a:rPr lang="en-US" altLang="ko-KR" sz="1600" b="1"/>
              <a:t>.</a:t>
            </a:r>
            <a:endParaRPr lang="en-US" altLang="ko-KR" sz="1600" b="1"/>
          </a:p>
          <a:p>
            <a:pPr>
              <a:buFont typeface="Arial" panose="020B0604020202020204"/>
              <a:buChar char="•"/>
            </a:pPr>
            <a:r>
              <a:rPr lang="en-US" altLang="ko-KR" sz="1600" b="1"/>
              <a:t>Sovereign rights and jurisdiction: </a:t>
            </a:r>
            <a:r>
              <a:rPr lang="ko-KR" altLang="en-US" sz="1600" b="1"/>
              <a:t>배타적 경제수역</a:t>
            </a:r>
            <a:r>
              <a:rPr lang="en-US" altLang="ko-KR" sz="1600" b="1"/>
              <a:t>(EEZ) </a:t>
            </a:r>
            <a:r>
              <a:rPr lang="ko-KR" altLang="en-US" sz="1600" b="1"/>
              <a:t>내 연안국이 가지는 자원 개발 및 규제에 관한 주권적 권리 및 관할권</a:t>
            </a:r>
            <a:r>
              <a:rPr lang="en-US" altLang="ko-KR" sz="1600" b="1"/>
              <a:t>.</a:t>
            </a:r>
            <a:endParaRPr lang="en-US" altLang="ko-KR" sz="1600" b="1"/>
          </a:p>
          <a:p>
            <a:pPr>
              <a:buFont typeface="Arial" panose="020B0604020202020204"/>
              <a:buChar char="•"/>
            </a:pPr>
            <a:r>
              <a:rPr lang="en-US" altLang="ko-KR" sz="1600" b="1"/>
              <a:t>Mischief Reef / Second Thomas Shoal: </a:t>
            </a:r>
            <a:r>
              <a:rPr lang="ko-KR" altLang="en-US" sz="1600" b="1"/>
              <a:t>모두 스프래틀리 제도</a:t>
            </a:r>
            <a:r>
              <a:rPr lang="en-US" altLang="ko-KR" sz="1600" b="1"/>
              <a:t>(Spratly Islands) </a:t>
            </a:r>
            <a:r>
              <a:rPr lang="ko-KR" altLang="en-US" sz="1600" b="1"/>
              <a:t>내 위치하며</a:t>
            </a:r>
            <a:r>
              <a:rPr lang="en-US" altLang="ko-KR" sz="1600" b="1"/>
              <a:t>, 2016</a:t>
            </a:r>
            <a:r>
              <a:rPr lang="ko-KR" altLang="en-US" sz="1600" b="1"/>
              <a:t>년 </a:t>
            </a:r>
            <a:r>
              <a:rPr lang="en-US" altLang="ko-KR" sz="1600" b="1"/>
              <a:t>PCA </a:t>
            </a:r>
            <a:r>
              <a:rPr lang="ko-KR" altLang="en-US" sz="1600" b="1"/>
              <a:t>판결에서 필리핀 </a:t>
            </a:r>
            <a:r>
              <a:rPr lang="en-US" altLang="ko-KR" sz="1600" b="1"/>
              <a:t>EEZ </a:t>
            </a:r>
            <a:r>
              <a:rPr lang="ko-KR" altLang="en-US" sz="1600" b="1"/>
              <a:t>내로 판시됨</a:t>
            </a:r>
            <a:r>
              <a:rPr lang="en-US" altLang="ko-KR" sz="1600" b="1"/>
              <a:t>.</a:t>
            </a:r>
            <a:endParaRPr lang="en-US" altLang="ko-KR" sz="1600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6195" y="313690"/>
            <a:ext cx="9088755" cy="65195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US" altLang="ko-KR" sz="1600" b="1" i="1">
                <a:sym typeface="+mn-ea"/>
              </a:rPr>
              <a:t>BY THE SPEECH OF MIKE POMPEO</a:t>
            </a:r>
            <a:endParaRPr lang="en-US" altLang="ko-KR" sz="1600" b="1" i="1"/>
          </a:p>
          <a:p>
            <a:endParaRPr lang="en-US" altLang="ko-KR" sz="2400" b="1" i="1" dirty="0"/>
          </a:p>
          <a:p>
            <a:r>
              <a:rPr lang="ko-KR" altLang="en-US" b="1" dirty="0">
                <a:solidFill>
                  <a:srgbClr val="FF0000"/>
                </a:solidFill>
              </a:rPr>
              <a:t>베이징이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남중국해에서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국제법에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부합하고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일관된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해양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권리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주장을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제시하는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데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실패함에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따라</a:t>
            </a:r>
            <a:r>
              <a:rPr lang="en-US" altLang="en-US" b="1" dirty="0">
                <a:solidFill>
                  <a:srgbClr val="FF0000"/>
                </a:solidFill>
              </a:rPr>
              <a:t>, </a:t>
            </a:r>
            <a:r>
              <a:rPr lang="ko-KR" altLang="en-US" b="1" dirty="0">
                <a:solidFill>
                  <a:srgbClr val="FF0000"/>
                </a:solidFill>
              </a:rPr>
              <a:t>미국은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스프래틀리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제도</a:t>
            </a:r>
            <a:r>
              <a:rPr lang="en-US" altLang="en-US" b="1" dirty="0">
                <a:solidFill>
                  <a:srgbClr val="FF0000"/>
                </a:solidFill>
              </a:rPr>
              <a:t>(Spratly Islands) </a:t>
            </a:r>
            <a:r>
              <a:rPr lang="ko-KR" altLang="en-US" b="1" dirty="0">
                <a:solidFill>
                  <a:srgbClr val="FF0000"/>
                </a:solidFill>
              </a:rPr>
              <a:t>내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중국이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주장하는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섬들로부터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설정되는</a:t>
            </a:r>
            <a:r>
              <a:rPr lang="en-US" altLang="en-US" b="1" dirty="0">
                <a:solidFill>
                  <a:srgbClr val="FF0000"/>
                </a:solidFill>
              </a:rPr>
              <a:t> 12</a:t>
            </a:r>
            <a:r>
              <a:rPr lang="ko-KR" altLang="en-US" b="1" dirty="0">
                <a:solidFill>
                  <a:srgbClr val="FF0000"/>
                </a:solidFill>
              </a:rPr>
              <a:t>해리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영해를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초과하는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모든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해역에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대한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중화인민공화국</a:t>
            </a:r>
            <a:r>
              <a:rPr lang="en-US" altLang="en-US" b="1" dirty="0">
                <a:solidFill>
                  <a:srgbClr val="FF0000"/>
                </a:solidFill>
              </a:rPr>
              <a:t>(PRC)</a:t>
            </a:r>
            <a:r>
              <a:rPr lang="ko-KR" altLang="en-US" b="1" dirty="0">
                <a:solidFill>
                  <a:srgbClr val="FF0000"/>
                </a:solidFill>
              </a:rPr>
              <a:t>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해양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권리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주장을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인정하지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않는다</a:t>
            </a:r>
            <a:r>
              <a:rPr lang="en-US" altLang="en-US" b="1" dirty="0">
                <a:solidFill>
                  <a:srgbClr val="FF0000"/>
                </a:solidFill>
              </a:rPr>
              <a:t>.</a:t>
            </a:r>
            <a:endParaRPr lang="en-US" altLang="en-US" b="1" dirty="0">
              <a:solidFill>
                <a:srgbClr val="FF0000"/>
              </a:solidFill>
            </a:endParaRPr>
          </a:p>
          <a:p>
            <a:r>
              <a:rPr lang="en-US" altLang="en-US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단</a:t>
            </a:r>
            <a:r>
              <a:rPr lang="en-US" altLang="en-US" b="1" dirty="0">
                <a:solidFill>
                  <a:srgbClr val="FF0000"/>
                </a:solidFill>
              </a:rPr>
              <a:t>, </a:t>
            </a:r>
            <a:r>
              <a:rPr lang="ko-KR" altLang="en-US" b="1" dirty="0">
                <a:solidFill>
                  <a:srgbClr val="FF0000"/>
                </a:solidFill>
              </a:rPr>
              <a:t>해당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섬들에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대한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타국의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영유권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주장은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침해하지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않는다는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전제를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둠</a:t>
            </a:r>
            <a:r>
              <a:rPr lang="en-US" altLang="en-US" b="1" dirty="0">
                <a:solidFill>
                  <a:srgbClr val="FF0000"/>
                </a:solidFill>
              </a:rPr>
              <a:t>.)</a:t>
            </a:r>
            <a:endParaRPr lang="en-US" altLang="en-US" b="1" dirty="0">
              <a:solidFill>
                <a:srgbClr val="FF0000"/>
              </a:solidFill>
            </a:endParaRPr>
          </a:p>
          <a:p>
            <a:endParaRPr lang="en-US" altLang="en-US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이에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따라</a:t>
            </a:r>
            <a:r>
              <a:rPr lang="en-US" altLang="en-US" b="1" dirty="0">
                <a:solidFill>
                  <a:srgbClr val="FF0000"/>
                </a:solidFill>
              </a:rPr>
              <a:t>, </a:t>
            </a:r>
            <a:r>
              <a:rPr lang="ko-KR" altLang="en-US" b="1" dirty="0">
                <a:solidFill>
                  <a:srgbClr val="FF0000"/>
                </a:solidFill>
              </a:rPr>
              <a:t>미국은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다음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해역에서의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중국의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해양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권리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주장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또한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일절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인정하지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않는다</a:t>
            </a:r>
            <a:r>
              <a:rPr lang="en-US" altLang="en-US" b="1" dirty="0">
                <a:solidFill>
                  <a:srgbClr val="FF0000"/>
                </a:solidFill>
              </a:rPr>
              <a:t>:</a:t>
            </a:r>
            <a:endParaRPr lang="en-US" altLang="en-US" b="1" dirty="0">
              <a:solidFill>
                <a:srgbClr val="FF0000"/>
              </a:solidFill>
            </a:endParaRPr>
          </a:p>
          <a:p>
            <a:r>
              <a:rPr lang="en-US" altLang="en-US" b="1" dirty="0">
                <a:solidFill>
                  <a:srgbClr val="FF0000"/>
                </a:solidFill>
              </a:rPr>
              <a:t>– </a:t>
            </a:r>
            <a:r>
              <a:rPr lang="ko-KR" altLang="en-US" b="1" dirty="0">
                <a:solidFill>
                  <a:srgbClr val="FF0000"/>
                </a:solidFill>
              </a:rPr>
              <a:t>베트남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인근의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뱅가드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뱅크</a:t>
            </a:r>
            <a:r>
              <a:rPr lang="en-US" altLang="en-US" b="1" dirty="0">
                <a:solidFill>
                  <a:srgbClr val="FF0000"/>
                </a:solidFill>
              </a:rPr>
              <a:t>(Vanguard Bank),</a:t>
            </a:r>
            <a:endParaRPr lang="en-US" altLang="en-US" b="1" dirty="0">
              <a:solidFill>
                <a:srgbClr val="FF0000"/>
              </a:solidFill>
            </a:endParaRPr>
          </a:p>
          <a:p>
            <a:r>
              <a:rPr lang="en-US" altLang="en-US" b="1" dirty="0">
                <a:solidFill>
                  <a:srgbClr val="FF0000"/>
                </a:solidFill>
              </a:rPr>
              <a:t>– </a:t>
            </a:r>
            <a:r>
              <a:rPr lang="ko-KR" altLang="en-US" b="1" dirty="0">
                <a:solidFill>
                  <a:srgbClr val="FF0000"/>
                </a:solidFill>
              </a:rPr>
              <a:t>말레이시아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인근의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루코니아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환초</a:t>
            </a:r>
            <a:r>
              <a:rPr lang="en-US" altLang="en-US" b="1" dirty="0">
                <a:solidFill>
                  <a:srgbClr val="FF0000"/>
                </a:solidFill>
              </a:rPr>
              <a:t>(Luconia Shoals),</a:t>
            </a:r>
            <a:endParaRPr lang="en-US" altLang="en-US" b="1" dirty="0">
              <a:solidFill>
                <a:srgbClr val="FF0000"/>
              </a:solidFill>
            </a:endParaRPr>
          </a:p>
          <a:p>
            <a:r>
              <a:rPr lang="en-US" altLang="en-US" b="1" dirty="0">
                <a:solidFill>
                  <a:srgbClr val="FF0000"/>
                </a:solidFill>
              </a:rPr>
              <a:t>– </a:t>
            </a:r>
            <a:r>
              <a:rPr lang="ko-KR" altLang="en-US" b="1" dirty="0">
                <a:solidFill>
                  <a:srgbClr val="FF0000"/>
                </a:solidFill>
              </a:rPr>
              <a:t>브루나이의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배타적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경제수역</a:t>
            </a:r>
            <a:r>
              <a:rPr lang="en-US" altLang="en-US" b="1" dirty="0">
                <a:solidFill>
                  <a:srgbClr val="FF0000"/>
                </a:solidFill>
              </a:rPr>
              <a:t>(EEZ) </a:t>
            </a:r>
            <a:r>
              <a:rPr lang="ko-KR" altLang="en-US" b="1" dirty="0">
                <a:solidFill>
                  <a:srgbClr val="FF0000"/>
                </a:solidFill>
              </a:rPr>
              <a:t>내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해역</a:t>
            </a:r>
            <a:r>
              <a:rPr lang="en-US" altLang="en-US" b="1" dirty="0">
                <a:solidFill>
                  <a:srgbClr val="FF0000"/>
                </a:solidFill>
              </a:rPr>
              <a:t>,</a:t>
            </a:r>
            <a:endParaRPr lang="en-US" altLang="en-US" b="1" dirty="0">
              <a:solidFill>
                <a:srgbClr val="FF0000"/>
              </a:solidFill>
            </a:endParaRPr>
          </a:p>
          <a:p>
            <a:r>
              <a:rPr lang="en-US" altLang="en-US" b="1" dirty="0">
                <a:solidFill>
                  <a:srgbClr val="FF0000"/>
                </a:solidFill>
              </a:rPr>
              <a:t>– </a:t>
            </a:r>
            <a:r>
              <a:rPr lang="ko-KR" altLang="en-US" b="1" dirty="0">
                <a:solidFill>
                  <a:srgbClr val="FF0000"/>
                </a:solidFill>
              </a:rPr>
              <a:t>인도네시아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인근의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나투나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베사르</a:t>
            </a:r>
            <a:r>
              <a:rPr lang="en-US" altLang="en-US" b="1" dirty="0">
                <a:solidFill>
                  <a:srgbClr val="FF0000"/>
                </a:solidFill>
              </a:rPr>
              <a:t>(Natuna Besar) </a:t>
            </a:r>
            <a:r>
              <a:rPr lang="ko-KR" altLang="en-US" b="1" dirty="0">
                <a:solidFill>
                  <a:srgbClr val="FF0000"/>
                </a:solidFill>
              </a:rPr>
              <a:t>해역</a:t>
            </a:r>
            <a:r>
              <a:rPr lang="en-US" altLang="en-US" b="1" dirty="0">
                <a:solidFill>
                  <a:srgbClr val="FF0000"/>
                </a:solidFill>
              </a:rPr>
              <a:t>.</a:t>
            </a:r>
            <a:endParaRPr lang="en-US" altLang="en-US" b="1" dirty="0">
              <a:solidFill>
                <a:srgbClr val="FF0000"/>
              </a:solidFill>
            </a:endParaRPr>
          </a:p>
          <a:p>
            <a:endParaRPr lang="en-US" altLang="en-US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중국이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이러한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해역에서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타국의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어업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활동이나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탄화수소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개발</a:t>
            </a:r>
            <a:r>
              <a:rPr lang="en-US" altLang="en-US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석유</a:t>
            </a:r>
            <a:r>
              <a:rPr lang="en-US" altLang="en-US" b="1" dirty="0">
                <a:solidFill>
                  <a:srgbClr val="FF0000"/>
                </a:solidFill>
              </a:rPr>
              <a:t>·</a:t>
            </a:r>
            <a:r>
              <a:rPr lang="ko-KR" altLang="en-US" b="1" dirty="0">
                <a:solidFill>
                  <a:srgbClr val="FF0000"/>
                </a:solidFill>
              </a:rPr>
              <a:t>가스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등</a:t>
            </a:r>
            <a:r>
              <a:rPr lang="en-US" altLang="en-US" b="1" dirty="0">
                <a:solidFill>
                  <a:srgbClr val="FF0000"/>
                </a:solidFill>
              </a:rPr>
              <a:t>)</a:t>
            </a:r>
            <a:r>
              <a:rPr lang="ko-KR" altLang="en-US" b="1" dirty="0">
                <a:solidFill>
                  <a:srgbClr val="FF0000"/>
                </a:solidFill>
              </a:rPr>
              <a:t>을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방해하거나</a:t>
            </a:r>
            <a:r>
              <a:rPr lang="en-US" altLang="en-US" b="1" dirty="0">
                <a:solidFill>
                  <a:srgbClr val="FF0000"/>
                </a:solidFill>
              </a:rPr>
              <a:t>, </a:t>
            </a:r>
            <a:r>
              <a:rPr lang="ko-KR" altLang="en-US" b="1" dirty="0">
                <a:solidFill>
                  <a:srgbClr val="FF0000"/>
                </a:solidFill>
              </a:rPr>
              <a:t>이를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일방적으로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수행하는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모든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행위는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국제법상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불법이다</a:t>
            </a:r>
            <a:r>
              <a:rPr lang="en-US" altLang="en-US" b="1" dirty="0">
                <a:solidFill>
                  <a:srgbClr val="FF0000"/>
                </a:solidFill>
              </a:rPr>
              <a:t>.</a:t>
            </a:r>
            <a:endParaRPr lang="en-US" altLang="en-US" b="1" dirty="0">
              <a:solidFill>
                <a:srgbClr val="FF0000"/>
              </a:solidFill>
            </a:endParaRPr>
          </a:p>
          <a:p>
            <a:endParaRPr lang="en-US" altLang="en-US" sz="1400" b="1" dirty="0">
              <a:solidFill>
                <a:srgbClr val="FF0000"/>
              </a:solidFill>
            </a:endParaRPr>
          </a:p>
          <a:p>
            <a:endParaRPr lang="en-US" altLang="en-US" sz="1400" b="1" dirty="0">
              <a:solidFill>
                <a:srgbClr val="FF0000"/>
              </a:solidFill>
            </a:endParaRPr>
          </a:p>
          <a:p>
            <a:r>
              <a:rPr lang="ko-KR" altLang="en-US" sz="1400" b="1" dirty="0">
                <a:solidFill>
                  <a:schemeClr val="tx1"/>
                </a:solidFill>
              </a:rPr>
              <a:t>용어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해설</a:t>
            </a:r>
            <a:r>
              <a:rPr lang="en-US" altLang="en-US" sz="1400" b="1" dirty="0">
                <a:solidFill>
                  <a:schemeClr val="tx1"/>
                </a:solidFill>
              </a:rPr>
              <a:t>:</a:t>
            </a:r>
            <a:endParaRPr lang="en-US" altLang="en-US" sz="1400" b="1" dirty="0">
              <a:solidFill>
                <a:schemeClr val="tx1"/>
              </a:solidFill>
            </a:endParaRPr>
          </a:p>
          <a:p>
            <a:r>
              <a:rPr lang="en-US" altLang="en-US" sz="1400" b="1" dirty="0">
                <a:solidFill>
                  <a:schemeClr val="tx1"/>
                </a:solidFill>
              </a:rPr>
              <a:t>*12-nautical mile territorial sea: </a:t>
            </a:r>
            <a:r>
              <a:rPr lang="ko-KR" altLang="en-US" sz="1400" b="1" dirty="0">
                <a:solidFill>
                  <a:schemeClr val="tx1"/>
                </a:solidFill>
              </a:rPr>
              <a:t>국제법상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섬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또는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연안에서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기선으로부터</a:t>
            </a:r>
            <a:r>
              <a:rPr lang="en-US" altLang="en-US" sz="1400" b="1" dirty="0">
                <a:solidFill>
                  <a:schemeClr val="tx1"/>
                </a:solidFill>
              </a:rPr>
              <a:t> 12</a:t>
            </a:r>
            <a:r>
              <a:rPr lang="ko-KR" altLang="en-US" sz="1400" b="1" dirty="0">
                <a:solidFill>
                  <a:schemeClr val="tx1"/>
                </a:solidFill>
              </a:rPr>
              <a:t>해리까지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인정되는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영해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범위</a:t>
            </a:r>
            <a:r>
              <a:rPr lang="en-US" altLang="en-US" sz="1400" b="1" dirty="0">
                <a:solidFill>
                  <a:schemeClr val="tx1"/>
                </a:solidFill>
              </a:rPr>
              <a:t>.</a:t>
            </a:r>
            <a:endParaRPr lang="en-US" altLang="en-US" sz="1400" b="1" dirty="0">
              <a:solidFill>
                <a:schemeClr val="tx1"/>
              </a:solidFill>
            </a:endParaRPr>
          </a:p>
          <a:p>
            <a:r>
              <a:rPr lang="en-US" altLang="en-US" sz="1400" b="1" dirty="0">
                <a:solidFill>
                  <a:schemeClr val="tx1"/>
                </a:solidFill>
              </a:rPr>
              <a:t>*Without prejudice to: </a:t>
            </a:r>
            <a:r>
              <a:rPr lang="ko-KR" altLang="en-US" sz="1400" b="1" dirty="0">
                <a:solidFill>
                  <a:schemeClr val="tx1"/>
                </a:solidFill>
              </a:rPr>
              <a:t>법적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해석에서</a:t>
            </a:r>
            <a:r>
              <a:rPr lang="en-US" altLang="en-US" sz="1400" b="1" dirty="0">
                <a:solidFill>
                  <a:schemeClr val="tx1"/>
                </a:solidFill>
              </a:rPr>
              <a:t> "</a:t>
            </a:r>
            <a:r>
              <a:rPr lang="ko-KR" altLang="en-US" sz="1400" b="1" dirty="0">
                <a:solidFill>
                  <a:schemeClr val="tx1"/>
                </a:solidFill>
              </a:rPr>
              <a:t>타국의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권리를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침해하지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않는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범위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내에서</a:t>
            </a:r>
            <a:r>
              <a:rPr lang="en-US" altLang="en-US" sz="1400" b="1" dirty="0">
                <a:solidFill>
                  <a:schemeClr val="tx1"/>
                </a:solidFill>
              </a:rPr>
              <a:t>"</a:t>
            </a:r>
            <a:r>
              <a:rPr lang="ko-KR" altLang="en-US" sz="1400" b="1" dirty="0">
                <a:solidFill>
                  <a:schemeClr val="tx1"/>
                </a:solidFill>
              </a:rPr>
              <a:t>라는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표현</a:t>
            </a:r>
            <a:r>
              <a:rPr lang="en-US" altLang="en-US" sz="1400" b="1" dirty="0">
                <a:solidFill>
                  <a:schemeClr val="tx1"/>
                </a:solidFill>
              </a:rPr>
              <a:t>.</a:t>
            </a:r>
            <a:endParaRPr lang="en-US" altLang="en-US" sz="1400" b="1" dirty="0">
              <a:solidFill>
                <a:schemeClr val="tx1"/>
              </a:solidFill>
            </a:endParaRPr>
          </a:p>
          <a:p>
            <a:r>
              <a:rPr lang="en-US" altLang="en-US" sz="1400" b="1" dirty="0">
                <a:solidFill>
                  <a:schemeClr val="tx1"/>
                </a:solidFill>
              </a:rPr>
              <a:t>*Unlawful: </a:t>
            </a:r>
            <a:r>
              <a:rPr lang="ko-KR" altLang="en-US" sz="1400" b="1" dirty="0">
                <a:solidFill>
                  <a:schemeClr val="tx1"/>
                </a:solidFill>
              </a:rPr>
              <a:t>국제법</a:t>
            </a:r>
            <a:r>
              <a:rPr lang="en-US" altLang="en-US" sz="1400" b="1" dirty="0">
                <a:solidFill>
                  <a:schemeClr val="tx1"/>
                </a:solidFill>
              </a:rPr>
              <a:t>(</a:t>
            </a:r>
            <a:r>
              <a:rPr lang="ko-KR" altLang="en-US" sz="1400" b="1" dirty="0">
                <a:solidFill>
                  <a:schemeClr val="tx1"/>
                </a:solidFill>
              </a:rPr>
              <a:t>주로</a:t>
            </a:r>
            <a:r>
              <a:rPr lang="en-US" altLang="en-US" sz="1400" b="1" dirty="0">
                <a:solidFill>
                  <a:schemeClr val="tx1"/>
                </a:solidFill>
              </a:rPr>
              <a:t> UNCLOS)</a:t>
            </a:r>
            <a:r>
              <a:rPr lang="ko-KR" altLang="en-US" sz="1400" b="1" dirty="0">
                <a:solidFill>
                  <a:schemeClr val="tx1"/>
                </a:solidFill>
              </a:rPr>
              <a:t>에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위배되는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행위</a:t>
            </a:r>
            <a:r>
              <a:rPr lang="en-US" altLang="en-US" sz="1400" b="1" dirty="0">
                <a:solidFill>
                  <a:schemeClr val="tx1"/>
                </a:solidFill>
              </a:rPr>
              <a:t>.</a:t>
            </a:r>
            <a:endParaRPr lang="en-US" altLang="en-US" sz="1400" b="1" dirty="0">
              <a:solidFill>
                <a:schemeClr val="tx1"/>
              </a:solidFill>
            </a:endParaRPr>
          </a:p>
          <a:p>
            <a:r>
              <a:rPr lang="en-US" altLang="en-US" sz="1400" b="1" dirty="0">
                <a:solidFill>
                  <a:schemeClr val="tx1"/>
                </a:solidFill>
              </a:rPr>
              <a:t>*Fishing or hydrocarbon development: </a:t>
            </a:r>
            <a:r>
              <a:rPr lang="ko-KR" altLang="en-US" sz="1400" b="1" dirty="0">
                <a:solidFill>
                  <a:schemeClr val="tx1"/>
                </a:solidFill>
              </a:rPr>
              <a:t>어업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및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석유</a:t>
            </a:r>
            <a:r>
              <a:rPr lang="en-US" altLang="en-US" sz="1400" b="1" dirty="0">
                <a:solidFill>
                  <a:schemeClr val="tx1"/>
                </a:solidFill>
              </a:rPr>
              <a:t>·</a:t>
            </a:r>
            <a:r>
              <a:rPr lang="ko-KR" altLang="en-US" sz="1400" b="1" dirty="0">
                <a:solidFill>
                  <a:schemeClr val="tx1"/>
                </a:solidFill>
              </a:rPr>
              <a:t>가스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등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해양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자원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개발</a:t>
            </a:r>
            <a:r>
              <a:rPr lang="en-US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</a:rPr>
              <a:t>행위</a:t>
            </a:r>
            <a:r>
              <a:rPr lang="en-US" altLang="en-US" sz="1400" b="1" dirty="0">
                <a:solidFill>
                  <a:schemeClr val="tx1"/>
                </a:solidFill>
              </a:rPr>
              <a:t>.</a:t>
            </a:r>
            <a:endParaRPr lang="en-US" alt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635" y="15240"/>
            <a:ext cx="9144635" cy="68033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ko-KR" altLang="en-US" sz="2800" dirty="0"/>
          </a:p>
        </p:txBody>
      </p:sp>
      <p:sp>
        <p:nvSpPr>
          <p:cNvPr id="3" name="Text Box 2"/>
          <p:cNvSpPr txBox="1"/>
          <p:nvPr/>
        </p:nvSpPr>
        <p:spPr>
          <a:xfrm>
            <a:off x="-635" y="55880"/>
            <a:ext cx="9165590" cy="6792595"/>
          </a:xfrm>
          <a:prstGeom prst="rect">
            <a:avLst/>
          </a:prstGeom>
        </p:spPr>
        <p:txBody>
          <a:bodyPr wrap="square">
            <a:noAutofit/>
          </a:bodyPr>
          <a:p>
            <a:endParaRPr lang="en-US" altLang="ko-KR" sz="1600" b="1" i="1">
              <a:sym typeface="+mn-ea"/>
            </a:endParaRPr>
          </a:p>
          <a:p>
            <a:r>
              <a:rPr lang="en-US" altLang="ko-KR" sz="1600" b="1" i="1">
                <a:sym typeface="+mn-ea"/>
              </a:rPr>
              <a:t>BY THE SPEECH OF MIKE POMPEO</a:t>
            </a:r>
            <a:endParaRPr lang="ko-KR" altLang="en-US" sz="1600"/>
          </a:p>
          <a:p>
            <a:endParaRPr lang="ko-KR" altLang="en-US" sz="1600"/>
          </a:p>
          <a:p>
            <a:r>
              <a:rPr lang="en-US" altLang="ko-KR" b="1">
                <a:solidFill>
                  <a:srgbClr val="FF0000"/>
                </a:solidFill>
              </a:rPr>
              <a:t>  </a:t>
            </a:r>
            <a:r>
              <a:rPr lang="ko-KR" altLang="en-US" b="1">
                <a:solidFill>
                  <a:srgbClr val="FF0000"/>
                </a:solidFill>
              </a:rPr>
              <a:t>베이징은 </a:t>
            </a:r>
            <a:r>
              <a:rPr lang="en-US" altLang="ko-KR" b="1">
                <a:solidFill>
                  <a:srgbClr val="FF0000"/>
                </a:solidFill>
              </a:rPr>
              <a:t>2009</a:t>
            </a:r>
            <a:r>
              <a:rPr lang="ko-KR" altLang="en-US" b="1">
                <a:solidFill>
                  <a:srgbClr val="FF0000"/>
                </a:solidFill>
              </a:rPr>
              <a:t>년 자국의 ‘구단선</a:t>
            </a:r>
            <a:r>
              <a:rPr lang="en-US" altLang="ko-KR" b="1">
                <a:solidFill>
                  <a:srgbClr val="FF0000"/>
                </a:solidFill>
              </a:rPr>
              <a:t>(Nine-Dashed Line)’ </a:t>
            </a:r>
            <a:r>
              <a:rPr lang="ko-KR" altLang="en-US" b="1">
                <a:solidFill>
                  <a:srgbClr val="FF0000"/>
                </a:solidFill>
              </a:rPr>
              <a:t>주장을 공식화한 이후</a:t>
            </a:r>
            <a:r>
              <a:rPr lang="en-US" altLang="ko-KR" b="1">
                <a:solidFill>
                  <a:srgbClr val="FF0000"/>
                </a:solidFill>
              </a:rPr>
              <a:t>, </a:t>
            </a:r>
            <a:r>
              <a:rPr lang="ko-KR" altLang="en-US" b="1">
                <a:solidFill>
                  <a:srgbClr val="FF0000"/>
                </a:solidFill>
              </a:rPr>
              <a:t>남중국해에 대한 이 주장에 대해 일관된 법적 근거를 제시하지 못하였다</a:t>
            </a:r>
            <a:r>
              <a:rPr lang="en-US" altLang="ko-KR" b="1">
                <a:solidFill>
                  <a:srgbClr val="FF0000"/>
                </a:solidFill>
              </a:rPr>
              <a:t>.</a:t>
            </a:r>
            <a:endParaRPr lang="en-US" altLang="ko-KR" b="1">
              <a:solidFill>
                <a:srgbClr val="FF0000"/>
              </a:solidFill>
            </a:endParaRPr>
          </a:p>
          <a:p>
            <a:endParaRPr lang="en-US" altLang="ko-KR" b="1">
              <a:solidFill>
                <a:srgbClr val="FF0000"/>
              </a:solidFill>
            </a:endParaRPr>
          </a:p>
          <a:p>
            <a:r>
              <a:rPr lang="en-US" altLang="ko-KR" b="1">
                <a:solidFill>
                  <a:srgbClr val="FF0000"/>
                </a:solidFill>
              </a:rPr>
              <a:t>  2016</a:t>
            </a:r>
            <a:r>
              <a:rPr lang="ko-KR" altLang="en-US" b="1">
                <a:solidFill>
                  <a:srgbClr val="FF0000"/>
                </a:solidFill>
              </a:rPr>
              <a:t>년 </a:t>
            </a:r>
            <a:r>
              <a:rPr lang="en-US" altLang="ko-KR" b="1">
                <a:solidFill>
                  <a:srgbClr val="FF0000"/>
                </a:solidFill>
              </a:rPr>
              <a:t>7</a:t>
            </a:r>
            <a:r>
              <a:rPr lang="ko-KR" altLang="en-US" b="1">
                <a:solidFill>
                  <a:srgbClr val="FF0000"/>
                </a:solidFill>
              </a:rPr>
              <a:t>월 </a:t>
            </a:r>
            <a:r>
              <a:rPr lang="en-US" altLang="ko-KR" b="1">
                <a:solidFill>
                  <a:srgbClr val="FF0000"/>
                </a:solidFill>
              </a:rPr>
              <a:t>12</a:t>
            </a:r>
            <a:r>
              <a:rPr lang="ko-KR" altLang="en-US" b="1">
                <a:solidFill>
                  <a:srgbClr val="FF0000"/>
                </a:solidFill>
              </a:rPr>
              <a:t>일</a:t>
            </a:r>
            <a:r>
              <a:rPr lang="en-US" altLang="ko-KR" b="1">
                <a:solidFill>
                  <a:srgbClr val="FF0000"/>
                </a:solidFill>
              </a:rPr>
              <a:t>, 1982</a:t>
            </a:r>
            <a:r>
              <a:rPr lang="ko-KR" altLang="en-US" b="1">
                <a:solidFill>
                  <a:srgbClr val="FF0000"/>
                </a:solidFill>
              </a:rPr>
              <a:t>년 「유엔해양법협약</a:t>
            </a:r>
            <a:r>
              <a:rPr lang="en-US" altLang="ko-KR" b="1">
                <a:solidFill>
                  <a:srgbClr val="FF0000"/>
                </a:solidFill>
              </a:rPr>
              <a:t>(UNCLOS)</a:t>
            </a:r>
            <a:r>
              <a:rPr lang="ko-KR" altLang="en-US" b="1">
                <a:solidFill>
                  <a:srgbClr val="FF0000"/>
                </a:solidFill>
              </a:rPr>
              <a:t>」에 따라 구성된 중재재판소</a:t>
            </a:r>
            <a:r>
              <a:rPr lang="en-US" altLang="ko-KR" b="1">
                <a:solidFill>
                  <a:srgbClr val="FF0000"/>
                </a:solidFill>
              </a:rPr>
              <a:t>(Arbitral Tribunal)</a:t>
            </a:r>
            <a:r>
              <a:rPr lang="ko-KR" altLang="en-US" b="1">
                <a:solidFill>
                  <a:srgbClr val="FF0000"/>
                </a:solidFill>
              </a:rPr>
              <a:t>는 만장일치 판결을 통해 중화인민공화국</a:t>
            </a:r>
            <a:r>
              <a:rPr lang="en-US" altLang="ko-KR" b="1">
                <a:solidFill>
                  <a:srgbClr val="FF0000"/>
                </a:solidFill>
              </a:rPr>
              <a:t>(PRC)</a:t>
            </a:r>
            <a:r>
              <a:rPr lang="ko-KR" altLang="en-US" b="1">
                <a:solidFill>
                  <a:srgbClr val="FF0000"/>
                </a:solidFill>
              </a:rPr>
              <a:t>의 해양 권리 주장이 국제법상 어떠한 근거도 없음을 명확히 기각하였다</a:t>
            </a:r>
            <a:r>
              <a:rPr lang="en-US" altLang="ko-KR" b="1">
                <a:solidFill>
                  <a:srgbClr val="FF0000"/>
                </a:solidFill>
              </a:rPr>
              <a:t>.</a:t>
            </a:r>
            <a:endParaRPr lang="en-US" altLang="ko-KR" b="1">
              <a:solidFill>
                <a:srgbClr val="FF0000"/>
              </a:solidFill>
            </a:endParaRPr>
          </a:p>
          <a:p>
            <a:endParaRPr lang="en-US" altLang="ko-KR" b="1">
              <a:solidFill>
                <a:srgbClr val="FF0000"/>
              </a:solidFill>
            </a:endParaRPr>
          </a:p>
          <a:p>
            <a:r>
              <a:rPr lang="en-US" altLang="ko-KR" b="1">
                <a:solidFill>
                  <a:srgbClr val="FF0000"/>
                </a:solidFill>
              </a:rPr>
              <a:t>  </a:t>
            </a:r>
            <a:r>
              <a:rPr lang="ko-KR" altLang="en-US" b="1">
                <a:solidFill>
                  <a:srgbClr val="FF0000"/>
                </a:solidFill>
              </a:rPr>
              <a:t>이 중재재판은 필리핀이 제기한 대부분의 주장에 대해 필리핀 측의 입장을 전면적으로 지지하였다</a:t>
            </a:r>
            <a:r>
              <a:rPr lang="en-US" altLang="ko-KR"/>
              <a:t>.</a:t>
            </a:r>
            <a:endParaRPr lang="en-US" altLang="ko-KR" sz="1600"/>
          </a:p>
          <a:p>
            <a:pPr>
              <a:spcAft>
                <a:spcPct val="60000"/>
              </a:spcAft>
            </a:pPr>
            <a:endParaRPr lang="ko-KR" altLang="en-US" sz="2200" b="1"/>
          </a:p>
          <a:p>
            <a:pPr>
              <a:spcAft>
                <a:spcPct val="60000"/>
              </a:spcAft>
            </a:pPr>
            <a:endParaRPr lang="ko-KR" altLang="en-US" sz="1400" b="1"/>
          </a:p>
          <a:p>
            <a:pPr>
              <a:spcAft>
                <a:spcPct val="60000"/>
              </a:spcAft>
            </a:pPr>
            <a:r>
              <a:rPr lang="ko-KR" altLang="en-US" sz="1400" b="1"/>
              <a:t>주해</a:t>
            </a:r>
            <a:r>
              <a:rPr lang="en-US" altLang="ko-KR" sz="1400" b="1"/>
              <a:t>:</a:t>
            </a:r>
            <a:endParaRPr lang="en-US" altLang="ko-KR" sz="2200" b="1"/>
          </a:p>
          <a:p>
            <a:pPr>
              <a:buFont typeface="Arial" panose="020B0604020202020204"/>
              <a:buChar char="•"/>
            </a:pPr>
            <a:r>
              <a:rPr lang="ko-KR" altLang="en-US" sz="1600" b="1"/>
              <a:t>‘구단선</a:t>
            </a:r>
            <a:r>
              <a:rPr lang="en-US" altLang="ko-KR" sz="1600" b="1"/>
              <a:t>(Nine-Dashed Line): </a:t>
            </a:r>
            <a:r>
              <a:rPr lang="ko-KR" altLang="en-US" sz="1600" b="1"/>
              <a:t>중국이 남중국해 대부분의 해역에 대해 주장하는 역사적 해양</a:t>
            </a:r>
            <a:r>
              <a:rPr lang="en-US" altLang="ko-KR" sz="1600" b="1"/>
              <a:t>      </a:t>
            </a:r>
            <a:r>
              <a:rPr lang="ko-KR" altLang="en-US" sz="1600" b="1"/>
              <a:t> </a:t>
            </a:r>
            <a:endParaRPr lang="ko-KR" altLang="en-US" sz="1600" b="1"/>
          </a:p>
          <a:p>
            <a:pPr indent="0">
              <a:buFont typeface="Arial" panose="020B0604020202020204"/>
              <a:buNone/>
            </a:pPr>
            <a:r>
              <a:rPr lang="en-US" altLang="ko-KR" sz="1600" b="1"/>
              <a:t>  </a:t>
            </a:r>
            <a:r>
              <a:rPr lang="ko-KR" altLang="en-US" sz="1600" b="1"/>
              <a:t>경계선</a:t>
            </a:r>
            <a:r>
              <a:rPr lang="en-US" altLang="ko-KR" sz="1600" b="1"/>
              <a:t>.</a:t>
            </a:r>
            <a:endParaRPr lang="en-US" altLang="ko-KR" sz="1600" b="1"/>
          </a:p>
          <a:p>
            <a:pPr>
              <a:buFont typeface="Arial" panose="020B0604020202020204"/>
              <a:buChar char="•"/>
            </a:pPr>
            <a:r>
              <a:rPr lang="en-US" altLang="ko-KR" sz="1600" b="1"/>
              <a:t>1982</a:t>
            </a:r>
            <a:r>
              <a:rPr lang="ko-KR" altLang="en-US" sz="1600" b="1"/>
              <a:t>년 유엔해양법협약</a:t>
            </a:r>
            <a:r>
              <a:rPr lang="en-US" altLang="ko-KR" sz="1600" b="1"/>
              <a:t>(UNCLOS): </a:t>
            </a:r>
            <a:r>
              <a:rPr lang="ko-KR" altLang="en-US" sz="1600" b="1"/>
              <a:t>해양 영역의 권리와 의무를 규정한 국제 조약으로</a:t>
            </a:r>
            <a:r>
              <a:rPr lang="en-US" altLang="ko-KR" sz="1600" b="1"/>
              <a:t>, </a:t>
            </a:r>
            <a:r>
              <a:rPr lang="ko-KR" altLang="en-US" sz="1600" b="1"/>
              <a:t>중국도</a:t>
            </a:r>
            <a:r>
              <a:rPr lang="en-US" altLang="ko-KR" sz="1600" b="1"/>
              <a:t>   </a:t>
            </a:r>
            <a:r>
              <a:rPr lang="ko-KR" altLang="en-US" sz="1600" b="1"/>
              <a:t> </a:t>
            </a:r>
            <a:endParaRPr lang="ko-KR" altLang="en-US" sz="1600" b="1"/>
          </a:p>
          <a:p>
            <a:pPr indent="0">
              <a:buFont typeface="Arial" panose="020B0604020202020204"/>
              <a:buNone/>
            </a:pPr>
            <a:r>
              <a:rPr lang="en-US" altLang="ko-KR" sz="1600" b="1"/>
              <a:t>  </a:t>
            </a:r>
            <a:r>
              <a:rPr lang="ko-KR" altLang="en-US" sz="1600" b="1"/>
              <a:t>이에 가입한 국가</a:t>
            </a:r>
            <a:r>
              <a:rPr lang="en-US" altLang="ko-KR" sz="1600" b="1"/>
              <a:t>.</a:t>
            </a:r>
            <a:endParaRPr lang="en-US" altLang="ko-KR" sz="1600" b="1"/>
          </a:p>
          <a:p>
            <a:pPr>
              <a:buFont typeface="Arial" panose="020B0604020202020204"/>
              <a:buChar char="•"/>
            </a:pPr>
            <a:r>
              <a:rPr lang="ko-KR" altLang="en-US" sz="1600" b="1"/>
              <a:t>중재재판소</a:t>
            </a:r>
            <a:r>
              <a:rPr lang="en-US" altLang="ko-KR" sz="1600" b="1"/>
              <a:t>(Arbitral Tribunal): </a:t>
            </a:r>
            <a:r>
              <a:rPr lang="ko-KR" altLang="en-US" sz="1600" b="1"/>
              <a:t>국제 분쟁을 해결하기 위해 구성된 법적 중재기구</a:t>
            </a:r>
            <a:r>
              <a:rPr lang="en-US" altLang="ko-KR" sz="1600" b="1"/>
              <a:t>.</a:t>
            </a:r>
            <a:endParaRPr lang="en-US" altLang="ko-KR" sz="1600" b="1"/>
          </a:p>
          <a:p>
            <a:pPr>
              <a:buFont typeface="Arial" panose="020B0604020202020204"/>
              <a:buChar char="•"/>
            </a:pPr>
            <a:r>
              <a:rPr lang="ko-KR" altLang="en-US" sz="1600" b="1"/>
              <a:t>만장일치 판결</a:t>
            </a:r>
            <a:r>
              <a:rPr lang="en-US" altLang="ko-KR" sz="1600" b="1"/>
              <a:t>(unanimous decision): </a:t>
            </a:r>
            <a:r>
              <a:rPr lang="ko-KR" altLang="en-US" sz="1600" b="1"/>
              <a:t>재판소 구성원 모두가 동일한 판단을 내렸음을 의미함</a:t>
            </a:r>
            <a:r>
              <a:rPr lang="en-US" altLang="ko-KR" sz="1600" b="1"/>
              <a:t>.</a:t>
            </a:r>
            <a:endParaRPr lang="en-US" altLang="ko-KR" sz="1600"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3335" y="0"/>
            <a:ext cx="9112250" cy="68465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altLang="ko-KR" b="1" i="1">
              <a:sym typeface="+mn-ea"/>
            </a:endParaRPr>
          </a:p>
          <a:p>
            <a:r>
              <a:rPr lang="en-US" altLang="ko-KR" sz="1600" b="1" i="1">
                <a:sym typeface="+mn-ea"/>
              </a:rPr>
              <a:t>BY THE SPEECH OF MIKE POMPEO</a:t>
            </a:r>
            <a:endParaRPr lang="ko-KR" altLang="en-US"/>
          </a:p>
          <a:p>
            <a:endParaRPr lang="en-US" altLang="ko-KR" sz="2800" i="1" dirty="0">
              <a:solidFill>
                <a:srgbClr val="FF0000"/>
              </a:solidFill>
            </a:endParaRPr>
          </a:p>
          <a:p>
            <a:endParaRPr lang="en-US" altLang="ko-KR" sz="2800" i="1" dirty="0">
              <a:solidFill>
                <a:srgbClr val="FF0000"/>
              </a:solidFill>
            </a:endParaRPr>
          </a:p>
          <a:p>
            <a:r>
              <a:rPr lang="ko-KR" altLang="en-US" sz="2000" b="1" dirty="0">
                <a:solidFill>
                  <a:srgbClr val="FF0000"/>
                </a:solidFill>
              </a:rPr>
              <a:t>중화인민공화국</a:t>
            </a:r>
            <a:r>
              <a:rPr lang="en-US" altLang="en-US" sz="2000" b="1" dirty="0">
                <a:solidFill>
                  <a:srgbClr val="FF0000"/>
                </a:solidFill>
              </a:rPr>
              <a:t>(PRC)</a:t>
            </a:r>
            <a:r>
              <a:rPr lang="ko-KR" altLang="en-US" sz="2000" b="1" dirty="0">
                <a:solidFill>
                  <a:srgbClr val="FF0000"/>
                </a:solidFill>
              </a:rPr>
              <a:t>은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스카버러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암초</a:t>
            </a:r>
            <a:r>
              <a:rPr lang="en-US" altLang="en-US" sz="2000" b="1" dirty="0">
                <a:solidFill>
                  <a:srgbClr val="FF0000"/>
                </a:solidFill>
              </a:rPr>
              <a:t>(Scarborough Reef) </a:t>
            </a:r>
            <a:r>
              <a:rPr lang="ko-KR" altLang="en-US" sz="2000" b="1" dirty="0">
                <a:solidFill>
                  <a:srgbClr val="FF0000"/>
                </a:solidFill>
              </a:rPr>
              <a:t>및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스프래틀리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endParaRPr lang="en-US" altLang="en-US" sz="2000" b="1" dirty="0">
              <a:solidFill>
                <a:srgbClr val="FF0000"/>
              </a:solidFill>
            </a:endParaRPr>
          </a:p>
          <a:p>
            <a:r>
              <a:rPr lang="ko-KR" altLang="en-US" sz="2000" b="1" dirty="0">
                <a:solidFill>
                  <a:srgbClr val="FF0000"/>
                </a:solidFill>
              </a:rPr>
              <a:t>제도</a:t>
            </a:r>
            <a:r>
              <a:rPr lang="en-US" altLang="en-US" sz="2000" b="1" dirty="0">
                <a:solidFill>
                  <a:srgbClr val="FF0000"/>
                </a:solidFill>
              </a:rPr>
              <a:t>(Spratly Islands)</a:t>
            </a:r>
            <a:r>
              <a:rPr lang="ko-KR" altLang="en-US" sz="2000" b="1" dirty="0">
                <a:solidFill>
                  <a:srgbClr val="FF0000"/>
                </a:solidFill>
              </a:rPr>
              <a:t>를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근거로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배타적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경제수역</a:t>
            </a:r>
            <a:r>
              <a:rPr lang="en-US" altLang="en-US" sz="2000" b="1" dirty="0">
                <a:solidFill>
                  <a:srgbClr val="FF0000"/>
                </a:solidFill>
              </a:rPr>
              <a:t>(EEZ)</a:t>
            </a:r>
            <a:r>
              <a:rPr lang="ko-KR" altLang="en-US" sz="2000" b="1" dirty="0">
                <a:solidFill>
                  <a:srgbClr val="FF0000"/>
                </a:solidFill>
              </a:rPr>
              <a:t>을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포함한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어떠한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해양권리도</a:t>
            </a:r>
            <a:r>
              <a:rPr lang="en-US" altLang="en-US" sz="2000" b="1" dirty="0">
                <a:solidFill>
                  <a:srgbClr val="FF0000"/>
                </a:solidFill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</a:rPr>
              <a:t>중재재판소가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필리핀의</a:t>
            </a:r>
            <a:r>
              <a:rPr lang="en-US" altLang="en-US" sz="2000" b="1" dirty="0">
                <a:solidFill>
                  <a:srgbClr val="FF0000"/>
                </a:solidFill>
              </a:rPr>
              <a:t> EEZ </a:t>
            </a:r>
            <a:r>
              <a:rPr lang="ko-KR" altLang="en-US" sz="2000" b="1" dirty="0">
                <a:solidFill>
                  <a:srgbClr val="FF0000"/>
                </a:solidFill>
              </a:rPr>
              <a:t>또는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대륙붕에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속한다고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판시한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해역에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endParaRPr lang="en-US" altLang="en-US" sz="2000" b="1" dirty="0">
              <a:solidFill>
                <a:srgbClr val="FF0000"/>
              </a:solidFill>
            </a:endParaRPr>
          </a:p>
          <a:p>
            <a:r>
              <a:rPr lang="ko-KR" altLang="en-US" sz="2000" b="1" dirty="0">
                <a:solidFill>
                  <a:srgbClr val="FF0000"/>
                </a:solidFill>
              </a:rPr>
              <a:t>대해서는</a:t>
            </a:r>
            <a:r>
              <a:rPr lang="en-US" altLang="en-US" sz="2000" b="1" dirty="0">
                <a:solidFill>
                  <a:srgbClr val="FF0000"/>
                </a:solidFill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</a:rPr>
              <a:t>법적으로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주장할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수</a:t>
            </a:r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없다</a:t>
            </a:r>
            <a:r>
              <a:rPr lang="en-US" altLang="en-US" sz="2000" b="1" dirty="0">
                <a:solidFill>
                  <a:srgbClr val="FF0000"/>
                </a:solidFill>
              </a:rPr>
              <a:t>.</a:t>
            </a:r>
            <a:endParaRPr lang="en-US" altLang="en-US" sz="2000" b="1" dirty="0">
              <a:solidFill>
                <a:srgbClr val="FF0000"/>
              </a:solidFill>
            </a:endParaRPr>
          </a:p>
          <a:p>
            <a:endParaRPr lang="en-US" altLang="en-US" sz="1400" dirty="0"/>
          </a:p>
          <a:p>
            <a:endParaRPr lang="ko-KR" altLang="en-US" sz="1400" b="1" dirty="0"/>
          </a:p>
          <a:p>
            <a:endParaRPr lang="ko-KR" altLang="en-US" sz="1400" b="1" dirty="0"/>
          </a:p>
          <a:p>
            <a:r>
              <a:rPr lang="ko-KR" altLang="en-US" sz="1400" b="1" dirty="0"/>
              <a:t>주해</a:t>
            </a:r>
            <a:r>
              <a:rPr lang="en-US" altLang="en-US" sz="1400" b="1" dirty="0"/>
              <a:t> (</a:t>
            </a:r>
            <a:r>
              <a:rPr lang="ko-KR" altLang="en-US" sz="1400" b="1" dirty="0"/>
              <a:t>학술적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맥락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보완</a:t>
            </a:r>
            <a:r>
              <a:rPr lang="en-US" altLang="en-US" sz="1400" b="1" dirty="0"/>
              <a:t>):</a:t>
            </a:r>
            <a:endParaRPr lang="en-US" altLang="en-US" sz="1400" b="1" dirty="0"/>
          </a:p>
          <a:p>
            <a:r>
              <a:rPr lang="en-US" altLang="en-US" sz="1400" b="1" dirty="0"/>
              <a:t>"</a:t>
            </a:r>
            <a:r>
              <a:rPr lang="ko-KR" altLang="en-US" sz="1400" b="1" dirty="0"/>
              <a:t>중재재판소</a:t>
            </a:r>
            <a:r>
              <a:rPr lang="en-US" altLang="en-US" sz="1400" b="1" dirty="0"/>
              <a:t>(Tribunal)</a:t>
            </a:r>
            <a:r>
              <a:rPr lang="ko-KR" altLang="en-US" sz="1400" b="1" dirty="0"/>
              <a:t>는</a:t>
            </a:r>
            <a:r>
              <a:rPr lang="en-US" altLang="en-US" sz="1400" b="1" dirty="0"/>
              <a:t> 2016</a:t>
            </a:r>
            <a:r>
              <a:rPr lang="ko-KR" altLang="en-US" sz="1400" b="1" dirty="0"/>
              <a:t>년</a:t>
            </a:r>
            <a:r>
              <a:rPr lang="en-US" altLang="en-US" sz="1400" b="1" dirty="0"/>
              <a:t> 7</a:t>
            </a:r>
            <a:r>
              <a:rPr lang="ko-KR" altLang="en-US" sz="1400" b="1" dirty="0"/>
              <a:t>월</a:t>
            </a:r>
            <a:r>
              <a:rPr lang="en-US" altLang="en-US" sz="1400" b="1" dirty="0"/>
              <a:t> 12</a:t>
            </a:r>
            <a:r>
              <a:rPr lang="ko-KR" altLang="en-US" sz="1400" b="1" dirty="0"/>
              <a:t>일</a:t>
            </a:r>
            <a:r>
              <a:rPr lang="en-US" altLang="en-US" sz="1400" b="1" dirty="0"/>
              <a:t> </a:t>
            </a:r>
            <a:r>
              <a:rPr lang="zh-CN" altLang="en-US" sz="1400" b="1" dirty="0"/>
              <a:t>「</a:t>
            </a:r>
            <a:r>
              <a:rPr lang="ko-KR" altLang="en-US" sz="1400" b="1" dirty="0"/>
              <a:t>유엔해양법협약</a:t>
            </a:r>
            <a:r>
              <a:rPr lang="en-US" altLang="en-US" sz="1400" b="1" dirty="0"/>
              <a:t>(UNCLOS)</a:t>
            </a:r>
            <a:r>
              <a:rPr lang="zh-CN" altLang="en-US" sz="1400" b="1" dirty="0"/>
              <a:t>」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제정을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근거로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구성된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남중국해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중재재판소를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의미하며</a:t>
            </a:r>
            <a:r>
              <a:rPr lang="en-US" altLang="en-US" sz="1400" b="1" dirty="0"/>
              <a:t>, </a:t>
            </a:r>
            <a:r>
              <a:rPr lang="ko-KR" altLang="en-US" sz="1400" b="1" dirty="0"/>
              <a:t>해당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판결은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구속력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있는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국제법적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효력을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가진다</a:t>
            </a:r>
            <a:r>
              <a:rPr lang="en-US" altLang="en-US" sz="1400" b="1" dirty="0"/>
              <a:t>.</a:t>
            </a:r>
            <a:endParaRPr lang="en-US" altLang="en-US" sz="1400" b="1" dirty="0"/>
          </a:p>
          <a:p>
            <a:endParaRPr lang="en-US" altLang="en-US" sz="1400" b="1" dirty="0"/>
          </a:p>
          <a:p>
            <a:r>
              <a:rPr lang="en-US" altLang="en-US" sz="1400" b="1" dirty="0"/>
              <a:t>"</a:t>
            </a:r>
            <a:r>
              <a:rPr lang="ko-KR" altLang="en-US" sz="1400" b="1" dirty="0"/>
              <a:t>법적으로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주장할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수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없다</a:t>
            </a:r>
            <a:r>
              <a:rPr lang="en-US" altLang="en-US" sz="1400" b="1" dirty="0"/>
              <a:t>(cannot lawfully assert)</a:t>
            </a:r>
            <a:r>
              <a:rPr lang="ko-KR" altLang="en-US" sz="1400" b="1" dirty="0"/>
              <a:t>는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국제법상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정당한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권리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주장으로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간주될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수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없음을</a:t>
            </a:r>
            <a:r>
              <a:rPr lang="en-US" altLang="en-US" sz="1400" b="1" dirty="0"/>
              <a:t> </a:t>
            </a:r>
            <a:r>
              <a:rPr lang="ko-KR" altLang="en-US" sz="1400" b="1" dirty="0"/>
              <a:t>의미함</a:t>
            </a:r>
            <a:r>
              <a:rPr lang="en-US" altLang="en-US" sz="1400" b="1" dirty="0"/>
              <a:t>.</a:t>
            </a:r>
            <a:endParaRPr lang="en-US" altLang="en-US" sz="14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8415" y="2202815"/>
            <a:ext cx="9115425" cy="1198880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ko-KR" altLang="en-US" sz="3600" b="1" dirty="0">
                <a:solidFill>
                  <a:schemeClr val="bg1"/>
                </a:solidFill>
              </a:rPr>
              <a:t>미국의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ko-KR" altLang="en-US" sz="3600" b="1" dirty="0">
                <a:solidFill>
                  <a:schemeClr val="bg1"/>
                </a:solidFill>
              </a:rPr>
              <a:t>남중국해에서의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ko-KR" altLang="en-US" sz="3600" b="1" dirty="0">
                <a:solidFill>
                  <a:schemeClr val="bg1"/>
                </a:solidFill>
              </a:rPr>
              <a:t>중국의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ko-KR" altLang="en-US" sz="3600" b="1" dirty="0">
                <a:solidFill>
                  <a:schemeClr val="bg1"/>
                </a:solidFill>
              </a:rPr>
              <a:t>영유권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ko-KR" altLang="en-US" sz="3600" b="1" dirty="0">
                <a:solidFill>
                  <a:schemeClr val="bg1"/>
                </a:solidFill>
              </a:rPr>
              <a:t>및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ko-KR" altLang="en-US" sz="3600" b="1" dirty="0">
                <a:solidFill>
                  <a:schemeClr val="bg1"/>
                </a:solidFill>
              </a:rPr>
              <a:t>해양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ko-KR" altLang="en-US" sz="3600" b="1" dirty="0">
                <a:solidFill>
                  <a:schemeClr val="bg1"/>
                </a:solidFill>
              </a:rPr>
              <a:t>권리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ko-KR" altLang="en-US" sz="3600" b="1" dirty="0">
                <a:solidFill>
                  <a:schemeClr val="bg1"/>
                </a:solidFill>
              </a:rPr>
              <a:t>주장에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ko-KR" altLang="en-US" sz="3600" b="1" dirty="0">
                <a:solidFill>
                  <a:schemeClr val="bg1"/>
                </a:solidFill>
              </a:rPr>
              <a:t>대한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ko-KR" altLang="en-US" sz="3600" b="1" dirty="0">
                <a:solidFill>
                  <a:schemeClr val="bg1"/>
                </a:solidFill>
              </a:rPr>
              <a:t>법적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ko-KR" altLang="en-US" sz="3600" b="1" dirty="0">
                <a:solidFill>
                  <a:schemeClr val="bg1"/>
                </a:solidFill>
              </a:rPr>
              <a:t>입장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ko-KR" altLang="en-US" sz="3600" b="1" dirty="0">
                <a:solidFill>
                  <a:schemeClr val="bg1"/>
                </a:solidFill>
              </a:rPr>
              <a:t>검토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1115" y="24765"/>
            <a:ext cx="9155430" cy="1676400"/>
          </a:xfrm>
        </p:spPr>
        <p:txBody>
          <a:bodyPr>
            <a:noAutofit/>
          </a:bodyPr>
          <a:lstStyle/>
          <a:p>
            <a:r>
              <a:rPr lang="ko-KR" altLang="en-US" sz="2800" b="1" dirty="0"/>
              <a:t>미국의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남중국해에서의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중국의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영유권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및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해양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권리</a:t>
            </a:r>
            <a:br>
              <a:rPr lang="ko-KR" altLang="en-US" sz="2800" b="1" dirty="0"/>
            </a:br>
            <a:r>
              <a:rPr lang="en-US" altLang="en-US" sz="2800" b="1" dirty="0"/>
              <a:t> </a:t>
            </a:r>
            <a:r>
              <a:rPr lang="ko-KR" altLang="en-US" sz="2800" b="1" dirty="0"/>
              <a:t>주장에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대한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법적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입장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검토</a:t>
            </a:r>
            <a:endParaRPr lang="ko-KR" altLang="en-US" sz="2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3055" y="1600200"/>
            <a:ext cx="8341995" cy="4526280"/>
          </a:xfrm>
        </p:spPr>
        <p:txBody>
          <a:bodyPr>
            <a:normAutofit fontScale="25000"/>
          </a:bodyPr>
          <a:lstStyle/>
          <a:p>
            <a:pPr marL="0" indent="0">
              <a:buNone/>
            </a:pPr>
            <a:r>
              <a:rPr lang="en-US" altLang="en-US" sz="6000" b="1" dirty="0"/>
              <a:t>2020</a:t>
            </a:r>
            <a:r>
              <a:rPr lang="ko-KR" altLang="en-US" sz="6000" b="1" dirty="0"/>
              <a:t>년</a:t>
            </a:r>
            <a:r>
              <a:rPr lang="en-US" altLang="en-US" sz="6000" b="1" dirty="0"/>
              <a:t> 7</a:t>
            </a:r>
            <a:r>
              <a:rPr lang="ko-KR" altLang="en-US" sz="6000" b="1" dirty="0"/>
              <a:t>월</a:t>
            </a:r>
            <a:r>
              <a:rPr lang="en-US" altLang="en-US" sz="6000" b="1" dirty="0"/>
              <a:t> 13</a:t>
            </a:r>
            <a:r>
              <a:rPr lang="ko-KR" altLang="en-US" sz="6000" b="1" dirty="0"/>
              <a:t>일</a:t>
            </a:r>
            <a:r>
              <a:rPr lang="en-US" altLang="en-US" sz="6000" b="1" dirty="0"/>
              <a:t>, </a:t>
            </a:r>
            <a:r>
              <a:rPr lang="ko-KR" altLang="en-US" sz="6000" b="1" dirty="0"/>
              <a:t>미국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국무부는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남중국해에서의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중국의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해양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권리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주장에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관한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상세한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법적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입장을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발표하였다</a:t>
            </a:r>
            <a:r>
              <a:rPr lang="en-US" altLang="en-US" sz="6000" b="1" dirty="0"/>
              <a:t>.</a:t>
            </a:r>
            <a:endParaRPr lang="en-US" altLang="en-US" sz="6000" b="1" dirty="0"/>
          </a:p>
          <a:p>
            <a:pPr marL="0" indent="0">
              <a:buNone/>
            </a:pPr>
            <a:r>
              <a:rPr lang="ko-KR" altLang="en-US" sz="6000" b="1" dirty="0"/>
              <a:t>이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발표는</a:t>
            </a:r>
            <a:r>
              <a:rPr lang="en-US" altLang="en-US" sz="6000" b="1" dirty="0"/>
              <a:t> </a:t>
            </a:r>
            <a:r>
              <a:rPr lang="zh-CN" altLang="en-US" sz="6000" b="1" dirty="0"/>
              <a:t>「</a:t>
            </a:r>
            <a:r>
              <a:rPr lang="ko-KR" altLang="en-US" sz="6000" b="1" dirty="0"/>
              <a:t>유엔해양법협약</a:t>
            </a:r>
            <a:r>
              <a:rPr lang="en-US" altLang="en-US" sz="6000" b="1" dirty="0"/>
              <a:t>(UNCLOS)</a:t>
            </a:r>
            <a:r>
              <a:rPr lang="zh-CN" altLang="en-US" sz="6000" b="1" dirty="0"/>
              <a:t>」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부속서</a:t>
            </a:r>
            <a:r>
              <a:rPr lang="en-US" altLang="en-US" sz="6000" b="1" dirty="0"/>
              <a:t> VII</a:t>
            </a:r>
            <a:r>
              <a:rPr lang="ko-KR" altLang="en-US" sz="6000" b="1" dirty="0"/>
              <a:t>에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따라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구성된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중재재판소가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판결을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내린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필리핀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대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중국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사건</a:t>
            </a:r>
            <a:r>
              <a:rPr lang="en-US" altLang="en-US" sz="6000" b="1" dirty="0"/>
              <a:t> 4</a:t>
            </a:r>
            <a:r>
              <a:rPr lang="ko-KR" altLang="en-US" sz="6000" b="1" dirty="0"/>
              <a:t>주년과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시기를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같이하였다</a:t>
            </a:r>
            <a:r>
              <a:rPr lang="en-US" altLang="en-US" sz="6000" b="1" dirty="0"/>
              <a:t>.</a:t>
            </a:r>
            <a:endParaRPr lang="en-US" altLang="en-US" sz="6000" b="1" dirty="0"/>
          </a:p>
          <a:p>
            <a:pPr marL="0" indent="0">
              <a:buNone/>
            </a:pPr>
            <a:endParaRPr lang="en-US" altLang="en-US" sz="6000" b="1" dirty="0"/>
          </a:p>
          <a:p>
            <a:pPr marL="0" indent="0">
              <a:buNone/>
            </a:pPr>
            <a:r>
              <a:rPr lang="ko-KR" altLang="en-US" sz="6000" b="1" dirty="0"/>
              <a:t>그러나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국무부의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이번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입장은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새로운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것도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아니며</a:t>
            </a:r>
            <a:r>
              <a:rPr lang="en-US" altLang="en-US" sz="6000" b="1" dirty="0"/>
              <a:t>, </a:t>
            </a:r>
            <a:r>
              <a:rPr lang="ko-KR" altLang="en-US" sz="6000" b="1" dirty="0"/>
              <a:t>가장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포괄적인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입장도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아니다</a:t>
            </a:r>
            <a:r>
              <a:rPr lang="en-US" altLang="en-US" sz="6000" b="1" dirty="0"/>
              <a:t>.</a:t>
            </a:r>
            <a:endParaRPr lang="en-US" altLang="en-US" sz="6000" b="1" dirty="0"/>
          </a:p>
          <a:p>
            <a:pPr marL="0" indent="0">
              <a:buNone/>
            </a:pPr>
            <a:r>
              <a:rPr lang="ko-KR" altLang="en-US" sz="6000" b="1" dirty="0"/>
              <a:t>이는</a:t>
            </a:r>
            <a:r>
              <a:rPr lang="en-US" altLang="en-US" sz="6000" b="1" dirty="0"/>
              <a:t> 7</a:t>
            </a:r>
            <a:r>
              <a:rPr lang="ko-KR" altLang="en-US" sz="6000" b="1" dirty="0"/>
              <a:t>월</a:t>
            </a:r>
            <a:r>
              <a:rPr lang="en-US" altLang="en-US" sz="6000" b="1" dirty="0"/>
              <a:t> 13</a:t>
            </a:r>
            <a:r>
              <a:rPr lang="ko-KR" altLang="en-US" sz="6000" b="1" dirty="0"/>
              <a:t>일자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발표가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중재재판의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대상이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되었던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쟁점들로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범위를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한정하고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있기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때문인데</a:t>
            </a:r>
            <a:r>
              <a:rPr lang="en-US" altLang="en-US" sz="6000" b="1" dirty="0"/>
              <a:t>, </a:t>
            </a:r>
            <a:r>
              <a:rPr lang="ko-KR" altLang="en-US" sz="6000" b="1" dirty="0"/>
              <a:t>해당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중재판정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자체가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남중국해와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관련된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모든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주권적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권리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및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관할권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분쟁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전체를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포괄하지는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않았기</a:t>
            </a:r>
            <a:r>
              <a:rPr lang="en-US" altLang="en-US" sz="6000" b="1" dirty="0"/>
              <a:t> </a:t>
            </a:r>
            <a:r>
              <a:rPr lang="ko-KR" altLang="en-US" sz="6000" b="1" dirty="0"/>
              <a:t>때문이다</a:t>
            </a:r>
            <a:r>
              <a:rPr lang="en-US" altLang="en-US" sz="6000" b="1" dirty="0"/>
              <a:t>.</a:t>
            </a:r>
            <a:endParaRPr lang="en-US" altLang="en-US" sz="6000" b="1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ko-KR" altLang="en-US" b="1" dirty="0"/>
          </a:p>
          <a:p>
            <a:pPr marL="0" indent="0">
              <a:buNone/>
            </a:pPr>
            <a:endParaRPr lang="ko-KR" altLang="en-US" b="1" dirty="0"/>
          </a:p>
          <a:p>
            <a:pPr marL="0" indent="0">
              <a:buNone/>
            </a:pPr>
            <a:endParaRPr lang="ko-KR" altLang="en-US" b="1" dirty="0"/>
          </a:p>
          <a:p>
            <a:pPr marL="0" indent="0">
              <a:buNone/>
            </a:pPr>
            <a:r>
              <a:rPr lang="ko-KR" altLang="en-US" sz="5600" b="1" dirty="0"/>
              <a:t>용어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해설</a:t>
            </a:r>
            <a:r>
              <a:rPr lang="en-US" altLang="en-US" sz="5600" b="1" dirty="0"/>
              <a:t>:</a:t>
            </a:r>
            <a:endParaRPr lang="en-US" altLang="en-US" sz="5600" b="1" dirty="0"/>
          </a:p>
          <a:p>
            <a:pPr marL="0" indent="0">
              <a:buNone/>
            </a:pPr>
            <a:r>
              <a:rPr lang="en-PH" altLang="en-US" sz="5600" b="1" dirty="0"/>
              <a:t>*</a:t>
            </a:r>
            <a:r>
              <a:rPr lang="en-US" altLang="en-US" sz="5600" b="1" dirty="0"/>
              <a:t>Annex VII of UNCLOS: </a:t>
            </a:r>
            <a:r>
              <a:rPr lang="ko-KR" altLang="en-US" sz="5600" b="1" dirty="0"/>
              <a:t>국제해양법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분쟁을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중재로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해결하기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위한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절차로</a:t>
            </a:r>
            <a:r>
              <a:rPr lang="en-US" altLang="en-US" sz="5600" b="1" dirty="0"/>
              <a:t>, </a:t>
            </a:r>
            <a:r>
              <a:rPr lang="ko-KR" altLang="en-US" sz="5600" b="1" dirty="0"/>
              <a:t>일방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당사국이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제소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가능</a:t>
            </a:r>
            <a:r>
              <a:rPr lang="en-US" altLang="en-US" sz="5600" b="1" dirty="0"/>
              <a:t>.</a:t>
            </a:r>
            <a:endParaRPr lang="en-US" altLang="en-US" sz="5600" b="1" dirty="0"/>
          </a:p>
          <a:p>
            <a:pPr marL="0" indent="0">
              <a:buNone/>
            </a:pPr>
            <a:r>
              <a:rPr lang="en-PH" altLang="en-US" sz="5600" b="1" dirty="0"/>
              <a:t>*</a:t>
            </a:r>
            <a:r>
              <a:rPr lang="en-US" altLang="en-US" sz="5600" b="1" dirty="0"/>
              <a:t>Sovereign rights and jurisdiction quarrels: </a:t>
            </a:r>
            <a:r>
              <a:rPr lang="ko-KR" altLang="en-US" sz="5600" b="1" dirty="0"/>
              <a:t>주권적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권리</a:t>
            </a:r>
            <a:r>
              <a:rPr lang="en-US" altLang="en-US" sz="5600" b="1" dirty="0"/>
              <a:t>(</a:t>
            </a:r>
            <a:r>
              <a:rPr lang="ko-KR" altLang="en-US" sz="5600" b="1" dirty="0"/>
              <a:t>예</a:t>
            </a:r>
            <a:r>
              <a:rPr lang="en-US" altLang="en-US" sz="5600" b="1" dirty="0"/>
              <a:t>: </a:t>
            </a:r>
            <a:r>
              <a:rPr lang="ko-KR" altLang="en-US" sz="5600" b="1" dirty="0"/>
              <a:t>자원개발권</a:t>
            </a:r>
            <a:r>
              <a:rPr lang="en-US" altLang="en-US" sz="5600" b="1" dirty="0"/>
              <a:t>)</a:t>
            </a:r>
            <a:r>
              <a:rPr lang="ko-KR" altLang="en-US" sz="5600" b="1" dirty="0"/>
              <a:t>와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관할권</a:t>
            </a:r>
            <a:r>
              <a:rPr lang="en-US" altLang="en-US" sz="5600" b="1" dirty="0"/>
              <a:t>(</a:t>
            </a:r>
            <a:r>
              <a:rPr lang="ko-KR" altLang="en-US" sz="5600" b="1" dirty="0"/>
              <a:t>예</a:t>
            </a:r>
            <a:r>
              <a:rPr lang="en-US" altLang="en-US" sz="5600" b="1" dirty="0"/>
              <a:t>: </a:t>
            </a:r>
            <a:r>
              <a:rPr lang="ko-KR" altLang="en-US" sz="5600" b="1" dirty="0"/>
              <a:t>법적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통제권</a:t>
            </a:r>
            <a:r>
              <a:rPr lang="en-US" altLang="en-US" sz="5600" b="1" dirty="0"/>
              <a:t>)</a:t>
            </a:r>
            <a:r>
              <a:rPr lang="ko-KR" altLang="en-US" sz="5600" b="1" dirty="0"/>
              <a:t>에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대한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국가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간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분쟁</a:t>
            </a:r>
            <a:r>
              <a:rPr lang="en-US" altLang="en-US" sz="5600" b="1" dirty="0"/>
              <a:t>.</a:t>
            </a:r>
            <a:endParaRPr lang="en-US" altLang="en-US" sz="5600" b="1" dirty="0"/>
          </a:p>
          <a:p>
            <a:pPr marL="0" indent="0">
              <a:buNone/>
            </a:pPr>
            <a:r>
              <a:rPr lang="en-PH" altLang="en-US" sz="5600" b="1" dirty="0"/>
              <a:t>*</a:t>
            </a:r>
            <a:r>
              <a:rPr lang="en-US" altLang="en-US" sz="5600" b="1" dirty="0"/>
              <a:t>Coincided with the fourth anniversary: </a:t>
            </a:r>
            <a:r>
              <a:rPr lang="ko-KR" altLang="en-US" sz="5600" b="1" dirty="0"/>
              <a:t>외교적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또는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상징적으로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의미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있는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시점을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맞추어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발표함을</a:t>
            </a:r>
            <a:r>
              <a:rPr lang="en-US" altLang="en-US" sz="5600" b="1" dirty="0"/>
              <a:t> </a:t>
            </a:r>
            <a:r>
              <a:rPr lang="ko-KR" altLang="en-US" sz="5600" b="1" dirty="0"/>
              <a:t>의미</a:t>
            </a:r>
            <a:r>
              <a:rPr lang="en-US" altLang="en-US" sz="5600" b="1" dirty="0"/>
              <a:t>.</a:t>
            </a:r>
            <a:endParaRPr lang="en-US" altLang="en-US" sz="56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41275" y="274955"/>
            <a:ext cx="9185910" cy="1354455"/>
          </a:xfrm>
        </p:spPr>
        <p:txBody>
          <a:bodyPr>
            <a:normAutofit/>
          </a:bodyPr>
          <a:lstStyle/>
          <a:p>
            <a:r>
              <a:rPr lang="ko-KR" altLang="en-US" sz="3100" b="1" dirty="0">
                <a:solidFill>
                  <a:srgbClr val="FF0000"/>
                </a:solidFill>
              </a:rPr>
              <a:t>미국</a:t>
            </a:r>
            <a:r>
              <a:rPr lang="en-US" altLang="en-US" sz="3100" b="1" dirty="0">
                <a:solidFill>
                  <a:srgbClr val="FF0000"/>
                </a:solidFill>
              </a:rPr>
              <a:t> </a:t>
            </a:r>
            <a:r>
              <a:rPr lang="ko-KR" altLang="en-US" sz="3100" b="1" dirty="0">
                <a:solidFill>
                  <a:srgbClr val="FF0000"/>
                </a:solidFill>
              </a:rPr>
              <a:t>국무부가</a:t>
            </a:r>
            <a:r>
              <a:rPr lang="en-US" altLang="en-US" sz="3100" b="1" dirty="0">
                <a:solidFill>
                  <a:srgbClr val="FF0000"/>
                </a:solidFill>
              </a:rPr>
              <a:t> </a:t>
            </a:r>
            <a:r>
              <a:rPr lang="ko-KR" altLang="en-US" sz="3100" b="1" dirty="0">
                <a:solidFill>
                  <a:srgbClr val="FF0000"/>
                </a:solidFill>
              </a:rPr>
              <a:t>표명한</a:t>
            </a:r>
            <a:r>
              <a:rPr lang="en-US" altLang="en-US" sz="3100" b="1" dirty="0">
                <a:solidFill>
                  <a:srgbClr val="FF0000"/>
                </a:solidFill>
              </a:rPr>
              <a:t> </a:t>
            </a:r>
            <a:r>
              <a:rPr lang="ko-KR" altLang="en-US" sz="3100" b="1" dirty="0">
                <a:solidFill>
                  <a:srgbClr val="FF0000"/>
                </a:solidFill>
              </a:rPr>
              <a:t>남중국해내</a:t>
            </a:r>
            <a:r>
              <a:rPr lang="en-US" altLang="en-US" sz="3100" b="1" dirty="0">
                <a:solidFill>
                  <a:srgbClr val="FF0000"/>
                </a:solidFill>
              </a:rPr>
              <a:t> </a:t>
            </a:r>
            <a:r>
              <a:rPr lang="ko-KR" altLang="en-US" sz="3100" b="1" dirty="0">
                <a:solidFill>
                  <a:srgbClr val="FF0000"/>
                </a:solidFill>
              </a:rPr>
              <a:t>중국의</a:t>
            </a:r>
            <a:r>
              <a:rPr lang="en-US" altLang="en-US" sz="3100" b="1" dirty="0">
                <a:solidFill>
                  <a:srgbClr val="FF0000"/>
                </a:solidFill>
              </a:rPr>
              <a:t> </a:t>
            </a:r>
            <a:br>
              <a:rPr lang="en-US" altLang="en-US" sz="3100" b="1" dirty="0">
                <a:solidFill>
                  <a:srgbClr val="FF0000"/>
                </a:solidFill>
              </a:rPr>
            </a:br>
            <a:r>
              <a:rPr lang="en-PH" altLang="en-US" sz="3100" b="1" dirty="0">
                <a:solidFill>
                  <a:srgbClr val="FF0000"/>
                </a:solidFill>
              </a:rPr>
              <a:t> </a:t>
            </a:r>
            <a:r>
              <a:rPr lang="ko-KR" altLang="en-US" sz="3100" b="1" dirty="0">
                <a:solidFill>
                  <a:srgbClr val="FF0000"/>
                </a:solidFill>
              </a:rPr>
              <a:t>해양</a:t>
            </a:r>
            <a:r>
              <a:rPr lang="en-US" altLang="en-US" sz="3100" b="1" dirty="0">
                <a:solidFill>
                  <a:srgbClr val="FF0000"/>
                </a:solidFill>
              </a:rPr>
              <a:t> </a:t>
            </a:r>
            <a:r>
              <a:rPr lang="ko-KR" altLang="en-US" sz="3100" b="1" dirty="0">
                <a:solidFill>
                  <a:srgbClr val="FF0000"/>
                </a:solidFill>
              </a:rPr>
              <a:t>주권</a:t>
            </a:r>
            <a:r>
              <a:rPr lang="en-US" altLang="en-US" sz="3100" b="1" dirty="0">
                <a:solidFill>
                  <a:srgbClr val="FF0000"/>
                </a:solidFill>
              </a:rPr>
              <a:t> </a:t>
            </a:r>
            <a:r>
              <a:rPr lang="ko-KR" altLang="en-US" sz="3100" b="1" dirty="0">
                <a:solidFill>
                  <a:srgbClr val="FF0000"/>
                </a:solidFill>
              </a:rPr>
              <a:t>주장에</a:t>
            </a:r>
            <a:r>
              <a:rPr lang="en-US" altLang="en-US" sz="3100" b="1" dirty="0">
                <a:solidFill>
                  <a:srgbClr val="FF0000"/>
                </a:solidFill>
              </a:rPr>
              <a:t> </a:t>
            </a:r>
            <a:r>
              <a:rPr lang="ko-KR" altLang="en-US" sz="3100" b="1" dirty="0">
                <a:solidFill>
                  <a:srgbClr val="FF0000"/>
                </a:solidFill>
              </a:rPr>
              <a:t>대한</a:t>
            </a:r>
            <a:r>
              <a:rPr lang="en-US" altLang="en-US" sz="3100" b="1" dirty="0">
                <a:solidFill>
                  <a:srgbClr val="FF0000"/>
                </a:solidFill>
              </a:rPr>
              <a:t> </a:t>
            </a:r>
            <a:r>
              <a:rPr lang="ko-KR" altLang="en-US" sz="3100" b="1" dirty="0">
                <a:solidFill>
                  <a:srgbClr val="FF0000"/>
                </a:solidFill>
              </a:rPr>
              <a:t>포괄적</a:t>
            </a:r>
            <a:r>
              <a:rPr lang="en-US" altLang="en-US" sz="3100" b="1" dirty="0">
                <a:solidFill>
                  <a:srgbClr val="FF0000"/>
                </a:solidFill>
              </a:rPr>
              <a:t>·</a:t>
            </a:r>
            <a:r>
              <a:rPr lang="ko-KR" altLang="en-US" sz="3100" b="1" dirty="0">
                <a:solidFill>
                  <a:srgbClr val="FF0000"/>
                </a:solidFill>
              </a:rPr>
              <a:t>전면적</a:t>
            </a:r>
            <a:r>
              <a:rPr lang="en-US" altLang="en-US" sz="3100" b="1" dirty="0">
                <a:solidFill>
                  <a:srgbClr val="FF0000"/>
                </a:solidFill>
              </a:rPr>
              <a:t> </a:t>
            </a:r>
            <a:r>
              <a:rPr lang="ko-KR" altLang="en-US" sz="3100" b="1" dirty="0">
                <a:solidFill>
                  <a:srgbClr val="FF0000"/>
                </a:solidFill>
              </a:rPr>
              <a:t>입장</a:t>
            </a:r>
            <a:endParaRPr lang="ko-KR" altLang="en-US" sz="3100" b="1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1305" y="2216785"/>
            <a:ext cx="8776335" cy="41643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250" b="1" dirty="0"/>
              <a:t>이는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오바마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행정부와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트럼프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행정부를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아우르는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네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개의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주요</a:t>
            </a:r>
            <a:r>
              <a:rPr lang="en-US" altLang="en-US" sz="2250" b="1" dirty="0"/>
              <a:t> </a:t>
            </a:r>
            <a:r>
              <a:rPr lang="en-PH" altLang="en-US" sz="2250" b="1" dirty="0"/>
              <a:t>   </a:t>
            </a:r>
            <a:r>
              <a:rPr lang="ko-KR" altLang="en-US" sz="2250" b="1" dirty="0"/>
              <a:t>정책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문서에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포괄되어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있다</a:t>
            </a:r>
            <a:r>
              <a:rPr lang="en-US" altLang="en-US" sz="2250" b="1" dirty="0"/>
              <a:t>. </a:t>
            </a:r>
            <a:r>
              <a:rPr lang="ko-KR" altLang="en-US" sz="2250" b="1" dirty="0"/>
              <a:t>그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문서들은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다음과</a:t>
            </a:r>
            <a:r>
              <a:rPr lang="en-US" altLang="en-US" sz="2250" b="1" dirty="0"/>
              <a:t> </a:t>
            </a:r>
            <a:r>
              <a:rPr lang="ko-KR" altLang="en-US" sz="2250" b="1" dirty="0"/>
              <a:t>같다</a:t>
            </a:r>
            <a:r>
              <a:rPr lang="en-US" altLang="en-US" sz="2250" b="1" dirty="0"/>
              <a:t>:</a:t>
            </a:r>
            <a:endParaRPr lang="en-US" altLang="en-US" sz="2250" b="1" dirty="0"/>
          </a:p>
          <a:p>
            <a:pPr marL="0" indent="0">
              <a:buNone/>
            </a:pPr>
            <a:endParaRPr lang="en-US" altLang="en-US" sz="2250" b="1" dirty="0"/>
          </a:p>
          <a:p>
            <a:pPr marL="0" indent="0">
              <a:buNone/>
            </a:pPr>
            <a:r>
              <a:rPr lang="en-US" altLang="en-US" sz="2000" b="1" dirty="0"/>
              <a:t>(a) 2014</a:t>
            </a:r>
            <a:r>
              <a:rPr lang="ko-KR" altLang="en-US" sz="2000" b="1" dirty="0"/>
              <a:t>년</a:t>
            </a:r>
            <a:r>
              <a:rPr lang="en-US" altLang="en-US" sz="2000" b="1" dirty="0"/>
              <a:t> 12</a:t>
            </a:r>
            <a:r>
              <a:rPr lang="ko-KR" altLang="en-US" sz="2000" b="1" dirty="0"/>
              <a:t>월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발행된</a:t>
            </a:r>
            <a:r>
              <a:rPr lang="en-US" altLang="en-US" sz="2000" b="1" dirty="0"/>
              <a:t> </a:t>
            </a:r>
            <a:r>
              <a:rPr lang="zh-CN" altLang="en-US" sz="2000" b="1" dirty="0"/>
              <a:t>『</a:t>
            </a:r>
            <a:r>
              <a:rPr lang="ko-KR" altLang="en-US" sz="2000" b="1" dirty="0"/>
              <a:t>해양의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한계</a:t>
            </a:r>
            <a:r>
              <a:rPr lang="en-US" altLang="en-US" sz="2000" b="1" dirty="0"/>
              <a:t>(Limits in the Seas)</a:t>
            </a:r>
            <a:r>
              <a:rPr lang="zh-CN" altLang="en-US" sz="2000" b="1" dirty="0"/>
              <a:t>』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제</a:t>
            </a:r>
            <a:r>
              <a:rPr lang="en-US" altLang="en-US" sz="2000" b="1" dirty="0"/>
              <a:t>143</a:t>
            </a:r>
            <a:r>
              <a:rPr lang="ko-KR" altLang="en-US" sz="2000" b="1" dirty="0"/>
              <a:t>호</a:t>
            </a:r>
            <a:r>
              <a:rPr lang="en-US" altLang="en-US" sz="2000" b="1" dirty="0"/>
              <a:t> </a:t>
            </a:r>
            <a:r>
              <a:rPr lang="en-PH" altLang="en-US" sz="2000" b="1" dirty="0"/>
              <a:t>   </a:t>
            </a:r>
            <a:r>
              <a:rPr lang="ko-KR" altLang="en-US" sz="2000" b="1" dirty="0"/>
              <a:t>문서로서</a:t>
            </a:r>
            <a:r>
              <a:rPr lang="en-US" altLang="en-US" sz="2000" b="1" dirty="0"/>
              <a:t>, </a:t>
            </a:r>
            <a:r>
              <a:rPr lang="ko-KR" altLang="en-US" sz="2000" b="1" dirty="0"/>
              <a:t>중국의</a:t>
            </a:r>
            <a:r>
              <a:rPr lang="en-US" altLang="en-US" sz="2000" b="1" dirty="0"/>
              <a:t> ‘</a:t>
            </a:r>
            <a:r>
              <a:rPr lang="ko-KR" altLang="en-US" sz="2000" b="1" dirty="0"/>
              <a:t>점선</a:t>
            </a:r>
            <a:r>
              <a:rPr lang="en-US" altLang="en-US" sz="2000" b="1" dirty="0"/>
              <a:t>(dashed-line)’ </a:t>
            </a:r>
            <a:r>
              <a:rPr lang="ko-KR" altLang="en-US" sz="2000" b="1" dirty="0"/>
              <a:t>주장에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관한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분석</a:t>
            </a:r>
            <a:r>
              <a:rPr lang="en-US" altLang="en-US" sz="2000" b="1" dirty="0"/>
              <a:t>,</a:t>
            </a:r>
            <a:endParaRPr lang="en-US" altLang="en-US" sz="2000" b="1" dirty="0"/>
          </a:p>
          <a:p>
            <a:pPr marL="0" indent="0">
              <a:buNone/>
            </a:pPr>
            <a:r>
              <a:rPr lang="en-US" altLang="en-US" sz="2000" b="1" dirty="0"/>
              <a:t>(b) 2016</a:t>
            </a:r>
            <a:r>
              <a:rPr lang="ko-KR" altLang="en-US" sz="2000" b="1" dirty="0"/>
              <a:t>년</a:t>
            </a:r>
            <a:r>
              <a:rPr lang="en-US" altLang="en-US" sz="2000" b="1" dirty="0"/>
              <a:t> 12</a:t>
            </a:r>
            <a:r>
              <a:rPr lang="ko-KR" altLang="en-US" sz="2000" b="1" dirty="0"/>
              <a:t>월</a:t>
            </a:r>
            <a:r>
              <a:rPr lang="en-US" altLang="en-US" sz="2000" b="1" dirty="0"/>
              <a:t> 28</a:t>
            </a:r>
            <a:r>
              <a:rPr lang="ko-KR" altLang="en-US" sz="2000" b="1" dirty="0"/>
              <a:t>일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자로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유포된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구술서</a:t>
            </a:r>
            <a:r>
              <a:rPr lang="en-US" altLang="en-US" sz="2000" b="1" dirty="0"/>
              <a:t>(Note Verbale),</a:t>
            </a:r>
            <a:endParaRPr lang="en-US" altLang="en-US" sz="2000" b="1" dirty="0"/>
          </a:p>
          <a:p>
            <a:pPr marL="0" indent="0">
              <a:buNone/>
            </a:pPr>
            <a:r>
              <a:rPr lang="en-US" altLang="en-US" sz="2000" b="1" dirty="0"/>
              <a:t>(c) 2019</a:t>
            </a:r>
            <a:r>
              <a:rPr lang="ko-KR" altLang="en-US" sz="2000" b="1" dirty="0"/>
              <a:t>년</a:t>
            </a:r>
            <a:r>
              <a:rPr lang="en-US" altLang="en-US" sz="2000" b="1" dirty="0"/>
              <a:t> 12</a:t>
            </a:r>
            <a:r>
              <a:rPr lang="ko-KR" altLang="en-US" sz="2000" b="1" dirty="0"/>
              <a:t>월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중국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측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구술서에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대한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대응으로</a:t>
            </a:r>
            <a:r>
              <a:rPr lang="en-US" altLang="en-US" sz="2000" b="1" dirty="0"/>
              <a:t> 2020</a:t>
            </a:r>
            <a:r>
              <a:rPr lang="ko-KR" altLang="en-US" sz="2000" b="1" dirty="0"/>
              <a:t>년</a:t>
            </a:r>
            <a:r>
              <a:rPr lang="en-US" altLang="en-US" sz="2000" b="1" dirty="0"/>
              <a:t> 6</a:t>
            </a:r>
            <a:r>
              <a:rPr lang="ko-KR" altLang="en-US" sz="2000" b="1" dirty="0"/>
              <a:t>월</a:t>
            </a:r>
            <a:r>
              <a:rPr lang="en-US" altLang="en-US" sz="2000" b="1" dirty="0"/>
              <a:t> 1</a:t>
            </a:r>
            <a:r>
              <a:rPr lang="ko-KR" altLang="en-US" sz="2000" b="1" dirty="0"/>
              <a:t>일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유엔</a:t>
            </a:r>
            <a:r>
              <a:rPr lang="en-US" altLang="en-US" sz="2000" b="1" dirty="0"/>
              <a:t> </a:t>
            </a:r>
            <a:r>
              <a:rPr lang="en-PH" altLang="en-US" sz="2000" b="1" dirty="0"/>
              <a:t>  </a:t>
            </a:r>
            <a:r>
              <a:rPr lang="ko-KR" altLang="en-US" sz="2000" b="1" dirty="0"/>
              <a:t>사무총장에게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제출된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서한</a:t>
            </a:r>
            <a:r>
              <a:rPr lang="en-US" altLang="en-US" sz="2000" b="1" dirty="0"/>
              <a:t>,</a:t>
            </a:r>
            <a:endParaRPr lang="en-US" altLang="en-US" sz="2000" b="1" dirty="0"/>
          </a:p>
          <a:p>
            <a:pPr marL="0" indent="0">
              <a:buNone/>
            </a:pPr>
            <a:r>
              <a:rPr lang="en-US" altLang="en-US" sz="2000" b="1" dirty="0"/>
              <a:t>(d) 2020</a:t>
            </a:r>
            <a:r>
              <a:rPr lang="ko-KR" altLang="en-US" sz="2000" b="1" dirty="0"/>
              <a:t>년</a:t>
            </a:r>
            <a:r>
              <a:rPr lang="en-US" altLang="en-US" sz="2000" b="1" dirty="0"/>
              <a:t> 7</a:t>
            </a:r>
            <a:r>
              <a:rPr lang="ko-KR" altLang="en-US" sz="2000" b="1" dirty="0"/>
              <a:t>월</a:t>
            </a:r>
            <a:r>
              <a:rPr lang="en-US" altLang="en-US" sz="2000" b="1" dirty="0"/>
              <a:t> 13</a:t>
            </a:r>
            <a:r>
              <a:rPr lang="ko-KR" altLang="en-US" sz="2000" b="1" dirty="0"/>
              <a:t>일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마이크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폼페이오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국무장관이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발표한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최근의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법적</a:t>
            </a:r>
            <a:r>
              <a:rPr lang="en-US" altLang="en-US" sz="2000" b="1" dirty="0"/>
              <a:t> </a:t>
            </a:r>
            <a:r>
              <a:rPr lang="en-PH" altLang="en-US" sz="2000" b="1" dirty="0"/>
              <a:t>   </a:t>
            </a:r>
            <a:r>
              <a:rPr lang="ko-KR" altLang="en-US" sz="2000" b="1" dirty="0"/>
              <a:t>입장</a:t>
            </a:r>
            <a:r>
              <a:rPr lang="en-US" altLang="en-US" sz="2000" b="1" dirty="0"/>
              <a:t> </a:t>
            </a:r>
            <a:r>
              <a:rPr lang="ko-KR" altLang="en-US" sz="2000" b="1" dirty="0"/>
              <a:t>성명</a:t>
            </a:r>
            <a:r>
              <a:rPr lang="en-US" altLang="en-US" sz="2000" b="1" dirty="0"/>
              <a:t>(Legal Position Statement).</a:t>
            </a:r>
            <a:endParaRPr lang="en-US" altLang="en-US" sz="20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8890" y="2493010"/>
            <a:ext cx="9151620" cy="132207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</a:rPr>
              <a:t>중국의</a:t>
            </a:r>
            <a:r>
              <a:rPr lang="en-US" altLang="en-US" sz="4000" b="1" dirty="0">
                <a:solidFill>
                  <a:schemeClr val="bg1"/>
                </a:solidFill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</a:rPr>
              <a:t>남중국해</a:t>
            </a:r>
            <a:r>
              <a:rPr lang="en-US" altLang="en-US" sz="4000" b="1" dirty="0">
                <a:solidFill>
                  <a:schemeClr val="bg1"/>
                </a:solidFill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</a:rPr>
              <a:t>법적</a:t>
            </a:r>
            <a:r>
              <a:rPr lang="en-US" altLang="en-US" sz="4000" b="1" dirty="0">
                <a:solidFill>
                  <a:schemeClr val="bg1"/>
                </a:solidFill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</a:rPr>
              <a:t>주장에</a:t>
            </a:r>
            <a:r>
              <a:rPr lang="en-US" altLang="en-US" sz="4000" b="1" dirty="0">
                <a:solidFill>
                  <a:schemeClr val="bg1"/>
                </a:solidFill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</a:rPr>
              <a:t>대한</a:t>
            </a:r>
            <a:r>
              <a:rPr lang="en-US" altLang="en-US" sz="4000" b="1" dirty="0">
                <a:solidFill>
                  <a:schemeClr val="bg1"/>
                </a:solidFill>
              </a:rPr>
              <a:t> </a:t>
            </a:r>
            <a:r>
              <a:rPr lang="en-PH" altLang="en-US" sz="4000" b="1" dirty="0">
                <a:solidFill>
                  <a:schemeClr val="bg1"/>
                </a:solidFill>
              </a:rPr>
              <a:t>   </a:t>
            </a:r>
            <a:r>
              <a:rPr lang="ko-KR" altLang="en-US" sz="4000" b="1" dirty="0">
                <a:solidFill>
                  <a:schemeClr val="bg1"/>
                </a:solidFill>
              </a:rPr>
              <a:t>미국</a:t>
            </a:r>
            <a:r>
              <a:rPr lang="en-US" altLang="en-US" sz="4000" b="1" dirty="0">
                <a:solidFill>
                  <a:schemeClr val="bg1"/>
                </a:solidFill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</a:rPr>
              <a:t>측의</a:t>
            </a:r>
            <a:r>
              <a:rPr lang="en-US" altLang="en-US" sz="4000" b="1" dirty="0">
                <a:solidFill>
                  <a:schemeClr val="bg1"/>
                </a:solidFill>
              </a:rPr>
              <a:t> 4</a:t>
            </a:r>
            <a:r>
              <a:rPr lang="ko-KR" altLang="en-US" sz="4000" b="1" dirty="0">
                <a:solidFill>
                  <a:schemeClr val="bg1"/>
                </a:solidFill>
              </a:rPr>
              <a:t>가지</a:t>
            </a:r>
            <a:r>
              <a:rPr lang="en-US" altLang="en-US" sz="4000" b="1" dirty="0">
                <a:solidFill>
                  <a:schemeClr val="bg1"/>
                </a:solidFill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</a:rPr>
              <a:t>주요</a:t>
            </a:r>
            <a:r>
              <a:rPr lang="en-US" altLang="en-US" sz="4000" b="1" dirty="0">
                <a:solidFill>
                  <a:schemeClr val="bg1"/>
                </a:solidFill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</a:rPr>
              <a:t>이견</a:t>
            </a:r>
            <a:r>
              <a:rPr lang="en-US" altLang="en-US" sz="4000" b="1" dirty="0">
                <a:solidFill>
                  <a:schemeClr val="bg1"/>
                </a:solidFill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</a:rPr>
              <a:t>분야</a:t>
            </a:r>
            <a:endParaRPr lang="ko-KR" alt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ko-KR" altLang="en-US" sz="3200" b="1" dirty="0"/>
              <a:t>중국의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남중국해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법적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주장에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대한</a:t>
            </a:r>
            <a:r>
              <a:rPr lang="en-US" altLang="en-US" sz="3200" b="1" dirty="0"/>
              <a:t> 4</a:t>
            </a:r>
            <a:r>
              <a:rPr lang="ko-KR" altLang="en-US" sz="3200" b="1" dirty="0"/>
              <a:t>가지</a:t>
            </a:r>
            <a:r>
              <a:rPr lang="en-US" altLang="en-US" sz="3200" b="1" dirty="0"/>
              <a:t> </a:t>
            </a:r>
            <a:r>
              <a:rPr lang="en-PH" altLang="en-US" sz="3200" b="1" dirty="0"/>
              <a:t> </a:t>
            </a:r>
            <a:r>
              <a:rPr lang="ko-KR" altLang="en-US" sz="3200" b="1" dirty="0"/>
              <a:t>주요한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법적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이견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영역</a:t>
            </a:r>
            <a:br>
              <a:rPr lang="en-US" altLang="ko-KR" sz="3200" b="1" dirty="0"/>
            </a:b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5430" y="1988185"/>
            <a:ext cx="8651875" cy="4138295"/>
          </a:xfrm>
        </p:spPr>
        <p:txBody>
          <a:bodyPr/>
          <a:lstStyle/>
          <a:p>
            <a:pPr marL="0" indent="0">
              <a:buNone/>
            </a:pPr>
            <a:r>
              <a:rPr lang="en-PH" altLang="ko-KR" sz="2400" b="1" dirty="0"/>
              <a:t>    </a:t>
            </a:r>
            <a:r>
              <a:rPr lang="ko-KR" altLang="en-US" sz="2400" b="1" dirty="0"/>
              <a:t>중국의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이른바</a:t>
            </a:r>
            <a:r>
              <a:rPr lang="en-US" altLang="en-US" sz="2400" b="1" dirty="0"/>
              <a:t> ‘</a:t>
            </a:r>
            <a:r>
              <a:rPr lang="ko-KR" altLang="en-US" sz="2400" b="1" dirty="0"/>
              <a:t>역사적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권리</a:t>
            </a:r>
            <a:r>
              <a:rPr lang="en-US" altLang="en-US" sz="2400" b="1" dirty="0"/>
              <a:t>(historic rights)’ </a:t>
            </a:r>
            <a:r>
              <a:rPr lang="ko-KR" altLang="en-US" sz="2400" b="1" dirty="0"/>
              <a:t>주장은</a:t>
            </a:r>
            <a:r>
              <a:rPr lang="en-US" altLang="en-US" sz="2400" b="1" dirty="0"/>
              <a:t>, </a:t>
            </a:r>
            <a:r>
              <a:rPr lang="en-PH" altLang="en-US" sz="2400" b="1" dirty="0"/>
              <a:t>     </a:t>
            </a:r>
            <a:r>
              <a:rPr lang="ko-KR" altLang="en-US" sz="2400" b="1" dirty="0"/>
              <a:t>미국의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시각에서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때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대표적으로</a:t>
            </a:r>
            <a:r>
              <a:rPr lang="en-US" altLang="en-US" sz="2400" b="1" dirty="0"/>
              <a:t> ‘</a:t>
            </a:r>
            <a:r>
              <a:rPr lang="ko-KR" altLang="en-US" sz="2400" b="1" dirty="0"/>
              <a:t>구단선</a:t>
            </a:r>
            <a:r>
              <a:rPr lang="en-PH" altLang="ko-KR" sz="2400" b="1" dirty="0"/>
              <a:t>                       </a:t>
            </a:r>
            <a:r>
              <a:rPr lang="en-US" altLang="en-US" sz="2400" b="1" dirty="0"/>
              <a:t>(Nine-Dashed Line)’</a:t>
            </a:r>
            <a:r>
              <a:rPr lang="ko-KR" altLang="en-US" sz="2400" b="1" dirty="0"/>
              <a:t>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통해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부각되며</a:t>
            </a:r>
            <a:r>
              <a:rPr lang="en-US" altLang="en-US" sz="2400" b="1" dirty="0"/>
              <a:t>, </a:t>
            </a:r>
            <a:r>
              <a:rPr lang="ko-KR" altLang="en-US" sz="2400" b="1" dirty="0"/>
              <a:t>국제법상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어떠한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근거도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갖고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있지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않다</a:t>
            </a:r>
            <a:r>
              <a:rPr lang="en-US" altLang="en-US" sz="2400" b="1" dirty="0"/>
              <a:t>. </a:t>
            </a:r>
            <a:endParaRPr lang="en-US" altLang="en-US" sz="2400" b="1" dirty="0"/>
          </a:p>
          <a:p>
            <a:pPr marL="0" indent="0">
              <a:buNone/>
            </a:pPr>
            <a:endParaRPr lang="en-US" altLang="en-US" sz="2400" b="1" dirty="0"/>
          </a:p>
          <a:p>
            <a:pPr marL="0" indent="0">
              <a:buNone/>
            </a:pPr>
            <a:r>
              <a:rPr lang="en-PH" altLang="ko-KR" sz="2400" b="1" dirty="0"/>
              <a:t>    </a:t>
            </a:r>
            <a:r>
              <a:rPr lang="ko-KR" altLang="en-US" sz="2400" b="1" dirty="0"/>
              <a:t>특히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주장이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남중국해에서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중국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본토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해안선으로부터</a:t>
            </a:r>
            <a:r>
              <a:rPr lang="en-US" altLang="en-US" sz="2400" b="1" dirty="0"/>
              <a:t> </a:t>
            </a:r>
            <a:r>
              <a:rPr lang="en-PH" altLang="en-US" sz="2400" b="1" dirty="0"/>
              <a:t> </a:t>
            </a:r>
            <a:r>
              <a:rPr lang="en-US" altLang="en-US" sz="2400" b="1" dirty="0"/>
              <a:t>200</a:t>
            </a:r>
            <a:r>
              <a:rPr lang="ko-KR" altLang="en-US" sz="2400" b="1" dirty="0"/>
              <a:t>해리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너머의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배타적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경제수역</a:t>
            </a:r>
            <a:r>
              <a:rPr lang="en-US" altLang="en-US" sz="2400" b="1" dirty="0"/>
              <a:t>(EEZ)</a:t>
            </a:r>
            <a:r>
              <a:rPr lang="ko-KR" altLang="en-US" sz="2400" b="1" dirty="0"/>
              <a:t>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넘어서는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수산자원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및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석유</a:t>
            </a:r>
            <a:r>
              <a:rPr lang="en-US" altLang="en-US" sz="2400" b="1" dirty="0"/>
              <a:t>·</a:t>
            </a:r>
            <a:r>
              <a:rPr lang="ko-KR" altLang="en-US" sz="2400" b="1" dirty="0"/>
              <a:t>가스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자원에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대한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배타적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권리를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주장하는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한</a:t>
            </a:r>
            <a:r>
              <a:rPr lang="en-US" altLang="en-US" sz="2400" b="1" dirty="0"/>
              <a:t>, </a:t>
            </a:r>
            <a:r>
              <a:rPr lang="ko-KR" altLang="en-US" sz="2400" b="1" dirty="0"/>
              <a:t>이는</a:t>
            </a:r>
            <a:r>
              <a:rPr lang="en-US" altLang="en-US" sz="2400" b="1" dirty="0"/>
              <a:t> </a:t>
            </a:r>
            <a:r>
              <a:rPr lang="en-PH" altLang="en-US" sz="2400" b="1" dirty="0"/>
              <a:t> </a:t>
            </a:r>
            <a:r>
              <a:rPr lang="ko-KR" altLang="en-US" sz="2400" b="1" dirty="0"/>
              <a:t>국제법과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명백히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배치된다</a:t>
            </a:r>
            <a:r>
              <a:rPr lang="en-US" altLang="en-US" sz="2400" b="1" dirty="0"/>
              <a:t>.</a:t>
            </a:r>
            <a:endParaRPr lang="en-US" altLang="en-US" sz="24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5590" y="476250"/>
            <a:ext cx="8717915" cy="1354455"/>
          </a:xfrm>
        </p:spPr>
        <p:txBody>
          <a:bodyPr>
            <a:noAutofit/>
          </a:bodyPr>
          <a:lstStyle/>
          <a:p>
            <a:r>
              <a:rPr lang="ko-KR" altLang="en-US" sz="2800" b="1" dirty="0" smtClean="0"/>
              <a:t>중국의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남중국해에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대한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법적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주장과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관련하여</a:t>
            </a:r>
            <a:r>
              <a:rPr lang="en-US" altLang="en-US" sz="2800" b="1" dirty="0" smtClean="0"/>
              <a:t> </a:t>
            </a:r>
            <a:br>
              <a:rPr lang="en-US" altLang="en-US" sz="2800" b="1" dirty="0" smtClean="0"/>
            </a:br>
            <a:r>
              <a:rPr lang="ko-KR" altLang="en-US" sz="2800" b="1" dirty="0" smtClean="0"/>
              <a:t>다음의</a:t>
            </a:r>
            <a:r>
              <a:rPr lang="en-US" altLang="en-US" sz="2800" b="1" dirty="0" smtClean="0"/>
              <a:t> 4</a:t>
            </a:r>
            <a:r>
              <a:rPr lang="ko-KR" altLang="en-US" sz="2800" b="1" dirty="0" smtClean="0"/>
              <a:t>가지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주요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쟁점에서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미국과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중국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간에</a:t>
            </a:r>
            <a:r>
              <a:rPr lang="en-US" altLang="en-US" sz="2800" b="1" dirty="0" smtClean="0"/>
              <a:t> </a:t>
            </a:r>
            <a:br>
              <a:rPr lang="en-US" altLang="en-US" sz="2800" b="1" dirty="0" smtClean="0"/>
            </a:br>
            <a:r>
              <a:rPr lang="ko-KR" altLang="en-US" sz="2800" b="1" dirty="0" smtClean="0"/>
              <a:t>중대한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의견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불일치가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존재한다</a:t>
            </a:r>
            <a:r>
              <a:rPr lang="en-US" altLang="en-US" sz="2800" b="1" dirty="0" smtClean="0"/>
              <a:t>:</a:t>
            </a:r>
            <a:br>
              <a:rPr lang="en-US" altLang="ko-KR" sz="2800" b="1" dirty="0" smtClean="0"/>
            </a:b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86055" y="2150745"/>
            <a:ext cx="8817610" cy="39757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PH" altLang="ko-KR" sz="2400" b="1" dirty="0">
                <a:solidFill>
                  <a:srgbClr val="FF0000"/>
                </a:solidFill>
              </a:rPr>
              <a:t>2. </a:t>
            </a:r>
            <a:r>
              <a:rPr lang="ko-KR" altLang="en-US" sz="2400" b="1" dirty="0">
                <a:solidFill>
                  <a:srgbClr val="FF0000"/>
                </a:solidFill>
              </a:rPr>
              <a:t>중국이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파라셀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제도</a:t>
            </a:r>
            <a:r>
              <a:rPr lang="en-US" altLang="en-US" sz="2400" b="1" dirty="0">
                <a:solidFill>
                  <a:srgbClr val="FF0000"/>
                </a:solidFill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</a:rPr>
              <a:t>西沙群岛</a:t>
            </a:r>
            <a:r>
              <a:rPr lang="en-US" altLang="en-US" sz="2400" b="1" dirty="0">
                <a:solidFill>
                  <a:srgbClr val="FF0000"/>
                </a:solidFill>
              </a:rPr>
              <a:t>, Xisha Qundao) </a:t>
            </a:r>
            <a:r>
              <a:rPr lang="ko-KR" altLang="en-US" sz="2400" b="1" dirty="0">
                <a:solidFill>
                  <a:srgbClr val="FF0000"/>
                </a:solidFill>
              </a:rPr>
              <a:t>주변에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설정한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직선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기선</a:t>
            </a:r>
            <a:r>
              <a:rPr lang="en-US" altLang="en-US" sz="2400" b="1" dirty="0">
                <a:solidFill>
                  <a:srgbClr val="FF0000"/>
                </a:solidFill>
              </a:rPr>
              <a:t>(straight baselines)</a:t>
            </a:r>
            <a:r>
              <a:rPr lang="ko-KR" altLang="en-US" sz="2400" b="1" dirty="0">
                <a:solidFill>
                  <a:srgbClr val="FF0000"/>
                </a:solidFill>
              </a:rPr>
              <a:t>은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국제법에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부합하지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않는다</a:t>
            </a:r>
            <a:r>
              <a:rPr lang="en-US" altLang="en-US" sz="2400" b="1" dirty="0">
                <a:solidFill>
                  <a:srgbClr val="FF0000"/>
                </a:solidFill>
              </a:rPr>
              <a:t>. 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sz="2400" b="1" dirty="0"/>
          </a:p>
          <a:p>
            <a:pPr marL="0" indent="0">
              <a:buNone/>
            </a:pPr>
            <a:r>
              <a:rPr lang="ko-KR" altLang="en-US" sz="2400" b="1" dirty="0"/>
              <a:t> </a:t>
            </a:r>
            <a:r>
              <a:rPr lang="en-PH" altLang="ko-KR" sz="2400" b="1" dirty="0"/>
              <a:t>   </a:t>
            </a:r>
            <a:r>
              <a:rPr lang="ko-KR" altLang="en-US" sz="2400" b="1" dirty="0"/>
              <a:t>이는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복수의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섬들을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하나의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단일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단위로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묶어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해당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섬군을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기준으로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영해</a:t>
            </a:r>
            <a:r>
              <a:rPr lang="en-US" altLang="en-US" sz="2400" b="1" dirty="0"/>
              <a:t>(territorial sea)</a:t>
            </a:r>
            <a:r>
              <a:rPr lang="ko-KR" altLang="en-US" sz="2400" b="1" dirty="0"/>
              <a:t>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설정하려는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시도이기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때문이다</a:t>
            </a:r>
            <a:r>
              <a:rPr lang="en-US" altLang="en-US" sz="2400" b="1" dirty="0"/>
              <a:t>. </a:t>
            </a:r>
            <a:endParaRPr lang="en-US" altLang="en-US" sz="2400" b="1" dirty="0"/>
          </a:p>
          <a:p>
            <a:pPr marL="0" indent="0">
              <a:buNone/>
            </a:pPr>
            <a:r>
              <a:rPr lang="en-US" altLang="en-US" sz="2400" b="1" dirty="0"/>
              <a:t> </a:t>
            </a:r>
            <a:r>
              <a:rPr lang="en-PH" altLang="en-US" sz="2400" b="1" dirty="0"/>
              <a:t>   </a:t>
            </a:r>
            <a:r>
              <a:rPr lang="ko-KR" altLang="en-US" sz="2400" b="1" dirty="0"/>
              <a:t>이러한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방식으로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복수의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섬을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하나의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직선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기선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안에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포함시킴으로써</a:t>
            </a:r>
            <a:r>
              <a:rPr lang="en-US" altLang="en-US" sz="2400" b="1" dirty="0"/>
              <a:t>, </a:t>
            </a:r>
            <a:r>
              <a:rPr lang="ko-KR" altLang="en-US" sz="2400" b="1" dirty="0"/>
              <a:t>중국은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파라셀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제도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주변에서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자국의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해양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권한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범위를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초과하여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해양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공간을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잠식하고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영해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권리를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행사하고자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하는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것이다</a:t>
            </a:r>
            <a:r>
              <a:rPr lang="en-US" altLang="en-US" sz="2400" b="1" dirty="0"/>
              <a:t>.</a:t>
            </a:r>
            <a:endParaRPr lang="en-US" altLang="en-US" sz="24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115" y="274955"/>
            <a:ext cx="8401685" cy="1143000"/>
          </a:xfrm>
        </p:spPr>
        <p:txBody>
          <a:bodyPr>
            <a:normAutofit/>
          </a:bodyPr>
          <a:lstStyle/>
          <a:p>
            <a:r>
              <a:rPr lang="ko-KR" altLang="en-US" sz="2800" b="1" dirty="0"/>
              <a:t>중국의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남중국해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영유권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및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해양법적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주장에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대해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미국이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제기한</a:t>
            </a:r>
            <a:r>
              <a:rPr lang="en-US" altLang="en-US" sz="2800" b="1" dirty="0"/>
              <a:t> 4</a:t>
            </a:r>
            <a:r>
              <a:rPr lang="ko-KR" altLang="en-US" sz="2800" b="1" dirty="0"/>
              <a:t>가지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주요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쟁점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사항</a:t>
            </a:r>
            <a:endParaRPr lang="ko-KR" altLang="en-US" sz="2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5260" y="1800225"/>
            <a:ext cx="8762365" cy="4602480"/>
          </a:xfrm>
        </p:spPr>
        <p:txBody>
          <a:bodyPr>
            <a:normAutofit fontScale="40000"/>
          </a:bodyPr>
          <a:lstStyle/>
          <a:p>
            <a:pPr marL="0" indent="0">
              <a:buNone/>
            </a:pPr>
            <a:r>
              <a:rPr lang="en-PH" altLang="ko-KR" sz="2665" b="1" dirty="0">
                <a:solidFill>
                  <a:srgbClr val="FF0000"/>
                </a:solidFill>
              </a:rPr>
              <a:t>   </a:t>
            </a:r>
            <a:r>
              <a:rPr lang="ko-KR" altLang="en-US" sz="4000" b="1" dirty="0">
                <a:solidFill>
                  <a:srgbClr val="FF0000"/>
                </a:solidFill>
              </a:rPr>
              <a:t>스카버러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암초</a:t>
            </a:r>
            <a:r>
              <a:rPr lang="en-US" altLang="en-US" sz="4000" b="1" dirty="0">
                <a:solidFill>
                  <a:srgbClr val="FF0000"/>
                </a:solidFill>
              </a:rPr>
              <a:t>(Scarborough Shoal) </a:t>
            </a:r>
            <a:r>
              <a:rPr lang="ko-KR" altLang="en-US" sz="4000" b="1" dirty="0">
                <a:solidFill>
                  <a:srgbClr val="FF0000"/>
                </a:solidFill>
              </a:rPr>
              <a:t>및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스프래틀리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제도의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일부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고조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시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노출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지형물</a:t>
            </a:r>
            <a:r>
              <a:rPr lang="en-US" altLang="en-US" sz="4000" b="1" dirty="0">
                <a:solidFill>
                  <a:srgbClr val="FF0000"/>
                </a:solidFill>
              </a:rPr>
              <a:t>(</a:t>
            </a:r>
            <a:r>
              <a:rPr lang="ko-KR" altLang="en-US" sz="4000" b="1" dirty="0">
                <a:solidFill>
                  <a:srgbClr val="FF0000"/>
                </a:solidFill>
              </a:rPr>
              <a:t>일명</a:t>
            </a:r>
            <a:r>
              <a:rPr lang="en-US" altLang="en-US" sz="4000" b="1" dirty="0">
                <a:solidFill>
                  <a:srgbClr val="FF0000"/>
                </a:solidFill>
              </a:rPr>
              <a:t> '</a:t>
            </a:r>
            <a:r>
              <a:rPr lang="ko-KR" altLang="en-US" sz="4000" b="1" dirty="0">
                <a:solidFill>
                  <a:srgbClr val="FF0000"/>
                </a:solidFill>
              </a:rPr>
              <a:t>암석</a:t>
            </a:r>
            <a:r>
              <a:rPr lang="en-US" altLang="en-US" sz="4000" b="1" dirty="0">
                <a:solidFill>
                  <a:srgbClr val="FF0000"/>
                </a:solidFill>
              </a:rPr>
              <a:t>')</a:t>
            </a:r>
            <a:r>
              <a:rPr lang="ko-KR" altLang="en-US" sz="4000" b="1" dirty="0">
                <a:solidFill>
                  <a:srgbClr val="FF0000"/>
                </a:solidFill>
              </a:rPr>
              <a:t>에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대한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통제를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근거로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한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중국의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수산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자원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및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석유</a:t>
            </a:r>
            <a:r>
              <a:rPr lang="en-US" altLang="en-US" sz="4000" b="1" dirty="0">
                <a:solidFill>
                  <a:srgbClr val="FF0000"/>
                </a:solidFill>
              </a:rPr>
              <a:t>·</a:t>
            </a:r>
            <a:r>
              <a:rPr lang="ko-KR" altLang="en-US" sz="4000" b="1" dirty="0">
                <a:solidFill>
                  <a:srgbClr val="FF0000"/>
                </a:solidFill>
              </a:rPr>
              <a:t>가스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자원에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대한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배타적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경제수역</a:t>
            </a:r>
            <a:r>
              <a:rPr lang="en-US" altLang="en-US" sz="4000" b="1" dirty="0">
                <a:solidFill>
                  <a:srgbClr val="FF0000"/>
                </a:solidFill>
              </a:rPr>
              <a:t>(EEZ) </a:t>
            </a:r>
            <a:r>
              <a:rPr lang="ko-KR" altLang="en-US" sz="4000" b="1" dirty="0">
                <a:solidFill>
                  <a:srgbClr val="FF0000"/>
                </a:solidFill>
              </a:rPr>
              <a:t>주장은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국제법에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위배된다</a:t>
            </a:r>
            <a:r>
              <a:rPr lang="en-US" altLang="en-US" sz="4000" b="1" dirty="0">
                <a:solidFill>
                  <a:srgbClr val="FF0000"/>
                </a:solidFill>
              </a:rPr>
              <a:t>.</a:t>
            </a:r>
            <a:r>
              <a:rPr lang="ko-KR" altLang="en-US" sz="4000" b="1" dirty="0"/>
              <a:t>이는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필리핀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대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중국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사건</a:t>
            </a:r>
            <a:r>
              <a:rPr lang="en-US" altLang="en-US" sz="4000" b="1" dirty="0"/>
              <a:t>(Philippines v. China) </a:t>
            </a:r>
            <a:r>
              <a:rPr lang="ko-KR" altLang="en-US" sz="4000" b="1" dirty="0"/>
              <a:t>중재재판소가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판결한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바와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같다</a:t>
            </a:r>
            <a:r>
              <a:rPr lang="en-US" altLang="en-US" sz="4000" b="1" dirty="0"/>
              <a:t>.</a:t>
            </a:r>
            <a:endParaRPr lang="en-US" altLang="en-US" sz="4000" b="1" dirty="0"/>
          </a:p>
          <a:p>
            <a:pPr marL="0" indent="0">
              <a:buNone/>
            </a:pPr>
            <a:endParaRPr lang="en-US" altLang="en-US" sz="4000" b="1" dirty="0"/>
          </a:p>
          <a:p>
            <a:pPr marL="0" indent="0">
              <a:buNone/>
            </a:pPr>
            <a:r>
              <a:rPr lang="en-PH" altLang="ko-KR" sz="4000" b="1" dirty="0"/>
              <a:t>   </a:t>
            </a:r>
            <a:r>
              <a:rPr lang="ko-KR" altLang="en-US" sz="4000" b="1" dirty="0"/>
              <a:t>즉</a:t>
            </a:r>
            <a:r>
              <a:rPr lang="en-US" altLang="en-US" sz="4000" b="1" dirty="0"/>
              <a:t>, </a:t>
            </a:r>
            <a:r>
              <a:rPr lang="ko-KR" altLang="en-US" sz="4000" b="1" dirty="0"/>
              <a:t>중국이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필리핀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인근의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스카버러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암초</a:t>
            </a:r>
            <a:r>
              <a:rPr lang="en-US" altLang="en-US" sz="4000" b="1" dirty="0"/>
              <a:t>(Scarborough Shoal), </a:t>
            </a:r>
            <a:r>
              <a:rPr lang="ko-KR" altLang="en-US" sz="4000" b="1" dirty="0"/>
              <a:t>베트남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인근의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뱅가드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뱅크</a:t>
            </a:r>
            <a:r>
              <a:rPr lang="en-PH" altLang="ko-KR" sz="4000" b="1" dirty="0"/>
              <a:t>  </a:t>
            </a:r>
            <a:r>
              <a:rPr lang="en-US" altLang="en-US" sz="4000" b="1" dirty="0"/>
              <a:t>(Vanguard Bank), </a:t>
            </a:r>
            <a:r>
              <a:rPr lang="ko-KR" altLang="en-US" sz="4000" b="1" dirty="0"/>
              <a:t>말레이시아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인근의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루코니아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암초</a:t>
            </a:r>
            <a:r>
              <a:rPr lang="en-US" altLang="en-US" sz="4000" b="1" dirty="0"/>
              <a:t>(Luconia Shoal), </a:t>
            </a:r>
            <a:r>
              <a:rPr lang="ko-KR" altLang="en-US" sz="4000" b="1" dirty="0"/>
              <a:t>그리고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인도네시아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인근의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나투나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제도</a:t>
            </a:r>
            <a:r>
              <a:rPr lang="en-US" altLang="en-US" sz="4000" b="1" dirty="0"/>
              <a:t>(Natuna Islands) </a:t>
            </a:r>
            <a:r>
              <a:rPr lang="ko-KR" altLang="en-US" sz="4000" b="1" dirty="0"/>
              <a:t>주변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해역에서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수행하는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활동들은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각각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필리핀</a:t>
            </a:r>
            <a:r>
              <a:rPr lang="en-US" altLang="en-US" sz="4000" b="1" dirty="0"/>
              <a:t>, </a:t>
            </a:r>
            <a:r>
              <a:rPr lang="ko-KR" altLang="en-US" sz="4000" b="1" dirty="0"/>
              <a:t>베트남</a:t>
            </a:r>
            <a:r>
              <a:rPr lang="en-US" altLang="en-US" sz="4000" b="1" dirty="0"/>
              <a:t>, </a:t>
            </a:r>
            <a:r>
              <a:rPr lang="ko-KR" altLang="en-US" sz="4000" b="1" dirty="0"/>
              <a:t>말레이시아</a:t>
            </a:r>
            <a:r>
              <a:rPr lang="en-US" altLang="en-US" sz="4000" b="1" dirty="0"/>
              <a:t>, </a:t>
            </a:r>
            <a:r>
              <a:rPr lang="ko-KR" altLang="en-US" sz="4000" b="1" dirty="0"/>
              <a:t>인도네시아의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해양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권리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행사에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대한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간섭에</a:t>
            </a:r>
            <a:r>
              <a:rPr lang="en-US" altLang="en-US" sz="4000" b="1" dirty="0"/>
              <a:t> </a:t>
            </a:r>
            <a:r>
              <a:rPr lang="ko-KR" altLang="en-US" sz="4000" b="1" dirty="0"/>
              <a:t>해당한다</a:t>
            </a:r>
            <a:r>
              <a:rPr lang="en-US" altLang="en-US" sz="4000" b="1" dirty="0"/>
              <a:t>.</a:t>
            </a:r>
            <a:endParaRPr lang="en-US" altLang="en-US" sz="4000" b="1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ko-KR" altLang="en-US" sz="2800" b="1" dirty="0"/>
          </a:p>
          <a:p>
            <a:pPr marL="0" indent="0">
              <a:buNone/>
            </a:pPr>
            <a:endParaRPr lang="ko-KR" altLang="en-US" sz="2800" b="1" dirty="0"/>
          </a:p>
          <a:p>
            <a:pPr marL="0" indent="0">
              <a:buNone/>
            </a:pPr>
            <a:r>
              <a:rPr lang="ko-KR" altLang="en-US" sz="3500" b="1" dirty="0"/>
              <a:t>해설</a:t>
            </a:r>
            <a:r>
              <a:rPr lang="en-US" altLang="en-US" sz="3500" b="1" dirty="0"/>
              <a:t>:</a:t>
            </a:r>
            <a:endParaRPr lang="en-US" altLang="en-US" sz="3500" b="1" dirty="0"/>
          </a:p>
          <a:p>
            <a:pPr marL="0" indent="0">
              <a:buNone/>
            </a:pPr>
            <a:r>
              <a:rPr lang="ko-KR" altLang="en-US" sz="3500" b="1" dirty="0">
                <a:solidFill>
                  <a:srgbClr val="FF0000"/>
                </a:solidFill>
              </a:rPr>
              <a:t>중재재판소</a:t>
            </a:r>
            <a:r>
              <a:rPr lang="en-US" altLang="en-US" sz="3500" b="1" dirty="0">
                <a:solidFill>
                  <a:srgbClr val="FF0000"/>
                </a:solidFill>
              </a:rPr>
              <a:t> </a:t>
            </a:r>
            <a:r>
              <a:rPr lang="ko-KR" altLang="en-US" sz="3500" b="1" dirty="0">
                <a:solidFill>
                  <a:srgbClr val="FF0000"/>
                </a:solidFill>
              </a:rPr>
              <a:t>판결</a:t>
            </a:r>
            <a:r>
              <a:rPr lang="ko-KR" altLang="en-US" sz="3500" b="1" dirty="0"/>
              <a:t>은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유엔해양법협약</a:t>
            </a:r>
            <a:r>
              <a:rPr lang="en-US" altLang="en-US" sz="3500" b="1" dirty="0"/>
              <a:t>(UNCLOS)</a:t>
            </a:r>
            <a:r>
              <a:rPr lang="ko-KR" altLang="en-US" sz="3500" b="1" dirty="0"/>
              <a:t>에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근거해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구속력을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가진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국제법적</a:t>
            </a:r>
            <a:r>
              <a:rPr lang="en-US" altLang="en-US" sz="3500" b="1" dirty="0"/>
              <a:t> </a:t>
            </a:r>
            <a:endParaRPr lang="en-US" altLang="en-US" sz="3500" b="1" dirty="0"/>
          </a:p>
          <a:p>
            <a:pPr marL="0" indent="0">
              <a:buNone/>
            </a:pPr>
            <a:r>
              <a:rPr lang="ko-KR" altLang="en-US" sz="3500" b="1" dirty="0"/>
              <a:t>판단임을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의미</a:t>
            </a:r>
            <a:endParaRPr lang="en-US" altLang="en-US" sz="3500" b="1" dirty="0"/>
          </a:p>
          <a:p>
            <a:pPr marL="0" indent="0">
              <a:buNone/>
            </a:pPr>
            <a:r>
              <a:rPr lang="ko-KR" altLang="en-US" sz="3500" b="1" dirty="0">
                <a:solidFill>
                  <a:srgbClr val="FF0000"/>
                </a:solidFill>
              </a:rPr>
              <a:t>해양</a:t>
            </a:r>
            <a:r>
              <a:rPr lang="en-US" altLang="en-US" sz="3500" b="1" dirty="0">
                <a:solidFill>
                  <a:srgbClr val="FF0000"/>
                </a:solidFill>
              </a:rPr>
              <a:t> </a:t>
            </a:r>
            <a:r>
              <a:rPr lang="ko-KR" altLang="en-US" sz="3500" b="1" dirty="0">
                <a:solidFill>
                  <a:srgbClr val="FF0000"/>
                </a:solidFill>
              </a:rPr>
              <a:t>권리</a:t>
            </a:r>
            <a:r>
              <a:rPr lang="en-US" altLang="en-US" sz="3500" b="1" dirty="0">
                <a:solidFill>
                  <a:srgbClr val="FF0000"/>
                </a:solidFill>
              </a:rPr>
              <a:t> </a:t>
            </a:r>
            <a:r>
              <a:rPr lang="ko-KR" altLang="en-US" sz="3500" b="1" dirty="0">
                <a:solidFill>
                  <a:srgbClr val="FF0000"/>
                </a:solidFill>
              </a:rPr>
              <a:t>간섭</a:t>
            </a:r>
            <a:r>
              <a:rPr lang="en-US" altLang="en-US" sz="3500" b="1" dirty="0">
                <a:solidFill>
                  <a:srgbClr val="FF0000"/>
                </a:solidFill>
              </a:rPr>
              <a:t>(interference to maritime entitlements)</a:t>
            </a:r>
            <a:r>
              <a:rPr lang="ko-KR" altLang="en-US" sz="3500" b="1" dirty="0"/>
              <a:t>은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주권적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권리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또는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관할권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침해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행위로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국제법상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부당한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행위로</a:t>
            </a:r>
            <a:r>
              <a:rPr lang="en-US" altLang="en-US" sz="3500" b="1" dirty="0"/>
              <a:t> </a:t>
            </a:r>
            <a:r>
              <a:rPr lang="ko-KR" altLang="en-US" sz="3500" b="1" dirty="0"/>
              <a:t>간주됨</a:t>
            </a:r>
            <a:endParaRPr lang="en-US" altLang="en-US" sz="35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o-KR" altLang="en-US" sz="3200" b="1" dirty="0"/>
              <a:t>중국의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남중국해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법적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주장과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관련하여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미국과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중대한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견해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차이가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존재하는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네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가지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주요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쟁점</a:t>
            </a:r>
            <a:endParaRPr lang="ko-KR" altLang="en-US" sz="32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7660" y="2141220"/>
            <a:ext cx="8542020" cy="3985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400" b="1" dirty="0" err="1">
                <a:solidFill>
                  <a:srgbClr val="FF0000"/>
                </a:solidFill>
              </a:rPr>
              <a:t>   </a:t>
            </a:r>
            <a:r>
              <a:rPr lang="ko-KR" altLang="en-US" sz="2400" b="1" dirty="0" err="1">
                <a:solidFill>
                  <a:srgbClr val="FF0000"/>
                </a:solidFill>
              </a:rPr>
              <a:t>중국은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만조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시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수면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아래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잠기는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수역</a:t>
            </a:r>
            <a:r>
              <a:rPr lang="en-US" altLang="en-US" sz="2400" b="1" dirty="0" err="1">
                <a:solidFill>
                  <a:srgbClr val="FF0000"/>
                </a:solidFill>
              </a:rPr>
              <a:t>(</a:t>
            </a:r>
            <a:r>
              <a:rPr lang="ko-KR" altLang="en-US" sz="2400" b="1" dirty="0" err="1">
                <a:solidFill>
                  <a:srgbClr val="FF0000"/>
                </a:solidFill>
              </a:rPr>
              <a:t>침수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지형물</a:t>
            </a:r>
            <a:r>
              <a:rPr lang="en-US" altLang="en-US" sz="2400" b="1" dirty="0" err="1">
                <a:solidFill>
                  <a:srgbClr val="FF0000"/>
                </a:solidFill>
              </a:rPr>
              <a:t>,         submerged features)</a:t>
            </a:r>
            <a:r>
              <a:rPr lang="ko-KR" altLang="en-US" sz="2400" b="1" dirty="0" err="1">
                <a:solidFill>
                  <a:srgbClr val="FF0000"/>
                </a:solidFill>
              </a:rPr>
              <a:t>에서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영토권이나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해양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관할권을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주장할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법적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근거가</a:t>
            </a:r>
            <a:r>
              <a:rPr lang="en-US" altLang="en-US" sz="2400" b="1" dirty="0" err="1">
                <a:solidFill>
                  <a:srgbClr val="FF0000"/>
                </a:solidFill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</a:rPr>
              <a:t>없다</a:t>
            </a:r>
            <a:r>
              <a:rPr lang="en-US" altLang="en-US" sz="2400" b="1" dirty="0" err="1">
                <a:solidFill>
                  <a:srgbClr val="FF0000"/>
                </a:solidFill>
              </a:rPr>
              <a:t>. </a:t>
            </a:r>
            <a:endParaRPr lang="en-US" altLang="en-US" sz="2400" b="1" dirty="0" err="1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2400" b="1" dirty="0" err="1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2400" b="1" dirty="0"/>
              <a:t>이들에는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말레이시아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인근의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제임스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암초</a:t>
            </a:r>
            <a:r>
              <a:rPr lang="en-US" altLang="en-US" sz="2400" b="1" dirty="0"/>
              <a:t>(James Shoal)</a:t>
            </a:r>
            <a:r>
              <a:rPr lang="ko-KR" altLang="en-US" sz="2400" b="1" dirty="0"/>
              <a:t>와</a:t>
            </a:r>
            <a:r>
              <a:rPr lang="en-US" altLang="en-US" sz="2400" b="1" dirty="0"/>
              <a:t>  </a:t>
            </a:r>
            <a:r>
              <a:rPr lang="ko-KR" altLang="en-US" sz="2400" b="1" dirty="0"/>
              <a:t>필리핀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인근의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미스치프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암초</a:t>
            </a:r>
            <a:r>
              <a:rPr lang="en-US" altLang="en-US" sz="2400" b="1" dirty="0"/>
              <a:t>(Mischief Reef) </a:t>
            </a:r>
            <a:r>
              <a:rPr lang="ko-KR" altLang="en-US" sz="2400" b="1" dirty="0"/>
              <a:t>및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세컨드</a:t>
            </a:r>
            <a:r>
              <a:rPr lang="en-US" altLang="en-US" sz="2400" b="1" dirty="0"/>
              <a:t>     </a:t>
            </a:r>
            <a:r>
              <a:rPr lang="ko-KR" altLang="en-US" sz="2400" b="1" dirty="0"/>
              <a:t>토머스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암초</a:t>
            </a:r>
            <a:r>
              <a:rPr lang="en-US" altLang="en-US" sz="2400" b="1" dirty="0"/>
              <a:t>(Second Thomas Shoal)</a:t>
            </a:r>
            <a:r>
              <a:rPr lang="ko-KR" altLang="en-US" sz="2400" b="1" dirty="0"/>
              <a:t>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포함되는데</a:t>
            </a:r>
            <a:r>
              <a:rPr lang="en-US" altLang="en-US" sz="2400" b="1" dirty="0"/>
              <a:t>, </a:t>
            </a:r>
            <a:r>
              <a:rPr lang="ko-KR" altLang="en-US" sz="2400" b="1" dirty="0"/>
              <a:t>이들은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상시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또는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만조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침수되어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있어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법적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의미에서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어느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국가의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영토로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간주될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없다</a:t>
            </a:r>
            <a:r>
              <a:rPr lang="en-US" altLang="en-US" sz="2400" b="1" dirty="0"/>
              <a:t>.</a:t>
            </a:r>
            <a:endParaRPr lang="en-US" altLang="en-US" sz="2400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b="1" dirty="0"/>
              <a:t>  </a:t>
            </a:r>
            <a:r>
              <a:rPr lang="ko-KR" altLang="en-US" sz="3200" b="1" dirty="0"/>
              <a:t>남중국해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신규</a:t>
            </a:r>
            <a:r>
              <a:rPr lang="en-US" altLang="en-US" sz="3200" b="1" dirty="0"/>
              <a:t> </a:t>
            </a:r>
            <a:r>
              <a:rPr lang="ko-KR" altLang="en-US" sz="3200" b="1" dirty="0"/>
              <a:t>지도</a:t>
            </a:r>
            <a:endParaRPr lang="ko-KR" alt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5195" y="1196975"/>
            <a:ext cx="5114290" cy="55105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10420</Words>
  <Application>WPS Presentation</Application>
  <PresentationFormat>화면 슬라이드 쇼(4:3)</PresentationFormat>
  <Paragraphs>266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3" baseType="lpstr">
      <vt:lpstr>Arial</vt:lpstr>
      <vt:lpstr>SimSun</vt:lpstr>
      <vt:lpstr>Wingdings</vt:lpstr>
      <vt:lpstr>Arial</vt:lpstr>
      <vt:lpstr>Malgun Gothic</vt:lpstr>
      <vt:lpstr>Microsoft YaHei</vt:lpstr>
      <vt:lpstr>Arial Unicode MS</vt:lpstr>
      <vt:lpstr>Calibri</vt:lpstr>
      <vt:lpstr>Office 테마</vt:lpstr>
      <vt:lpstr>미국의 남중국해 해양 안보 및 주권적   개입 분석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중국의 내수(Internal Waters), 영해(Territorial Sea),  접속수역(Contiguous Zone)에 대한 주권적 권리 주장 </vt:lpstr>
      <vt:lpstr>PowerPoint 演示文稿</vt:lpstr>
      <vt:lpstr>중국의 배타적 경제수역(Exclusive Economic Zone,     EEZ) 및 대륙붕(Continental Shelf, CS)에 대한           해양관할권 주장</vt:lpstr>
      <vt:lpstr>PowerPoint 演示文稿</vt:lpstr>
      <vt:lpstr>   남중국해에 대한 중국의 ‘역사적 권리’ 주장과 그 국제법적 함의  </vt:lpstr>
      <vt:lpstr>A Satement of the Government of the People's Republic of China on China's Territorial Sovereignty and Maritime Rights and Interests in the South China Sea, 12 July 2016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Reviewing the U.S. Legal Position on China’s Claims in the South China Sea </vt:lpstr>
      <vt:lpstr>The totality of the U.S. State Department’s position on China’s maritime claims in the South China Sea</vt:lpstr>
      <vt:lpstr>PowerPoint 演示文稿</vt:lpstr>
      <vt:lpstr>4 areas of significant disagreement with China’s South China Sea legal claims : </vt:lpstr>
      <vt:lpstr>4 areas of significant disagreement with China’s South China Sea legal claims : </vt:lpstr>
      <vt:lpstr>4 areas of significant disagreement with China’s South China Sea legal claims :</vt:lpstr>
      <vt:lpstr>4 areas of significant disagreement with China’s South China Sea legal claims :</vt:lpstr>
      <vt:lpstr>New Map of the South China Sea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Maritime sovereignty in South China Sea</dc:title>
  <dc:creator>k</dc:creator>
  <cp:lastModifiedBy>최경철</cp:lastModifiedBy>
  <cp:revision>25</cp:revision>
  <dcterms:created xsi:type="dcterms:W3CDTF">2021-09-27T19:26:00Z</dcterms:created>
  <dcterms:modified xsi:type="dcterms:W3CDTF">2025-07-21T19:02:39Z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2A73F4AB288043A2BD4009EE65A65739_13</vt:lpwstr>
  </property>
  <property fmtid="{D5CDD505-2E9C-101B-9397-08002B2CF9AE}" pid="3" name="KSOProductBuildVer">
    <vt:lpwstr>1033-12.2.0.21931</vt:lpwstr>
  </property>
</Properties>
</file>