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.jpg"/>
  <Default Extension="png" ContentType="image/png"/>
  <Default Extension="rels" ContentType="application/vnd.openxmlformats-package.relationship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customXml/itemProps7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76"/>
  </p:handoutMasterIdLst>
  <p:sldIdLst>
    <p:sldId id="350" r:id="rId3"/>
    <p:sldId id="367" r:id="rId5"/>
    <p:sldId id="375" r:id="rId6"/>
    <p:sldId id="271" r:id="rId7"/>
    <p:sldId id="288" r:id="rId8"/>
    <p:sldId id="351" r:id="rId9"/>
    <p:sldId id="349" r:id="rId10"/>
    <p:sldId id="386" r:id="rId11"/>
    <p:sldId id="311" r:id="rId12"/>
    <p:sldId id="363" r:id="rId13"/>
    <p:sldId id="387" r:id="rId14"/>
    <p:sldId id="312" r:id="rId15"/>
    <p:sldId id="356" r:id="rId16"/>
    <p:sldId id="362" r:id="rId17"/>
    <p:sldId id="357" r:id="rId18"/>
    <p:sldId id="376" r:id="rId19"/>
    <p:sldId id="293" r:id="rId20"/>
    <p:sldId id="358" r:id="rId21"/>
    <p:sldId id="388" r:id="rId22"/>
    <p:sldId id="389" r:id="rId23"/>
    <p:sldId id="291" r:id="rId24"/>
    <p:sldId id="361" r:id="rId25"/>
    <p:sldId id="279" r:id="rId26"/>
    <p:sldId id="295" r:id="rId27"/>
    <p:sldId id="285" r:id="rId28"/>
    <p:sldId id="354" r:id="rId29"/>
    <p:sldId id="287" r:id="rId30"/>
    <p:sldId id="296" r:id="rId31"/>
    <p:sldId id="368" r:id="rId32"/>
    <p:sldId id="369" r:id="rId33"/>
    <p:sldId id="370" r:id="rId34"/>
    <p:sldId id="371" r:id="rId35"/>
    <p:sldId id="372" r:id="rId36"/>
    <p:sldId id="341" r:id="rId37"/>
    <p:sldId id="379" r:id="rId38"/>
    <p:sldId id="380" r:id="rId39"/>
    <p:sldId id="381" r:id="rId40"/>
    <p:sldId id="382" r:id="rId41"/>
    <p:sldId id="383" r:id="rId42"/>
    <p:sldId id="384" r:id="rId43"/>
    <p:sldId id="385" r:id="rId44"/>
    <p:sldId id="378" r:id="rId45"/>
    <p:sldId id="297" r:id="rId46"/>
    <p:sldId id="286" r:id="rId47"/>
    <p:sldId id="298" r:id="rId48"/>
    <p:sldId id="308" r:id="rId49"/>
    <p:sldId id="373" r:id="rId50"/>
    <p:sldId id="281" r:id="rId51"/>
    <p:sldId id="390" r:id="rId52"/>
    <p:sldId id="377" r:id="rId53"/>
    <p:sldId id="393" r:id="rId54"/>
    <p:sldId id="304" r:id="rId55"/>
    <p:sldId id="399" r:id="rId56"/>
    <p:sldId id="364" r:id="rId57"/>
    <p:sldId id="400" r:id="rId58"/>
    <p:sldId id="365" r:id="rId59"/>
    <p:sldId id="319" r:id="rId60"/>
    <p:sldId id="320" r:id="rId61"/>
    <p:sldId id="330" r:id="rId62"/>
    <p:sldId id="331" r:id="rId63"/>
    <p:sldId id="332" r:id="rId64"/>
    <p:sldId id="333" r:id="rId65"/>
    <p:sldId id="334" r:id="rId66"/>
    <p:sldId id="335" r:id="rId67"/>
    <p:sldId id="336" r:id="rId68"/>
    <p:sldId id="337" r:id="rId69"/>
    <p:sldId id="338" r:id="rId70"/>
    <p:sldId id="340" r:id="rId71"/>
    <p:sldId id="366" r:id="rId72"/>
    <p:sldId id="346" r:id="rId73"/>
    <p:sldId id="347" r:id="rId74"/>
    <p:sldId id="348" r:id="rId7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ad73d-546d-40e1-a454-b50eac44f593}">
          <p14:sldIdLst>
            <p14:sldId id="350"/>
            <p14:sldId id="367"/>
            <p14:sldId id="375"/>
            <p14:sldId id="271"/>
            <p14:sldId id="288"/>
            <p14:sldId id="351"/>
            <p14:sldId id="349"/>
            <p14:sldId id="386"/>
            <p14:sldId id="311"/>
            <p14:sldId id="363"/>
            <p14:sldId id="387"/>
            <p14:sldId id="312"/>
            <p14:sldId id="356"/>
            <p14:sldId id="362"/>
            <p14:sldId id="357"/>
            <p14:sldId id="376"/>
            <p14:sldId id="293"/>
            <p14:sldId id="358"/>
            <p14:sldId id="388"/>
            <p14:sldId id="389"/>
            <p14:sldId id="291"/>
            <p14:sldId id="361"/>
            <p14:sldId id="279"/>
            <p14:sldId id="295"/>
            <p14:sldId id="285"/>
            <p14:sldId id="354"/>
            <p14:sldId id="287"/>
            <p14:sldId id="296"/>
            <p14:sldId id="368"/>
            <p14:sldId id="369"/>
            <p14:sldId id="370"/>
            <p14:sldId id="371"/>
            <p14:sldId id="372"/>
            <p14:sldId id="341"/>
            <p14:sldId id="379"/>
            <p14:sldId id="380"/>
            <p14:sldId id="381"/>
          </p14:sldIdLst>
        </p14:section>
        <p14:section name="Untitled Section" id="{5a14ef21-833b-4adc-a645-1337764f7fb7}">
          <p14:sldIdLst>
            <p14:sldId id="382"/>
            <p14:sldId id="383"/>
            <p14:sldId id="384"/>
            <p14:sldId id="385"/>
            <p14:sldId id="378"/>
            <p14:sldId id="297"/>
            <p14:sldId id="286"/>
            <p14:sldId id="298"/>
            <p14:sldId id="308"/>
            <p14:sldId id="373"/>
            <p14:sldId id="281"/>
            <p14:sldId id="390"/>
            <p14:sldId id="377"/>
            <p14:sldId id="393"/>
            <p14:sldId id="304"/>
            <p14:sldId id="399"/>
            <p14:sldId id="364"/>
            <p14:sldId id="400"/>
            <p14:sldId id="365"/>
            <p14:sldId id="319"/>
            <p14:sldId id="320"/>
            <p14:sldId id="330"/>
            <p14:sldId id="331"/>
            <p14:sldId id="332"/>
            <p14:sldId id="333"/>
            <p14:sldId id="334"/>
            <p14:sldId id="335"/>
            <p14:sldId id="336"/>
            <p14:sldId id="337"/>
            <p14:sldId id="338"/>
            <p14:sldId id="340"/>
            <p14:sldId id="366"/>
            <p14:sldId id="346"/>
            <p14:sldId id="347"/>
            <p14:sldId id="34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40" userDrawn="1">
          <p15:clr>
            <a:srgbClr val="A4A3A4"/>
          </p15:clr>
        </p15:guide>
        <p15:guide id="2" pos="384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34567" autoAdjust="0"/>
    <p:restoredTop sz="86481" autoAdjust="0"/>
  </p:normalViewPr>
  <p:slideViewPr>
    <p:cSldViewPr snapToGrid="0" showGuides="1">
      <p:cViewPr>
        <p:scale>
          <a:sx n="83" d="100"/>
          <a:sy n="83" d="100"/>
        </p:scale>
        <p:origin x="-1536" y="432"/>
      </p:cViewPr>
      <p:guideLst>
        <p:guide orient="horz" pos="2140"/>
        <p:guide pos="384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757"/>
    </p:cViewPr>
  </p:sorterViewPr>
  <p:notesViewPr>
    <p:cSldViewPr snapToGrid="0">
      <p:cViewPr varScale="1">
        <p:scale>
          <a:sx n="67" d="100"/>
          <a:sy n="67" d="100"/>
        </p:scale>
        <p:origin x="312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3" Type="http://schemas.openxmlformats.org/officeDocument/2006/relationships/customXml" Target="../customXml/item3.xml"/><Relationship Id="rId82" Type="http://schemas.openxmlformats.org/officeDocument/2006/relationships/customXml" Target="../customXml/item2.xml"/><Relationship Id="rId81" Type="http://schemas.openxmlformats.org/officeDocument/2006/relationships/customXml" Target="../customXml/item1.xml"/><Relationship Id="rId80" Type="http://schemas.openxmlformats.org/officeDocument/2006/relationships/commentAuthors" Target="commentAuthors.xml"/><Relationship Id="rId8" Type="http://schemas.openxmlformats.org/officeDocument/2006/relationships/slide" Target="slides/slide5.xml"/><Relationship Id="rId79" Type="http://schemas.openxmlformats.org/officeDocument/2006/relationships/tableStyles" Target="tableStyles.xml"/><Relationship Id="rId78" Type="http://schemas.openxmlformats.org/officeDocument/2006/relationships/viewProps" Target="viewProps.xml"/><Relationship Id="rId77" Type="http://schemas.openxmlformats.org/officeDocument/2006/relationships/presProps" Target="presProps.xml"/><Relationship Id="rId76" Type="http://schemas.openxmlformats.org/officeDocument/2006/relationships/handoutMaster" Target="handoutMasters/handoutMaster1.xml"/><Relationship Id="rId75" Type="http://schemas.openxmlformats.org/officeDocument/2006/relationships/slide" Target="slides/slide72.xml"/><Relationship Id="rId74" Type="http://schemas.openxmlformats.org/officeDocument/2006/relationships/slide" Target="slides/slide71.xml"/><Relationship Id="rId73" Type="http://schemas.openxmlformats.org/officeDocument/2006/relationships/slide" Target="slides/slide70.xml"/><Relationship Id="rId72" Type="http://schemas.openxmlformats.org/officeDocument/2006/relationships/slide" Target="slides/slide69.xml"/><Relationship Id="rId71" Type="http://schemas.openxmlformats.org/officeDocument/2006/relationships/slide" Target="slides/slide68.xml"/><Relationship Id="rId70" Type="http://schemas.openxmlformats.org/officeDocument/2006/relationships/slide" Target="slides/slide67.xml"/><Relationship Id="rId7" Type="http://schemas.openxmlformats.org/officeDocument/2006/relationships/slide" Target="slides/slide4.xml"/><Relationship Id="rId69" Type="http://schemas.openxmlformats.org/officeDocument/2006/relationships/slide" Target="slides/slide66.xml"/><Relationship Id="rId68" Type="http://schemas.openxmlformats.org/officeDocument/2006/relationships/slide" Target="slides/slide65.xml"/><Relationship Id="rId67" Type="http://schemas.openxmlformats.org/officeDocument/2006/relationships/slide" Target="slides/slide64.xml"/><Relationship Id="rId66" Type="http://schemas.openxmlformats.org/officeDocument/2006/relationships/slide" Target="slides/slide63.xml"/><Relationship Id="rId65" Type="http://schemas.openxmlformats.org/officeDocument/2006/relationships/slide" Target="slides/slide62.xml"/><Relationship Id="rId64" Type="http://schemas.openxmlformats.org/officeDocument/2006/relationships/slide" Target="slides/slide61.xml"/><Relationship Id="rId63" Type="http://schemas.openxmlformats.org/officeDocument/2006/relationships/slide" Target="slides/slide60.xml"/><Relationship Id="rId62" Type="http://schemas.openxmlformats.org/officeDocument/2006/relationships/slide" Target="slides/slide59.xml"/><Relationship Id="rId61" Type="http://schemas.openxmlformats.org/officeDocument/2006/relationships/slide" Target="slides/slide58.xml"/><Relationship Id="rId60" Type="http://schemas.openxmlformats.org/officeDocument/2006/relationships/slide" Target="slides/slide57.xml"/><Relationship Id="rId6" Type="http://schemas.openxmlformats.org/officeDocument/2006/relationships/slide" Target="slides/slide3.xml"/><Relationship Id="rId59" Type="http://schemas.openxmlformats.org/officeDocument/2006/relationships/slide" Target="slides/slide56.xml"/><Relationship Id="rId58" Type="http://schemas.openxmlformats.org/officeDocument/2006/relationships/slide" Target="slides/slide55.xml"/><Relationship Id="rId57" Type="http://schemas.openxmlformats.org/officeDocument/2006/relationships/slide" Target="slides/slide54.xml"/><Relationship Id="rId56" Type="http://schemas.openxmlformats.org/officeDocument/2006/relationships/slide" Target="slides/slide53.xml"/><Relationship Id="rId55" Type="http://schemas.openxmlformats.org/officeDocument/2006/relationships/slide" Target="slides/slide52.xml"/><Relationship Id="rId54" Type="http://schemas.openxmlformats.org/officeDocument/2006/relationships/slide" Target="slides/slide51.xml"/><Relationship Id="rId53" Type="http://schemas.openxmlformats.org/officeDocument/2006/relationships/slide" Target="slides/slide50.xml"/><Relationship Id="rId52" Type="http://schemas.openxmlformats.org/officeDocument/2006/relationships/slide" Target="slides/slide49.xml"/><Relationship Id="rId51" Type="http://schemas.openxmlformats.org/officeDocument/2006/relationships/slide" Target="slides/slide48.xml"/><Relationship Id="rId50" Type="http://schemas.openxmlformats.org/officeDocument/2006/relationships/slide" Target="slides/slide47.xml"/><Relationship Id="rId5" Type="http://schemas.openxmlformats.org/officeDocument/2006/relationships/slide" Target="slides/slide2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55E036-44DE-4DB6-B39A-7EF029F6B033}" type="datetimeFigureOut">
              <a:rPr lang="en-US" smtClean="0"/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4C9B27-5061-43AE-B89C-0F9BAB5CFAD8}" type="slidenum">
              <a:rPr lang="en-US" smtClean="0"/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D93C6C-DAFB-47FB-93A8-51530B0A0ED7}" type="datetimeFigureOut">
              <a:rPr lang="en-US" smtClean="0"/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95A62F-2362-4553-A8D3-DDC42D2E5E9C}" type="slidenum">
              <a:rPr lang="en-US" smtClean="0"/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4" Type="http://schemas.openxmlformats.org/officeDocument/2006/relationships/hyperlink" Target="https://web.archive.org/web/20170504070224/http:/www.ketagalanmedia.com/2017/05/03/one-island-twenty-tongues/" TargetMode="External"/><Relationship Id="rId3" Type="http://schemas.openxmlformats.org/officeDocument/2006/relationships/hyperlink" Target="http://www.ketagalanmedia.com/2017/05/03/one-island-twenty-tongues/" TargetMode="External"/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3.xml.rels><?xml version="1.0" encoding="UTF-8" standalone="yes"?>
<Relationships xmlns="http://schemas.openxmlformats.org/package/2006/relationships"><Relationship Id="rId9" Type="http://schemas.openxmlformats.org/officeDocument/2006/relationships/hyperlink" Target="https://en.wikipedia.org/wiki/Maritime_Silk_Road#cite_ref-Turton2021_6-2" TargetMode="External"/><Relationship Id="rId8" Type="http://schemas.openxmlformats.org/officeDocument/2006/relationships/hyperlink" Target="https://en.wikipedia.org/wiki/Maritime_Silk_Road#cite_ref-Turton2021_6-1" TargetMode="External"/><Relationship Id="rId7" Type="http://schemas.openxmlformats.org/officeDocument/2006/relationships/hyperlink" Target="https://en.wikipedia.org/wiki/Maritime_Silk_Road#cite_ref-Turton2021_6-0" TargetMode="External"/><Relationship Id="rId6" Type="http://schemas.openxmlformats.org/officeDocument/2006/relationships/hyperlink" Target="https://www.worldcat.org/issn/1835-1794" TargetMode="External"/><Relationship Id="rId5" Type="http://schemas.openxmlformats.org/officeDocument/2006/relationships/hyperlink" Target="https://en.wikipedia.org/wiki/ISSN_(identifier)" TargetMode="External"/><Relationship Id="rId4" Type="http://schemas.openxmlformats.org/officeDocument/2006/relationships/hyperlink" Target="https://doi.org/10.7152/bippa.v20i0.11751" TargetMode="External"/><Relationship Id="rId3" Type="http://schemas.openxmlformats.org/officeDocument/2006/relationships/hyperlink" Target="https://en.wikipedia.org/wiki/Doi_(identifier)" TargetMode="External"/><Relationship Id="rId2" Type="http://schemas.openxmlformats.org/officeDocument/2006/relationships/notesMaster" Target="../notesMasters/notesMaster1.xml"/><Relationship Id="rId16" Type="http://schemas.openxmlformats.org/officeDocument/2006/relationships/hyperlink" Target="https://en.wikipedia.org/wiki/Special:BookSources/978-971-94292-0-3" TargetMode="External"/><Relationship Id="rId15" Type="http://schemas.openxmlformats.org/officeDocument/2006/relationships/hyperlink" Target="https://en.wikipedia.org/wiki/ISBN_(identifier)" TargetMode="External"/><Relationship Id="rId14" Type="http://schemas.openxmlformats.org/officeDocument/2006/relationships/hyperlink" Target="https://www.taiwannews.com.tw/en/news/3247203" TargetMode="External"/><Relationship Id="rId13" Type="http://schemas.openxmlformats.org/officeDocument/2006/relationships/hyperlink" Target="https://en.wikipedia.org/wiki/Maritime_Silk_Road#cite_ref-Everington_2017a_7-2" TargetMode="External"/><Relationship Id="rId12" Type="http://schemas.openxmlformats.org/officeDocument/2006/relationships/hyperlink" Target="https://en.wikipedia.org/wiki/Maritime_Silk_Road#cite_ref-Everington_2017a_7-1" TargetMode="External"/><Relationship Id="rId11" Type="http://schemas.openxmlformats.org/officeDocument/2006/relationships/hyperlink" Target="https://en.wikipedia.org/wiki/Maritime_Silk_Road#cite_ref-Everington_2017a_7-0" TargetMode="External"/><Relationship Id="rId10" Type="http://schemas.openxmlformats.org/officeDocument/2006/relationships/hyperlink" Target="https://www.taipeitimes.com/News/feat/archives/2021/05/17/2003757527" TargetMode="External"/><Relationship Id="rId1" Type="http://schemas.openxmlformats.org/officeDocument/2006/relationships/slide" Target="../slides/slide15.xml"/></Relationships>
</file>

<file path=ppt/notesSlides/_rels/notesSlide14.xml.rels><?xml version="1.0" encoding="UTF-8" standalone="yes"?>
<Relationships xmlns="http://schemas.openxmlformats.org/package/2006/relationships"><Relationship Id="rId9" Type="http://schemas.openxmlformats.org/officeDocument/2006/relationships/hyperlink" Target="https://en.wikipedia.org/wiki/Maritime_Silk_Road#cite_ref-Turton2021_6-2" TargetMode="External"/><Relationship Id="rId8" Type="http://schemas.openxmlformats.org/officeDocument/2006/relationships/hyperlink" Target="https://en.wikipedia.org/wiki/Maritime_Silk_Road#cite_ref-Turton2021_6-1" TargetMode="External"/><Relationship Id="rId7" Type="http://schemas.openxmlformats.org/officeDocument/2006/relationships/hyperlink" Target="https://en.wikipedia.org/wiki/Maritime_Silk_Road#cite_ref-Turton2021_6-0" TargetMode="External"/><Relationship Id="rId6" Type="http://schemas.openxmlformats.org/officeDocument/2006/relationships/hyperlink" Target="https://www.worldcat.org/issn/1835-1794" TargetMode="External"/><Relationship Id="rId5" Type="http://schemas.openxmlformats.org/officeDocument/2006/relationships/hyperlink" Target="https://en.wikipedia.org/wiki/ISSN_(identifier)" TargetMode="External"/><Relationship Id="rId4" Type="http://schemas.openxmlformats.org/officeDocument/2006/relationships/hyperlink" Target="https://doi.org/10.7152/bippa.v20i0.11751" TargetMode="External"/><Relationship Id="rId3" Type="http://schemas.openxmlformats.org/officeDocument/2006/relationships/hyperlink" Target="https://en.wikipedia.org/wiki/Doi_(identifier)" TargetMode="External"/><Relationship Id="rId2" Type="http://schemas.openxmlformats.org/officeDocument/2006/relationships/notesMaster" Target="../notesMasters/notesMaster1.xml"/><Relationship Id="rId16" Type="http://schemas.openxmlformats.org/officeDocument/2006/relationships/hyperlink" Target="https://en.wikipedia.org/wiki/Special:BookSources/978-971-94292-0-3" TargetMode="External"/><Relationship Id="rId15" Type="http://schemas.openxmlformats.org/officeDocument/2006/relationships/hyperlink" Target="https://en.wikipedia.org/wiki/ISBN_(identifier)" TargetMode="External"/><Relationship Id="rId14" Type="http://schemas.openxmlformats.org/officeDocument/2006/relationships/hyperlink" Target="https://www.taiwannews.com.tw/en/news/3247203" TargetMode="External"/><Relationship Id="rId13" Type="http://schemas.openxmlformats.org/officeDocument/2006/relationships/hyperlink" Target="https://en.wikipedia.org/wiki/Maritime_Silk_Road#cite_ref-Everington_2017a_7-2" TargetMode="External"/><Relationship Id="rId12" Type="http://schemas.openxmlformats.org/officeDocument/2006/relationships/hyperlink" Target="https://en.wikipedia.org/wiki/Maritime_Silk_Road#cite_ref-Everington_2017a_7-1" TargetMode="External"/><Relationship Id="rId11" Type="http://schemas.openxmlformats.org/officeDocument/2006/relationships/hyperlink" Target="https://en.wikipedia.org/wiki/Maritime_Silk_Road#cite_ref-Everington_2017a_7-0" TargetMode="External"/><Relationship Id="rId10" Type="http://schemas.openxmlformats.org/officeDocument/2006/relationships/hyperlink" Target="https://www.taipeitimes.com/News/feat/archives/2021/05/17/2003757527" TargetMode="External"/><Relationship Id="rId1" Type="http://schemas.openxmlformats.org/officeDocument/2006/relationships/slide" Target="../slides/slide16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_rels/notesSlide36.xml.rels><?xml version="1.0" encoding="UTF-8" standalone="yes"?>
<Relationships xmlns="http://schemas.openxmlformats.org/package/2006/relationships"><Relationship Id="rId6" Type="http://schemas.openxmlformats.org/officeDocument/2006/relationships/hyperlink" Target="https://en.wikipedia.org/wiki/Special:BookSources/978-0-300-02723-5" TargetMode="External"/><Relationship Id="rId5" Type="http://schemas.openxmlformats.org/officeDocument/2006/relationships/hyperlink" Target="https://en.wikipedia.org/wiki/Wang_Zhongshu" TargetMode="External"/><Relationship Id="rId4" Type="http://schemas.openxmlformats.org/officeDocument/2006/relationships/hyperlink" Target="https://en.wikipedia.org/wiki/Special:BookSources/978-90-04-09632-5" TargetMode="External"/><Relationship Id="rId3" Type="http://schemas.openxmlformats.org/officeDocument/2006/relationships/hyperlink" Target="https://en.wikipedia.org/wiki/ISBN_(identifier)" TargetMode="External"/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8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9.xml"/></Relationships>
</file>

<file path=ppt/notesSlides/_rels/notesSlide38.xml.rels><?xml version="1.0" encoding="UTF-8" standalone="yes"?>
<Relationships xmlns="http://schemas.openxmlformats.org/package/2006/relationships"><Relationship Id="rId6" Type="http://schemas.openxmlformats.org/officeDocument/2006/relationships/hyperlink" Target="https://en.wikipedia.org/wiki/Special:BookSources/978-0-521-24327-8" TargetMode="External"/><Relationship Id="rId5" Type="http://schemas.openxmlformats.org/officeDocument/2006/relationships/hyperlink" Target="https://en.wikipedia.org/wiki/Special:BookSources/978-0-521-66991-7" TargetMode="External"/><Relationship Id="rId4" Type="http://schemas.openxmlformats.org/officeDocument/2006/relationships/hyperlink" Target="https://en.wikipedia.org/wiki/ISBN_(identifier)" TargetMode="External"/><Relationship Id="rId3" Type="http://schemas.openxmlformats.org/officeDocument/2006/relationships/hyperlink" Target="https://archive.org/details/cambridgeillustr00ebre" TargetMode="External"/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0.xml"/></Relationships>
</file>

<file path=ppt/notesSlides/_rels/notesSlide39.xml.rels><?xml version="1.0" encoding="UTF-8" standalone="yes"?>
<Relationships xmlns="http://schemas.openxmlformats.org/package/2006/relationships"><Relationship Id="rId5" Type="http://schemas.openxmlformats.org/officeDocument/2006/relationships/hyperlink" Target="https://en.wikipedia.org/wiki/Special:BookSources/978-0-521-24327-8" TargetMode="External"/><Relationship Id="rId4" Type="http://schemas.openxmlformats.org/officeDocument/2006/relationships/hyperlink" Target="https://en.wikipedia.org/wiki/Special:BookSources/978-87-87062-83-1" TargetMode="External"/><Relationship Id="rId3" Type="http://schemas.openxmlformats.org/officeDocument/2006/relationships/hyperlink" Target="https://en.wikipedia.org/wiki/ISBN_(identifier)" TargetMode="External"/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2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3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4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5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6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7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8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9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0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2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3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4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5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6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7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8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9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0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2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3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4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5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6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95A62F-2362-4553-A8D3-DDC42D2E5E9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95A62F-2362-4553-A8D3-DDC42D2E5E9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95A62F-2362-4553-A8D3-DDC42D2E5E9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95A62F-2362-4553-A8D3-DDC42D2E5E9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95A62F-2362-4553-A8D3-DDC42D2E5E9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95A62F-2362-4553-A8D3-DDC42D2E5E9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PH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Ku, Kun-Hui; Gibson, Thomas (3 July 2019). "Hierarchy and Egalitarianism in Austronesia".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95A62F-2362-4553-A8D3-DDC42D2E5E9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95A62F-2362-4553-A8D3-DDC42D2E5E9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"One Island, Twenty Tongues"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 </a:t>
            </a:r>
            <a:r>
              <a:rPr lang="en-US" sz="1200" b="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Ketagalan</a:t>
            </a:r>
            <a:r>
              <a:rPr lang="en-US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Media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3 May 2017. </a:t>
            </a:r>
            <a:r>
              <a:rPr lang="en-US" sz="1200" b="0" i="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Archived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from the original on 4 May 2017. Retrieved 6 May 2017.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95A62F-2362-4553-A8D3-DDC42D2E5E9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95A62F-2362-4553-A8D3-DDC42D2E5E9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PH" altLang="ko-KR" dirty="0" smtClean="0"/>
              <a:t>**</a:t>
            </a:r>
            <a:r>
              <a:rPr lang="ko-KR" altLang="en-US" dirty="0" smtClean="0"/>
              <a:t>周子揚 </a:t>
            </a:r>
            <a:r>
              <a:rPr lang="en-PH" dirty="0" err="1" smtClean="0"/>
              <a:t>Jhou</a:t>
            </a:r>
            <a:r>
              <a:rPr lang="en-PH" dirty="0" smtClean="0"/>
              <a:t>, ‘</a:t>
            </a:r>
            <a:r>
              <a:rPr lang="ko-KR" altLang="en-US" dirty="0" smtClean="0"/>
              <a:t>十三行文化舊社類型與平埔族聚落關係之研究</a:t>
            </a:r>
            <a:r>
              <a:rPr lang="en-US" altLang="ko-KR" dirty="0" smtClean="0"/>
              <a:t>—</a:t>
            </a:r>
            <a:r>
              <a:rPr lang="ko-KR" altLang="en-US" dirty="0" smtClean="0"/>
              <a:t>以馬賽人村社為例’ </a:t>
            </a:r>
            <a:r>
              <a:rPr lang="en-US" altLang="ko-KR" dirty="0" smtClean="0"/>
              <a:t>(</a:t>
            </a:r>
            <a:r>
              <a:rPr lang="en-PH" dirty="0" smtClean="0"/>
              <a:t>Research on the Latest Society’s Type of Shih-San-Hang Culture and Its Relationship with the Ping-Pu Ethnic Group); </a:t>
            </a:r>
            <a:r>
              <a:rPr lang="ko-KR" altLang="en-US" dirty="0" smtClean="0"/>
              <a:t>潘瑋玲 </a:t>
            </a:r>
            <a:r>
              <a:rPr lang="en-PH" dirty="0" smtClean="0"/>
              <a:t>Wei-Ling Pan, ‘</a:t>
            </a:r>
            <a:r>
              <a:rPr lang="ko-KR" altLang="en-US" dirty="0" smtClean="0"/>
              <a:t>龍門舊社遺址的發掘與研究’ </a:t>
            </a:r>
            <a:r>
              <a:rPr lang="en-US" altLang="ko-KR" dirty="0" smtClean="0"/>
              <a:t>(</a:t>
            </a:r>
            <a:r>
              <a:rPr lang="en-PH" dirty="0" smtClean="0"/>
              <a:t>The Excavation and Study of Long-Men </a:t>
            </a:r>
            <a:r>
              <a:rPr lang="en-PH" dirty="0" err="1" smtClean="0"/>
              <a:t>Jiou</a:t>
            </a:r>
            <a:r>
              <a:rPr lang="en-PH" dirty="0" smtClean="0"/>
              <a:t>-She Site, Taiwan) (Master’s thesis, </a:t>
            </a:r>
            <a:r>
              <a:rPr lang="ko-KR" altLang="en-US" dirty="0" smtClean="0"/>
              <a:t>國立臺灣大學 </a:t>
            </a:r>
            <a:r>
              <a:rPr lang="en-PH" dirty="0" smtClean="0"/>
              <a:t>National Taiwan University, 2005).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95A62F-2362-4553-A8D3-DDC42D2E5E9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95A62F-2362-4553-A8D3-DDC42D2E5E9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n-US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Tsang, Cheng-</a:t>
            </a:r>
            <a:r>
              <a:rPr lang="en-US" sz="1200" b="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hwa</a:t>
            </a:r>
            <a:r>
              <a:rPr lang="en-US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(2000). "Recent advances in the Iron Age archaeology of Taiwan". Bulletin of the Indo-Pacific Prehistory Association. </a:t>
            </a:r>
            <a:r>
              <a:rPr lang="en-US" sz="1200" b="1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</a:t>
            </a:r>
            <a:r>
              <a:rPr lang="en-US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153–158. </a:t>
            </a:r>
            <a:r>
              <a:rPr lang="en-US" sz="1200" b="0" i="1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 tooltip="Doi (identifier)"/>
              </a:rPr>
              <a:t>doi</a:t>
            </a:r>
            <a:r>
              <a:rPr lang="en-US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</a:t>
            </a:r>
            <a:r>
              <a:rPr lang="en-US" sz="1200" b="0" i="1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10.7152/bippa.v20i0.11751</a:t>
            </a:r>
            <a:r>
              <a:rPr lang="en-US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(inactive 2024-04-12). </a:t>
            </a:r>
            <a:r>
              <a:rPr lang="en-US" sz="1200" b="0" i="1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5" tooltip="ISSN (identifier)"/>
              </a:rPr>
              <a:t>ISSN</a:t>
            </a:r>
            <a:r>
              <a:rPr lang="en-US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n-US" sz="1200" b="0" i="1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6"/>
              </a:rPr>
              <a:t>1835-1794</a:t>
            </a:r>
            <a:r>
              <a:rPr lang="en-US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^ 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7"/>
              </a:rPr>
              <a:t>Jump up </a:t>
            </a:r>
            <a:r>
              <a:rPr lang="en-US" sz="1200" b="0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7"/>
              </a:rPr>
              <a:t>to:</a:t>
            </a:r>
            <a:r>
              <a:rPr lang="en-US" sz="1200" b="1" i="1" u="none" strike="noStrike" kern="1200" baseline="300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7"/>
              </a:rPr>
              <a:t>a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n-US" sz="1200" b="1" i="1" u="none" strike="noStrike" kern="1200" baseline="300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8"/>
              </a:rPr>
              <a:t>b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n-US" sz="1200" b="1" i="1" u="none" strike="noStrike" kern="1200" baseline="300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9"/>
              </a:rPr>
              <a:t>c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n-US" sz="1200" b="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Turton</a:t>
            </a:r>
            <a:r>
              <a:rPr lang="en-US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M. (17 May 2021). </a:t>
            </a:r>
            <a:r>
              <a:rPr lang="en-US" sz="1200" b="0" i="1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0"/>
              </a:rPr>
              <a:t>"Notes from central Taiwan: Our brother to the south"</a:t>
            </a:r>
            <a:r>
              <a:rPr lang="en-US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 Taipei Times. Retrieved 24 December 2021.</a:t>
            </a:r>
            <a:endParaRPr 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^ 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1"/>
              </a:rPr>
              <a:t>Jump up </a:t>
            </a:r>
            <a:r>
              <a:rPr lang="en-US" sz="1200" b="0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1"/>
              </a:rPr>
              <a:t>to:</a:t>
            </a:r>
            <a:r>
              <a:rPr lang="en-US" sz="1200" b="1" i="1" u="none" strike="noStrike" kern="1200" baseline="300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1"/>
              </a:rPr>
              <a:t>a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n-US" sz="1200" b="1" i="1" u="none" strike="noStrike" kern="1200" baseline="300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2"/>
              </a:rPr>
              <a:t>b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n-US" sz="1200" b="1" i="1" u="none" strike="noStrike" kern="1200" baseline="300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3"/>
              </a:rPr>
              <a:t>c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n-US" sz="1200" b="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Everington</a:t>
            </a:r>
            <a:r>
              <a:rPr lang="en-US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K. (6 September 2017). </a:t>
            </a:r>
            <a:r>
              <a:rPr lang="en-US" sz="1200" b="0" i="1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4"/>
              </a:rPr>
              <a:t>"Birthplace of Austronesians is Taiwan, capital was Taitung: Scholar"</a:t>
            </a:r>
            <a:r>
              <a:rPr lang="en-US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 Taiwan News. Retrieved 24 December 2021.</a:t>
            </a:r>
            <a:endParaRPr 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Bellwood, Peter; Hung, H.; </a:t>
            </a:r>
            <a:r>
              <a:rPr lang="en-US" sz="1200" b="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Lizuka</a:t>
            </a:r>
            <a:r>
              <a:rPr lang="en-US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Yoshiyuki (2011). "Taiwan Jade in the Philippines: 3,000 Years of Trade and Long-distance Interaction". In Benitez-</a:t>
            </a:r>
            <a:r>
              <a:rPr lang="en-US" sz="1200" b="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Johannot</a:t>
            </a:r>
            <a:r>
              <a:rPr lang="en-US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P. (ed.). Paths of Origins: The Austronesian Heritage in the Collections of the National Museum of the Philippines, the Museum Nasional Indonesia, and the Netherlands Rijksmuseum </a:t>
            </a:r>
            <a:r>
              <a:rPr lang="en-US" sz="1200" b="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voor</a:t>
            </a:r>
            <a:r>
              <a:rPr lang="en-US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Volkenkunde</a:t>
            </a:r>
            <a:r>
              <a:rPr lang="en-US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b="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ArtPostAsia</a:t>
            </a:r>
            <a:r>
              <a:rPr lang="en-US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 </a:t>
            </a:r>
            <a:r>
              <a:rPr lang="en-US" sz="1200" b="0" i="1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5" tooltip="ISBN (identifier)"/>
              </a:rPr>
              <a:t>ISBN</a:t>
            </a:r>
            <a:r>
              <a:rPr lang="en-US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n-US" sz="1200" b="0" i="1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6" tooltip="Special:BookSources/978-971-94292-0-3"/>
              </a:rPr>
              <a:t>978-971-94292-0-3</a:t>
            </a:r>
            <a:r>
              <a:rPr lang="en-US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95A62F-2362-4553-A8D3-DDC42D2E5E9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n-US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Tsang, Cheng-</a:t>
            </a:r>
            <a:r>
              <a:rPr lang="en-US" sz="1200" b="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hwa</a:t>
            </a:r>
            <a:r>
              <a:rPr lang="en-US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(2000). "Recent advances in the Iron Age archaeology of Taiwan". Bulletin of the Indo-Pacific Prehistory Association. </a:t>
            </a:r>
            <a:r>
              <a:rPr lang="en-US" sz="1200" b="1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</a:t>
            </a:r>
            <a:r>
              <a:rPr lang="en-US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153–158. </a:t>
            </a:r>
            <a:r>
              <a:rPr lang="en-US" sz="1200" b="0" i="1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 tooltip="Doi (identifier)"/>
              </a:rPr>
              <a:t>doi</a:t>
            </a:r>
            <a:r>
              <a:rPr lang="en-US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</a:t>
            </a:r>
            <a:r>
              <a:rPr lang="en-US" sz="1200" b="0" i="1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10.7152/bippa.v20i0.11751</a:t>
            </a:r>
            <a:r>
              <a:rPr lang="en-US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(inactive 2024-04-12). </a:t>
            </a:r>
            <a:r>
              <a:rPr lang="en-US" sz="1200" b="0" i="1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5" tooltip="ISSN (identifier)"/>
              </a:rPr>
              <a:t>ISSN</a:t>
            </a:r>
            <a:r>
              <a:rPr lang="en-US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n-US" sz="1200" b="0" i="1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6"/>
              </a:rPr>
              <a:t>1835-1794</a:t>
            </a:r>
            <a:r>
              <a:rPr lang="en-US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^ 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7"/>
              </a:rPr>
              <a:t>Jump up </a:t>
            </a:r>
            <a:r>
              <a:rPr lang="en-US" sz="1200" b="0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7"/>
              </a:rPr>
              <a:t>to:</a:t>
            </a:r>
            <a:r>
              <a:rPr lang="en-US" sz="1200" b="1" i="1" u="none" strike="noStrike" kern="1200" baseline="300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7"/>
              </a:rPr>
              <a:t>a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n-US" sz="1200" b="1" i="1" u="none" strike="noStrike" kern="1200" baseline="300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8"/>
              </a:rPr>
              <a:t>b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n-US" sz="1200" b="1" i="1" u="none" strike="noStrike" kern="1200" baseline="300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9"/>
              </a:rPr>
              <a:t>c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n-US" sz="1200" b="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Turton</a:t>
            </a:r>
            <a:r>
              <a:rPr lang="en-US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M. (17 May 2021). </a:t>
            </a:r>
            <a:r>
              <a:rPr lang="en-US" sz="1200" b="0" i="1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0"/>
              </a:rPr>
              <a:t>"Notes from central Taiwan: Our brother to the south"</a:t>
            </a:r>
            <a:r>
              <a:rPr lang="en-US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 Taipei Times. Retrieved 24 December 2021.</a:t>
            </a:r>
            <a:endParaRPr 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^ 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1"/>
              </a:rPr>
              <a:t>Jump up </a:t>
            </a:r>
            <a:r>
              <a:rPr lang="en-US" sz="1200" b="0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1"/>
              </a:rPr>
              <a:t>to:</a:t>
            </a:r>
            <a:r>
              <a:rPr lang="en-US" sz="1200" b="1" i="1" u="none" strike="noStrike" kern="1200" baseline="300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1"/>
              </a:rPr>
              <a:t>a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n-US" sz="1200" b="1" i="1" u="none" strike="noStrike" kern="1200" baseline="300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2"/>
              </a:rPr>
              <a:t>b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n-US" sz="1200" b="1" i="1" u="none" strike="noStrike" kern="1200" baseline="300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3"/>
              </a:rPr>
              <a:t>c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n-US" sz="1200" b="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Everington</a:t>
            </a:r>
            <a:r>
              <a:rPr lang="en-US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K. (6 September 2017). </a:t>
            </a:r>
            <a:r>
              <a:rPr lang="en-US" sz="1200" b="0" i="1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4"/>
              </a:rPr>
              <a:t>"Birthplace of Austronesians is Taiwan, capital was Taitung: Scholar"</a:t>
            </a:r>
            <a:r>
              <a:rPr lang="en-US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 Taiwan News. Retrieved 24 December 2021.</a:t>
            </a:r>
            <a:endParaRPr 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Bellwood, Peter; Hung, H.; </a:t>
            </a:r>
            <a:r>
              <a:rPr lang="en-US" sz="1200" b="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Lizuka</a:t>
            </a:r>
            <a:r>
              <a:rPr lang="en-US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Yoshiyuki (2011). "Taiwan Jade in the Philippines: 3,000 Years of Trade and Long-distance Interaction". In Benitez-</a:t>
            </a:r>
            <a:r>
              <a:rPr lang="en-US" sz="1200" b="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Johannot</a:t>
            </a:r>
            <a:r>
              <a:rPr lang="en-US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P. (ed.). Paths of Origins: The Austronesian Heritage in the Collections of the National Museum of the Philippines, the Museum Nasional Indonesia, and the Netherlands Rijksmuseum </a:t>
            </a:r>
            <a:r>
              <a:rPr lang="en-US" sz="1200" b="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voor</a:t>
            </a:r>
            <a:r>
              <a:rPr lang="en-US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Volkenkunde</a:t>
            </a:r>
            <a:r>
              <a:rPr lang="en-US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b="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ArtPostAsia</a:t>
            </a:r>
            <a:r>
              <a:rPr lang="en-US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 </a:t>
            </a:r>
            <a:r>
              <a:rPr lang="en-US" sz="1200" b="0" i="1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5" tooltip="ISBN (identifier)"/>
              </a:rPr>
              <a:t>ISBN</a:t>
            </a:r>
            <a:r>
              <a:rPr lang="en-US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n-US" sz="1200" b="0" i="1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6" tooltip="Special:BookSources/978-971-94292-0-3"/>
              </a:rPr>
              <a:t>978-971-94292-0-3</a:t>
            </a:r>
            <a:r>
              <a:rPr lang="en-US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95A62F-2362-4553-A8D3-DDC42D2E5E9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95A62F-2362-4553-A8D3-DDC42D2E5E9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95A62F-2362-4553-A8D3-DDC42D2E5E9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95A62F-2362-4553-A8D3-DDC42D2E5E9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95A62F-2362-4553-A8D3-DDC42D2E5E9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95A62F-2362-4553-A8D3-DDC42D2E5E9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95A62F-2362-4553-A8D3-DDC42D2E5E9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95A62F-2362-4553-A8D3-DDC42D2E5E9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95A62F-2362-4553-A8D3-DDC42D2E5E9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95A62F-2362-4553-A8D3-DDC42D2E5E9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95A62F-2362-4553-A8D3-DDC42D2E5E9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95A62F-2362-4553-A8D3-DDC42D2E5E9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95A62F-2362-4553-A8D3-DDC42D2E5E9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95A62F-2362-4553-A8D3-DDC42D2E5E9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95A62F-2362-4553-A8D3-DDC42D2E5E9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95A62F-2362-4553-A8D3-DDC42D2E5E9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95A62F-2362-4553-A8D3-DDC42D2E5E9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95A62F-2362-4553-A8D3-DDC42D2E5E9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95A62F-2362-4553-A8D3-DDC42D2E5E9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95A62F-2362-4553-A8D3-DDC42D2E5E9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95A62F-2362-4553-A8D3-DDC42D2E5E9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95A62F-2362-4553-A8D3-DDC42D2E5E9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3.Wagner, Donald B. (1993), </a:t>
            </a:r>
            <a:r>
              <a:rPr lang="en-US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Iron and Steel in Ancient China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Brill, 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 tooltip="ISBN (identifier)"/>
              </a:rPr>
              <a:t>ISBN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n-US" sz="1200" b="0" i="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 tooltip="Special:BookSources/978-90-04-09632-5"/>
              </a:rPr>
              <a:t>978-90-04-09632-5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5" tooltip="Wang Zhongshu"/>
              </a:rPr>
              <a:t>4.Wang, </a:t>
            </a:r>
            <a:r>
              <a:rPr lang="en-US" sz="1200" b="0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5" tooltip="Wang Zhongshu"/>
              </a:rPr>
              <a:t>Zhongshu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(1982), </a:t>
            </a:r>
            <a:r>
              <a:rPr lang="en-US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Han Civilization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translated by K. C. Chang and collaborators, New Haven and London: Yale University Press, 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 tooltip="ISBN (identifier)"/>
              </a:rPr>
              <a:t>ISBN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6" tooltip="Special:BookSources/978-0-300-02723-5"/>
              </a:rPr>
              <a:t>978-0-300-02723-5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95A62F-2362-4553-A8D3-DDC42D2E5E9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95A62F-2362-4553-A8D3-DDC42D2E5E9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i="1" dirty="0" smtClean="0">
                <a:hlinkClick r:id="rId3"/>
              </a:rPr>
              <a:t>5.The Cambridge Illustrated History of China</a:t>
            </a:r>
            <a:r>
              <a:rPr lang="en-US" sz="1200" dirty="0" smtClean="0"/>
              <a:t>, Cambridge: Cambridge University Press, </a:t>
            </a:r>
            <a:r>
              <a:rPr lang="en-US" sz="1200" dirty="0" smtClean="0">
                <a:hlinkClick r:id="rId4" tooltip="ISBN (identifier)"/>
              </a:rPr>
              <a:t>ISBN</a:t>
            </a:r>
            <a:r>
              <a:rPr lang="en-US" sz="1200" dirty="0" smtClean="0"/>
              <a:t> </a:t>
            </a:r>
            <a:r>
              <a:rPr lang="en-US" sz="1200" dirty="0" smtClean="0">
                <a:hlinkClick r:id="rId5" tooltip="Special:BookSources/978-0-521-66991-7"/>
              </a:rPr>
              <a:t>978-0-521-66991-7</a:t>
            </a:r>
            <a:endParaRPr lang="en-US" sz="1200" dirty="0" smtClean="0"/>
          </a:p>
          <a:p>
            <a:r>
              <a:rPr lang="en-US" sz="1200" dirty="0" smtClean="0"/>
              <a:t>6.</a:t>
            </a:r>
            <a:r>
              <a:rPr lang="en-PH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(1986), "Han foreign relations", in </a:t>
            </a:r>
            <a:r>
              <a:rPr lang="en-PH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Twitchett</a:t>
            </a:r>
            <a:r>
              <a:rPr lang="en-PH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Denis; Loewe, Michael (eds.), </a:t>
            </a:r>
            <a:r>
              <a:rPr lang="en-PH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Cambridge History of China: Volume I: the Ch'in and Han Empires, 221 B.C. – A.D. 220</a:t>
            </a:r>
            <a:r>
              <a:rPr lang="en-PH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Cambridge: Cambridge University Press, pp. 377–462, </a:t>
            </a:r>
            <a:r>
              <a:rPr lang="en-PH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 tooltip="ISBN (identifier)"/>
              </a:rPr>
              <a:t>ISBN</a:t>
            </a:r>
            <a:r>
              <a:rPr lang="en-PH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n-PH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6" tooltip="Special:BookSources/978-0-521-24327-8"/>
              </a:rPr>
              <a:t>978-0-521-24327-8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95A62F-2362-4553-A8D3-DDC42D2E5E9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7.(2001), </a:t>
            </a:r>
            <a:r>
              <a:rPr lang="en-US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State and the Iron Industry in Han China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Copenhagen: Nordic Institute of Asian Studies Publishing, 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 tooltip="ISBN (identifier)"/>
              </a:rPr>
              <a:t>ISBN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 tooltip="Special:BookSources/978-87-87062-83-1"/>
              </a:rPr>
              <a:t>978-87-87062-83-1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PH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8.(1986), "The Former Han Dynasty", in </a:t>
            </a:r>
            <a:r>
              <a:rPr lang="en-PH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Twitchett</a:t>
            </a:r>
            <a:r>
              <a:rPr lang="en-PH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Denis; Loewe, Michael (eds.), </a:t>
            </a:r>
            <a:r>
              <a:rPr lang="en-PH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Cambridge History of China: Volume I: the Ch'in and Han Empires, 221 B.C. – A.D. 220</a:t>
            </a:r>
            <a:r>
              <a:rPr lang="en-PH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Cambridge: Cambridge University Press, pp. 103–222, </a:t>
            </a:r>
            <a:r>
              <a:rPr lang="en-PH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 tooltip="ISBN (identifier)"/>
              </a:rPr>
              <a:t>ISBN</a:t>
            </a:r>
            <a:r>
              <a:rPr lang="en-PH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n-PH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5" tooltip="Special:BookSources/978-0-521-24327-8"/>
              </a:rPr>
              <a:t>978-0-521-24327-8</a:t>
            </a:r>
            <a:r>
              <a:rPr lang="en-PH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PH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PH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9.Nishijima, </a:t>
            </a:r>
            <a:r>
              <a:rPr lang="en-PH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Sadao</a:t>
            </a:r>
            <a:r>
              <a:rPr lang="en-PH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(1986), "The economic and social history of Former Han", in </a:t>
            </a:r>
            <a:r>
              <a:rPr lang="en-PH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Twitchett</a:t>
            </a:r>
            <a:r>
              <a:rPr lang="en-PH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Denis; Loewe, Michael (eds.), </a:t>
            </a:r>
            <a:r>
              <a:rPr lang="en-PH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Cambridge History of China: Volume I: the Ch'in and Han Empires, 221 B.C. – A.D. 220</a:t>
            </a:r>
            <a:r>
              <a:rPr lang="en-PH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Cambridge: Cambridge University Press, pp. 545–607, </a:t>
            </a:r>
            <a:r>
              <a:rPr lang="en-PH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 tooltip="ISBN (identifier)"/>
              </a:rPr>
              <a:t>ISBN</a:t>
            </a:r>
            <a:r>
              <a:rPr lang="en-PH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n-PH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5" tooltip="Special:BookSources/978-0-521-24327-8"/>
              </a:rPr>
              <a:t>978-0-521-24327-8</a:t>
            </a:r>
            <a:r>
              <a:rPr lang="en-PH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PH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95A62F-2362-4553-A8D3-DDC42D2E5E9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95A62F-2362-4553-A8D3-DDC42D2E5E9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95A62F-2362-4553-A8D3-DDC42D2E5E9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95A62F-2362-4553-A8D3-DDC42D2E5E9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95A62F-2362-4553-A8D3-DDC42D2E5E9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95A62F-2362-4553-A8D3-DDC42D2E5E9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95A62F-2362-4553-A8D3-DDC42D2E5E9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95A62F-2362-4553-A8D3-DDC42D2E5E9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95A62F-2362-4553-A8D3-DDC42D2E5E9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95A62F-2362-4553-A8D3-DDC42D2E5E9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95A62F-2362-4553-A8D3-DDC42D2E5E9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95A62F-2362-4553-A8D3-DDC42D2E5E9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95A62F-2362-4553-A8D3-DDC42D2E5E9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95A62F-2362-4553-A8D3-DDC42D2E5E9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95A62F-2362-4553-A8D3-DDC42D2E5E9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95A62F-2362-4553-A8D3-DDC42D2E5E9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95A62F-2362-4553-A8D3-DDC42D2E5E9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95A62F-2362-4553-A8D3-DDC42D2E5E9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95A62F-2362-4553-A8D3-DDC42D2E5E9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95A62F-2362-4553-A8D3-DDC42D2E5E9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95A62F-2362-4553-A8D3-DDC42D2E5E9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95A62F-2362-4553-A8D3-DDC42D2E5E9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95A62F-2362-4553-A8D3-DDC42D2E5E9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95A62F-2362-4553-A8D3-DDC42D2E5E9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95A62F-2362-4553-A8D3-DDC42D2E5E9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95A62F-2362-4553-A8D3-DDC42D2E5E9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09928" y="987552"/>
            <a:ext cx="8385048" cy="3081528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05506" y="4480561"/>
            <a:ext cx="5993892" cy="1166495"/>
          </a:xfrm>
        </p:spPr>
        <p:txBody>
          <a:bodyPr>
            <a:normAutofit/>
          </a:bodyPr>
          <a:lstStyle>
            <a:lvl1pPr marL="0" indent="0" algn="ctr">
              <a:buNone/>
              <a:defRPr sz="1400" cap="all" spc="6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B8A27-DF03-4546-BA93-21C967D57E5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hf sldNum="0"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B8A27-DF03-4546-BA93-21C967D57E5C}" type="slidenum">
              <a:rPr lang="en-US" smtClean="0"/>
            </a:fld>
            <a:endParaRPr lang="en-US" dirty="0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11096450" y="13394"/>
            <a:ext cx="494218" cy="6814823"/>
            <a:chOff x="11096450" y="13394"/>
            <a:chExt cx="494218" cy="6814823"/>
          </a:xfrm>
          <a:solidFill>
            <a:schemeClr val="bg2">
              <a:lumMod val="90000"/>
            </a:schemeClr>
          </a:solidFill>
        </p:grpSpPr>
        <p:sp>
          <p:nvSpPr>
            <p:cNvPr id="8" name="Freeform 8"/>
            <p:cNvSpPr/>
            <p:nvPr/>
          </p:nvSpPr>
          <p:spPr bwMode="auto">
            <a:xfrm rot="5400000">
              <a:off x="11108009" y="6718576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9" name="Freeform 10"/>
            <p:cNvSpPr/>
            <p:nvPr/>
          </p:nvSpPr>
          <p:spPr bwMode="auto">
            <a:xfrm rot="5400000">
              <a:off x="11475034" y="77813"/>
              <a:ext cx="138242" cy="88130"/>
            </a:xfrm>
            <a:custGeom>
              <a:avLst/>
              <a:gdLst>
                <a:gd name="T0" fmla="*/ 22 w 42"/>
                <a:gd name="T1" fmla="*/ 0 h 29"/>
                <a:gd name="T2" fmla="*/ 14 w 42"/>
                <a:gd name="T3" fmla="*/ 25 h 29"/>
                <a:gd name="T4" fmla="*/ 22 w 42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9">
                  <a:moveTo>
                    <a:pt x="22" y="0"/>
                  </a:moveTo>
                  <a:cubicBezTo>
                    <a:pt x="42" y="7"/>
                    <a:pt x="28" y="29"/>
                    <a:pt x="14" y="25"/>
                  </a:cubicBezTo>
                  <a:cubicBezTo>
                    <a:pt x="0" y="18"/>
                    <a:pt x="8" y="1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0" name="Freeform 15"/>
            <p:cNvSpPr/>
            <p:nvPr/>
          </p:nvSpPr>
          <p:spPr bwMode="auto">
            <a:xfrm rot="5400000">
              <a:off x="11478964" y="592010"/>
              <a:ext cx="121406" cy="72626"/>
            </a:xfrm>
            <a:custGeom>
              <a:avLst/>
              <a:gdLst>
                <a:gd name="T0" fmla="*/ 16 w 37"/>
                <a:gd name="T1" fmla="*/ 0 h 24"/>
                <a:gd name="T2" fmla="*/ 11 w 37"/>
                <a:gd name="T3" fmla="*/ 24 h 24"/>
                <a:gd name="T4" fmla="*/ 16 w 37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4">
                  <a:moveTo>
                    <a:pt x="16" y="0"/>
                  </a:moveTo>
                  <a:cubicBezTo>
                    <a:pt x="37" y="6"/>
                    <a:pt x="30" y="20"/>
                    <a:pt x="11" y="24"/>
                  </a:cubicBezTo>
                  <a:cubicBezTo>
                    <a:pt x="0" y="17"/>
                    <a:pt x="5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1" name="Freeform 18"/>
            <p:cNvSpPr/>
            <p:nvPr/>
          </p:nvSpPr>
          <p:spPr bwMode="auto">
            <a:xfrm rot="5400000">
              <a:off x="11482378" y="335267"/>
              <a:ext cx="138242" cy="78339"/>
            </a:xfrm>
            <a:custGeom>
              <a:avLst/>
              <a:gdLst>
                <a:gd name="T0" fmla="*/ 6 w 42"/>
                <a:gd name="T1" fmla="*/ 6 h 26"/>
                <a:gd name="T2" fmla="*/ 21 w 42"/>
                <a:gd name="T3" fmla="*/ 26 h 26"/>
                <a:gd name="T4" fmla="*/ 6 w 42"/>
                <a:gd name="T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6">
                  <a:moveTo>
                    <a:pt x="6" y="6"/>
                  </a:moveTo>
                  <a:cubicBezTo>
                    <a:pt x="25" y="0"/>
                    <a:pt x="42" y="17"/>
                    <a:pt x="21" y="26"/>
                  </a:cubicBezTo>
                  <a:cubicBezTo>
                    <a:pt x="9" y="26"/>
                    <a:pt x="0" y="16"/>
                    <a:pt x="6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2" name="Freeform 19"/>
            <p:cNvSpPr/>
            <p:nvPr/>
          </p:nvSpPr>
          <p:spPr bwMode="auto">
            <a:xfrm rot="5400000">
              <a:off x="11407714" y="2021691"/>
              <a:ext cx="124951" cy="69362"/>
            </a:xfrm>
            <a:custGeom>
              <a:avLst/>
              <a:gdLst>
                <a:gd name="T0" fmla="*/ 16 w 38"/>
                <a:gd name="T1" fmla="*/ 0 h 23"/>
                <a:gd name="T2" fmla="*/ 10 w 38"/>
                <a:gd name="T3" fmla="*/ 23 h 23"/>
                <a:gd name="T4" fmla="*/ 1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16" y="0"/>
                  </a:moveTo>
                  <a:cubicBezTo>
                    <a:pt x="38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3" name="Freeform 20"/>
            <p:cNvSpPr/>
            <p:nvPr/>
          </p:nvSpPr>
          <p:spPr bwMode="auto">
            <a:xfrm rot="5400000">
              <a:off x="11414629" y="2272420"/>
              <a:ext cx="128495" cy="78339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4" name="Freeform 22"/>
            <p:cNvSpPr/>
            <p:nvPr/>
          </p:nvSpPr>
          <p:spPr bwMode="auto">
            <a:xfrm rot="5400000">
              <a:off x="11426398" y="1049544"/>
              <a:ext cx="150648" cy="99554"/>
            </a:xfrm>
            <a:custGeom>
              <a:avLst/>
              <a:gdLst>
                <a:gd name="T0" fmla="*/ 26 w 46"/>
                <a:gd name="T1" fmla="*/ 0 h 33"/>
                <a:gd name="T2" fmla="*/ 38 w 46"/>
                <a:gd name="T3" fmla="*/ 22 h 33"/>
                <a:gd name="T4" fmla="*/ 26 w 46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33">
                  <a:moveTo>
                    <a:pt x="26" y="0"/>
                  </a:moveTo>
                  <a:cubicBezTo>
                    <a:pt x="29" y="0"/>
                    <a:pt x="46" y="16"/>
                    <a:pt x="38" y="22"/>
                  </a:cubicBezTo>
                  <a:cubicBezTo>
                    <a:pt x="16" y="33"/>
                    <a:pt x="0" y="5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5" name="Freeform 23"/>
            <p:cNvSpPr/>
            <p:nvPr/>
          </p:nvSpPr>
          <p:spPr bwMode="auto">
            <a:xfrm rot="5400000">
              <a:off x="11440085" y="836978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8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10"/>
                    <a:pt x="28" y="27"/>
                    <a:pt x="8" y="20"/>
                  </a:cubicBezTo>
                  <a:cubicBezTo>
                    <a:pt x="0" y="8"/>
                    <a:pt x="7" y="2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6" name="Freeform 26"/>
            <p:cNvSpPr/>
            <p:nvPr/>
          </p:nvSpPr>
          <p:spPr bwMode="auto">
            <a:xfrm rot="5400000">
              <a:off x="11427309" y="1320685"/>
              <a:ext cx="127608" cy="78339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5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2"/>
                    <a:pt x="36" y="26"/>
                    <a:pt x="20" y="25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7" name="Freeform 27"/>
            <p:cNvSpPr/>
            <p:nvPr/>
          </p:nvSpPr>
          <p:spPr bwMode="auto">
            <a:xfrm rot="5400000">
              <a:off x="11407470" y="1778440"/>
              <a:ext cx="131153" cy="93843"/>
            </a:xfrm>
            <a:custGeom>
              <a:avLst/>
              <a:gdLst>
                <a:gd name="T0" fmla="*/ 22 w 40"/>
                <a:gd name="T1" fmla="*/ 0 h 31"/>
                <a:gd name="T2" fmla="*/ 16 w 40"/>
                <a:gd name="T3" fmla="*/ 25 h 31"/>
                <a:gd name="T4" fmla="*/ 22 w 40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1">
                  <a:moveTo>
                    <a:pt x="22" y="0"/>
                  </a:moveTo>
                  <a:cubicBezTo>
                    <a:pt x="39" y="3"/>
                    <a:pt x="40" y="31"/>
                    <a:pt x="16" y="25"/>
                  </a:cubicBezTo>
                  <a:cubicBezTo>
                    <a:pt x="0" y="7"/>
                    <a:pt x="13" y="4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8" name="Freeform 28"/>
            <p:cNvSpPr/>
            <p:nvPr/>
          </p:nvSpPr>
          <p:spPr bwMode="auto">
            <a:xfrm rot="5400000">
              <a:off x="11404869" y="1535195"/>
              <a:ext cx="127608" cy="69362"/>
            </a:xfrm>
            <a:custGeom>
              <a:avLst/>
              <a:gdLst>
                <a:gd name="T0" fmla="*/ 16 w 39"/>
                <a:gd name="T1" fmla="*/ 0 h 23"/>
                <a:gd name="T2" fmla="*/ 11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7"/>
                    <a:pt x="31" y="17"/>
                    <a:pt x="11" y="23"/>
                  </a:cubicBezTo>
                  <a:cubicBezTo>
                    <a:pt x="0" y="16"/>
                    <a:pt x="4" y="2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9" name="Freeform 30"/>
            <p:cNvSpPr/>
            <p:nvPr/>
          </p:nvSpPr>
          <p:spPr bwMode="auto">
            <a:xfrm rot="5400000">
              <a:off x="11480119" y="1078297"/>
              <a:ext cx="9748" cy="5712"/>
            </a:xfrm>
            <a:custGeom>
              <a:avLst/>
              <a:gdLst>
                <a:gd name="T0" fmla="*/ 1 w 3"/>
                <a:gd name="T1" fmla="*/ 0 h 2"/>
                <a:gd name="T2" fmla="*/ 2 w 3"/>
                <a:gd name="T3" fmla="*/ 2 h 2"/>
                <a:gd name="T4" fmla="*/ 1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cubicBezTo>
                    <a:pt x="2" y="1"/>
                    <a:pt x="3" y="2"/>
                    <a:pt x="2" y="2"/>
                  </a:cubicBezTo>
                  <a:cubicBezTo>
                    <a:pt x="1" y="2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0" name="Freeform 43"/>
            <p:cNvSpPr/>
            <p:nvPr/>
          </p:nvSpPr>
          <p:spPr bwMode="auto">
            <a:xfrm rot="5400000">
              <a:off x="11194111" y="860614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1" name="Freeform 51"/>
            <p:cNvSpPr/>
            <p:nvPr/>
          </p:nvSpPr>
          <p:spPr bwMode="auto">
            <a:xfrm rot="5400000">
              <a:off x="11167080" y="1015030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2" name="Freeform 52"/>
            <p:cNvSpPr/>
            <p:nvPr/>
          </p:nvSpPr>
          <p:spPr bwMode="auto">
            <a:xfrm rot="5400000">
              <a:off x="11164085" y="450599"/>
              <a:ext cx="118747" cy="81603"/>
            </a:xfrm>
            <a:custGeom>
              <a:avLst/>
              <a:gdLst>
                <a:gd name="T0" fmla="*/ 21 w 36"/>
                <a:gd name="T1" fmla="*/ 0 h 27"/>
                <a:gd name="T2" fmla="*/ 22 w 36"/>
                <a:gd name="T3" fmla="*/ 27 h 27"/>
                <a:gd name="T4" fmla="*/ 21 w 36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21" y="0"/>
                  </a:moveTo>
                  <a:cubicBezTo>
                    <a:pt x="33" y="3"/>
                    <a:pt x="36" y="23"/>
                    <a:pt x="22" y="27"/>
                  </a:cubicBezTo>
                  <a:cubicBezTo>
                    <a:pt x="3" y="25"/>
                    <a:pt x="0" y="1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3" name="Freeform 53"/>
            <p:cNvSpPr/>
            <p:nvPr/>
          </p:nvSpPr>
          <p:spPr bwMode="auto">
            <a:xfrm rot="5400000">
              <a:off x="11155166" y="1253803"/>
              <a:ext cx="127608" cy="79154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4" name="Freeform 54"/>
            <p:cNvSpPr/>
            <p:nvPr/>
          </p:nvSpPr>
          <p:spPr bwMode="auto">
            <a:xfrm rot="5400000">
              <a:off x="11141013" y="614227"/>
              <a:ext cx="134697" cy="105266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5" name="Freeform 55"/>
            <p:cNvSpPr/>
            <p:nvPr/>
          </p:nvSpPr>
          <p:spPr bwMode="auto">
            <a:xfrm rot="5400000">
              <a:off x="11155026" y="1463404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6" name="Freeform 56"/>
            <p:cNvSpPr/>
            <p:nvPr/>
          </p:nvSpPr>
          <p:spPr bwMode="auto">
            <a:xfrm rot="5400000">
              <a:off x="11101585" y="2335317"/>
              <a:ext cx="128495" cy="72626"/>
            </a:xfrm>
            <a:custGeom>
              <a:avLst/>
              <a:gdLst>
                <a:gd name="T0" fmla="*/ 21 w 39"/>
                <a:gd name="T1" fmla="*/ 0 h 24"/>
                <a:gd name="T2" fmla="*/ 22 w 39"/>
                <a:gd name="T3" fmla="*/ 24 h 24"/>
                <a:gd name="T4" fmla="*/ 21 w 39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4">
                  <a:moveTo>
                    <a:pt x="21" y="0"/>
                  </a:moveTo>
                  <a:cubicBezTo>
                    <a:pt x="37" y="0"/>
                    <a:pt x="39" y="23"/>
                    <a:pt x="22" y="24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7" name="Freeform 57"/>
            <p:cNvSpPr/>
            <p:nvPr/>
          </p:nvSpPr>
          <p:spPr bwMode="auto">
            <a:xfrm rot="5400000">
              <a:off x="11141175" y="1673149"/>
              <a:ext cx="140901" cy="93843"/>
            </a:xfrm>
            <a:custGeom>
              <a:avLst/>
              <a:gdLst>
                <a:gd name="T0" fmla="*/ 27 w 43"/>
                <a:gd name="T1" fmla="*/ 3 h 31"/>
                <a:gd name="T2" fmla="*/ 40 w 43"/>
                <a:gd name="T3" fmla="*/ 23 h 31"/>
                <a:gd name="T4" fmla="*/ 27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7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1" y="31"/>
                    <a:pt x="0" y="15"/>
                    <a:pt x="27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8" name="Freeform 59"/>
            <p:cNvSpPr/>
            <p:nvPr/>
          </p:nvSpPr>
          <p:spPr bwMode="auto">
            <a:xfrm rot="5400000">
              <a:off x="11120625" y="255502"/>
              <a:ext cx="124063" cy="78339"/>
            </a:xfrm>
            <a:custGeom>
              <a:avLst/>
              <a:gdLst>
                <a:gd name="T0" fmla="*/ 22 w 38"/>
                <a:gd name="T1" fmla="*/ 0 h 26"/>
                <a:gd name="T2" fmla="*/ 18 w 38"/>
                <a:gd name="T3" fmla="*/ 26 h 26"/>
                <a:gd name="T4" fmla="*/ 22 w 38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6">
                  <a:moveTo>
                    <a:pt x="22" y="0"/>
                  </a:moveTo>
                  <a:cubicBezTo>
                    <a:pt x="38" y="3"/>
                    <a:pt x="33" y="25"/>
                    <a:pt x="18" y="26"/>
                  </a:cubicBezTo>
                  <a:cubicBezTo>
                    <a:pt x="0" y="20"/>
                    <a:pt x="6" y="3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9" name="Freeform 60"/>
            <p:cNvSpPr/>
            <p:nvPr/>
          </p:nvSpPr>
          <p:spPr bwMode="auto">
            <a:xfrm rot="5400000">
              <a:off x="11115856" y="1902943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0" name="Freeform 61"/>
            <p:cNvSpPr/>
            <p:nvPr/>
          </p:nvSpPr>
          <p:spPr bwMode="auto">
            <a:xfrm rot="5400000">
              <a:off x="11082153" y="2137303"/>
              <a:ext cx="137356" cy="99554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5"/>
                    <a:pt x="16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1" name="Freeform 5"/>
            <p:cNvSpPr/>
            <p:nvPr/>
          </p:nvSpPr>
          <p:spPr bwMode="auto">
            <a:xfrm rot="5400000">
              <a:off x="11410824" y="2818299"/>
              <a:ext cx="121406" cy="81603"/>
            </a:xfrm>
            <a:custGeom>
              <a:avLst/>
              <a:gdLst>
                <a:gd name="T0" fmla="*/ 20 w 37"/>
                <a:gd name="T1" fmla="*/ 1 h 27"/>
                <a:gd name="T2" fmla="*/ 22 w 37"/>
                <a:gd name="T3" fmla="*/ 27 h 27"/>
                <a:gd name="T4" fmla="*/ 20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20" y="1"/>
                  </a:moveTo>
                  <a:cubicBezTo>
                    <a:pt x="31" y="1"/>
                    <a:pt x="37" y="24"/>
                    <a:pt x="22" y="27"/>
                  </a:cubicBezTo>
                  <a:cubicBezTo>
                    <a:pt x="2" y="27"/>
                    <a:pt x="0" y="0"/>
                    <a:pt x="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2" name="Freeform 6"/>
            <p:cNvSpPr/>
            <p:nvPr/>
          </p:nvSpPr>
          <p:spPr bwMode="auto">
            <a:xfrm rot="5400000">
              <a:off x="11391700" y="5088176"/>
              <a:ext cx="124063" cy="87315"/>
            </a:xfrm>
            <a:custGeom>
              <a:avLst/>
              <a:gdLst>
                <a:gd name="T0" fmla="*/ 12 w 38"/>
                <a:gd name="T1" fmla="*/ 3 h 29"/>
                <a:gd name="T2" fmla="*/ 15 w 38"/>
                <a:gd name="T3" fmla="*/ 29 h 29"/>
                <a:gd name="T4" fmla="*/ 12 w 38"/>
                <a:gd name="T5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9">
                  <a:moveTo>
                    <a:pt x="12" y="3"/>
                  </a:moveTo>
                  <a:cubicBezTo>
                    <a:pt x="34" y="0"/>
                    <a:pt x="38" y="26"/>
                    <a:pt x="15" y="29"/>
                  </a:cubicBezTo>
                  <a:cubicBezTo>
                    <a:pt x="4" y="23"/>
                    <a:pt x="0" y="9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3" name="Freeform 7"/>
            <p:cNvSpPr/>
            <p:nvPr/>
          </p:nvSpPr>
          <p:spPr bwMode="auto">
            <a:xfrm rot="5400000">
              <a:off x="11371127" y="2531128"/>
              <a:ext cx="138242" cy="100371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4" name="Freeform 8"/>
            <p:cNvSpPr/>
            <p:nvPr/>
          </p:nvSpPr>
          <p:spPr bwMode="auto">
            <a:xfrm rot="5400000">
              <a:off x="11401349" y="4735882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5" name="Freeform 9"/>
            <p:cNvSpPr/>
            <p:nvPr/>
          </p:nvSpPr>
          <p:spPr bwMode="auto">
            <a:xfrm rot="5400000">
              <a:off x="11409487" y="4455410"/>
              <a:ext cx="121406" cy="88130"/>
            </a:xfrm>
            <a:custGeom>
              <a:avLst/>
              <a:gdLst>
                <a:gd name="T0" fmla="*/ 18 w 37"/>
                <a:gd name="T1" fmla="*/ 4 h 29"/>
                <a:gd name="T2" fmla="*/ 22 w 37"/>
                <a:gd name="T3" fmla="*/ 29 h 29"/>
                <a:gd name="T4" fmla="*/ 18 w 37"/>
                <a:gd name="T5" fmla="*/ 4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9">
                  <a:moveTo>
                    <a:pt x="18" y="4"/>
                  </a:moveTo>
                  <a:cubicBezTo>
                    <a:pt x="35" y="0"/>
                    <a:pt x="37" y="28"/>
                    <a:pt x="22" y="29"/>
                  </a:cubicBezTo>
                  <a:cubicBezTo>
                    <a:pt x="7" y="28"/>
                    <a:pt x="0" y="1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6" name="Freeform 11"/>
            <p:cNvSpPr/>
            <p:nvPr/>
          </p:nvSpPr>
          <p:spPr bwMode="auto">
            <a:xfrm rot="5400000">
              <a:off x="11369848" y="4194178"/>
              <a:ext cx="143559" cy="102819"/>
            </a:xfrm>
            <a:custGeom>
              <a:avLst/>
              <a:gdLst>
                <a:gd name="T0" fmla="*/ 31 w 44"/>
                <a:gd name="T1" fmla="*/ 1 h 34"/>
                <a:gd name="T2" fmla="*/ 42 w 44"/>
                <a:gd name="T3" fmla="*/ 19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7" name="Freeform 12"/>
            <p:cNvSpPr/>
            <p:nvPr/>
          </p:nvSpPr>
          <p:spPr bwMode="auto">
            <a:xfrm rot="5400000">
              <a:off x="11381624" y="3691697"/>
              <a:ext cx="134697" cy="81603"/>
            </a:xfrm>
            <a:custGeom>
              <a:avLst/>
              <a:gdLst>
                <a:gd name="T0" fmla="*/ 22 w 41"/>
                <a:gd name="T1" fmla="*/ 0 h 27"/>
                <a:gd name="T2" fmla="*/ 8 w 41"/>
                <a:gd name="T3" fmla="*/ 20 h 27"/>
                <a:gd name="T4" fmla="*/ 22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22" y="0"/>
                  </a:moveTo>
                  <a:cubicBezTo>
                    <a:pt x="41" y="12"/>
                    <a:pt x="24" y="27"/>
                    <a:pt x="8" y="20"/>
                  </a:cubicBezTo>
                  <a:cubicBezTo>
                    <a:pt x="0" y="7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8" name="Freeform 13"/>
            <p:cNvSpPr/>
            <p:nvPr/>
          </p:nvSpPr>
          <p:spPr bwMode="auto">
            <a:xfrm rot="5400000">
              <a:off x="11417787" y="3075050"/>
              <a:ext cx="124951" cy="69362"/>
            </a:xfrm>
            <a:custGeom>
              <a:avLst/>
              <a:gdLst>
                <a:gd name="T0" fmla="*/ 26 w 38"/>
                <a:gd name="T1" fmla="*/ 0 h 23"/>
                <a:gd name="T2" fmla="*/ 25 w 38"/>
                <a:gd name="T3" fmla="*/ 23 h 23"/>
                <a:gd name="T4" fmla="*/ 2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6" y="0"/>
                  </a:moveTo>
                  <a:cubicBezTo>
                    <a:pt x="38" y="0"/>
                    <a:pt x="37" y="20"/>
                    <a:pt x="25" y="23"/>
                  </a:cubicBezTo>
                  <a:cubicBezTo>
                    <a:pt x="0" y="23"/>
                    <a:pt x="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9" name="Freeform 14"/>
            <p:cNvSpPr/>
            <p:nvPr/>
          </p:nvSpPr>
          <p:spPr bwMode="auto">
            <a:xfrm rot="5400000">
              <a:off x="11376729" y="3335597"/>
              <a:ext cx="134697" cy="84866"/>
            </a:xfrm>
            <a:custGeom>
              <a:avLst/>
              <a:gdLst>
                <a:gd name="T0" fmla="*/ 26 w 41"/>
                <a:gd name="T1" fmla="*/ 1 h 28"/>
                <a:gd name="T2" fmla="*/ 39 w 41"/>
                <a:gd name="T3" fmla="*/ 20 h 28"/>
                <a:gd name="T4" fmla="*/ 26 w 41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6" y="1"/>
                  </a:moveTo>
                  <a:cubicBezTo>
                    <a:pt x="34" y="0"/>
                    <a:pt x="41" y="12"/>
                    <a:pt x="39" y="20"/>
                  </a:cubicBezTo>
                  <a:cubicBezTo>
                    <a:pt x="17" y="28"/>
                    <a:pt x="0" y="12"/>
                    <a:pt x="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40" name="Freeform 16"/>
            <p:cNvSpPr/>
            <p:nvPr/>
          </p:nvSpPr>
          <p:spPr bwMode="auto">
            <a:xfrm rot="5400000">
              <a:off x="11360464" y="3934729"/>
              <a:ext cx="143559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5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5"/>
                  </a:cubicBezTo>
                  <a:cubicBezTo>
                    <a:pt x="29" y="32"/>
                    <a:pt x="0" y="6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41" name="Freeform 17"/>
            <p:cNvSpPr/>
            <p:nvPr/>
          </p:nvSpPr>
          <p:spPr bwMode="auto">
            <a:xfrm rot="5400000">
              <a:off x="11395443" y="5347417"/>
              <a:ext cx="94821" cy="69362"/>
            </a:xfrm>
            <a:custGeom>
              <a:avLst/>
              <a:gdLst>
                <a:gd name="T0" fmla="*/ 13 w 29"/>
                <a:gd name="T1" fmla="*/ 0 h 23"/>
                <a:gd name="T2" fmla="*/ 13 w 29"/>
                <a:gd name="T3" fmla="*/ 23 h 23"/>
                <a:gd name="T4" fmla="*/ 13 w 2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23">
                  <a:moveTo>
                    <a:pt x="13" y="0"/>
                  </a:moveTo>
                  <a:cubicBezTo>
                    <a:pt x="27" y="0"/>
                    <a:pt x="29" y="22"/>
                    <a:pt x="13" y="23"/>
                  </a:cubicBezTo>
                  <a:cubicBezTo>
                    <a:pt x="2" y="22"/>
                    <a:pt x="0" y="2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42" name="Freeform 21"/>
            <p:cNvSpPr/>
            <p:nvPr/>
          </p:nvSpPr>
          <p:spPr bwMode="auto">
            <a:xfrm rot="5400000">
              <a:off x="11343434" y="5658571"/>
              <a:ext cx="140901" cy="102819"/>
            </a:xfrm>
            <a:custGeom>
              <a:avLst/>
              <a:gdLst>
                <a:gd name="T0" fmla="*/ 24 w 43"/>
                <a:gd name="T1" fmla="*/ 0 h 34"/>
                <a:gd name="T2" fmla="*/ 14 w 43"/>
                <a:gd name="T3" fmla="*/ 23 h 34"/>
                <a:gd name="T4" fmla="*/ 24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4" y="0"/>
                  </a:moveTo>
                  <a:cubicBezTo>
                    <a:pt x="43" y="3"/>
                    <a:pt x="28" y="34"/>
                    <a:pt x="14" y="23"/>
                  </a:cubicBezTo>
                  <a:cubicBezTo>
                    <a:pt x="0" y="28"/>
                    <a:pt x="4" y="5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43" name="Freeform 25"/>
            <p:cNvSpPr/>
            <p:nvPr/>
          </p:nvSpPr>
          <p:spPr bwMode="auto">
            <a:xfrm rot="5400000">
              <a:off x="11324095" y="6423833"/>
              <a:ext cx="134697" cy="93843"/>
            </a:xfrm>
            <a:custGeom>
              <a:avLst/>
              <a:gdLst>
                <a:gd name="T0" fmla="*/ 23 w 41"/>
                <a:gd name="T1" fmla="*/ 0 h 31"/>
                <a:gd name="T2" fmla="*/ 17 w 41"/>
                <a:gd name="T3" fmla="*/ 25 h 31"/>
                <a:gd name="T4" fmla="*/ 23 w 41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1">
                  <a:moveTo>
                    <a:pt x="23" y="0"/>
                  </a:moveTo>
                  <a:cubicBezTo>
                    <a:pt x="40" y="1"/>
                    <a:pt x="41" y="31"/>
                    <a:pt x="17" y="25"/>
                  </a:cubicBezTo>
                  <a:cubicBezTo>
                    <a:pt x="0" y="7"/>
                    <a:pt x="17" y="4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44" name="Freeform 29"/>
            <p:cNvSpPr/>
            <p:nvPr/>
          </p:nvSpPr>
          <p:spPr bwMode="auto">
            <a:xfrm rot="5400000">
              <a:off x="11324317" y="5897278"/>
              <a:ext cx="118747" cy="120771"/>
            </a:xfrm>
            <a:custGeom>
              <a:avLst/>
              <a:gdLst>
                <a:gd name="T0" fmla="*/ 16 w 36"/>
                <a:gd name="T1" fmla="*/ 4 h 40"/>
                <a:gd name="T2" fmla="*/ 34 w 36"/>
                <a:gd name="T3" fmla="*/ 15 h 40"/>
                <a:gd name="T4" fmla="*/ 16 w 36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40">
                  <a:moveTo>
                    <a:pt x="16" y="4"/>
                  </a:moveTo>
                  <a:cubicBezTo>
                    <a:pt x="36" y="5"/>
                    <a:pt x="33" y="0"/>
                    <a:pt x="34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45" name="Freeform 31"/>
            <p:cNvSpPr/>
            <p:nvPr/>
          </p:nvSpPr>
          <p:spPr bwMode="auto">
            <a:xfrm rot="5400000">
              <a:off x="11356013" y="6183127"/>
              <a:ext cx="131153" cy="72626"/>
            </a:xfrm>
            <a:custGeom>
              <a:avLst/>
              <a:gdLst>
                <a:gd name="T0" fmla="*/ 24 w 40"/>
                <a:gd name="T1" fmla="*/ 0 h 24"/>
                <a:gd name="T2" fmla="*/ 25 w 40"/>
                <a:gd name="T3" fmla="*/ 24 h 24"/>
                <a:gd name="T4" fmla="*/ 24 w 40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4">
                  <a:moveTo>
                    <a:pt x="24" y="0"/>
                  </a:moveTo>
                  <a:cubicBezTo>
                    <a:pt x="40" y="0"/>
                    <a:pt x="38" y="20"/>
                    <a:pt x="25" y="24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46" name="Freeform 32"/>
            <p:cNvSpPr/>
            <p:nvPr/>
          </p:nvSpPr>
          <p:spPr bwMode="auto">
            <a:xfrm rot="5400000">
              <a:off x="11104198" y="3296179"/>
              <a:ext cx="144445" cy="106083"/>
            </a:xfrm>
            <a:custGeom>
              <a:avLst/>
              <a:gdLst>
                <a:gd name="T0" fmla="*/ 28 w 44"/>
                <a:gd name="T1" fmla="*/ 0 h 35"/>
                <a:gd name="T2" fmla="*/ 42 w 44"/>
                <a:gd name="T3" fmla="*/ 21 h 35"/>
                <a:gd name="T4" fmla="*/ 28 w 44"/>
                <a:gd name="T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5">
                  <a:moveTo>
                    <a:pt x="28" y="0"/>
                  </a:moveTo>
                  <a:cubicBezTo>
                    <a:pt x="36" y="1"/>
                    <a:pt x="44" y="12"/>
                    <a:pt x="42" y="21"/>
                  </a:cubicBezTo>
                  <a:cubicBezTo>
                    <a:pt x="23" y="35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47" name="Freeform 33"/>
            <p:cNvSpPr/>
            <p:nvPr/>
          </p:nvSpPr>
          <p:spPr bwMode="auto">
            <a:xfrm rot="5400000">
              <a:off x="11134111" y="4387490"/>
              <a:ext cx="151535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2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48" name="Freeform 34"/>
            <p:cNvSpPr/>
            <p:nvPr/>
          </p:nvSpPr>
          <p:spPr bwMode="auto">
            <a:xfrm rot="5400000">
              <a:off x="11138041" y="5384813"/>
              <a:ext cx="134697" cy="84051"/>
            </a:xfrm>
            <a:custGeom>
              <a:avLst/>
              <a:gdLst>
                <a:gd name="T0" fmla="*/ 22 w 41"/>
                <a:gd name="T1" fmla="*/ 0 h 28"/>
                <a:gd name="T2" fmla="*/ 8 w 41"/>
                <a:gd name="T3" fmla="*/ 21 h 28"/>
                <a:gd name="T4" fmla="*/ 22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2" y="0"/>
                  </a:moveTo>
                  <a:cubicBezTo>
                    <a:pt x="41" y="13"/>
                    <a:pt x="24" y="28"/>
                    <a:pt x="8" y="21"/>
                  </a:cubicBezTo>
                  <a:cubicBezTo>
                    <a:pt x="0" y="8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49" name="Freeform 35"/>
            <p:cNvSpPr/>
            <p:nvPr/>
          </p:nvSpPr>
          <p:spPr bwMode="auto">
            <a:xfrm rot="5400000">
              <a:off x="11133693" y="4595717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50" name="Freeform 36"/>
            <p:cNvSpPr/>
            <p:nvPr/>
          </p:nvSpPr>
          <p:spPr bwMode="auto">
            <a:xfrm rot="5400000">
              <a:off x="11105830" y="6046702"/>
              <a:ext cx="144445" cy="102819"/>
            </a:xfrm>
            <a:custGeom>
              <a:avLst/>
              <a:gdLst>
                <a:gd name="T0" fmla="*/ 31 w 44"/>
                <a:gd name="T1" fmla="*/ 1 h 34"/>
                <a:gd name="T2" fmla="*/ 25 w 44"/>
                <a:gd name="T3" fmla="*/ 22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44" y="3"/>
                    <a:pt x="38" y="34"/>
                    <a:pt x="25" y="22"/>
                  </a:cubicBezTo>
                  <a:cubicBezTo>
                    <a:pt x="0" y="28"/>
                    <a:pt x="14" y="0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51" name="Freeform 37"/>
            <p:cNvSpPr/>
            <p:nvPr/>
          </p:nvSpPr>
          <p:spPr bwMode="auto">
            <a:xfrm rot="5400000">
              <a:off x="11117596" y="3060239"/>
              <a:ext cx="115202" cy="121588"/>
            </a:xfrm>
            <a:custGeom>
              <a:avLst/>
              <a:gdLst>
                <a:gd name="T0" fmla="*/ 16 w 35"/>
                <a:gd name="T1" fmla="*/ 4 h 40"/>
                <a:gd name="T2" fmla="*/ 33 w 35"/>
                <a:gd name="T3" fmla="*/ 15 h 40"/>
                <a:gd name="T4" fmla="*/ 16 w 35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40">
                  <a:moveTo>
                    <a:pt x="16" y="4"/>
                  </a:moveTo>
                  <a:cubicBezTo>
                    <a:pt x="35" y="4"/>
                    <a:pt x="32" y="0"/>
                    <a:pt x="33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52" name="Freeform 38"/>
            <p:cNvSpPr/>
            <p:nvPr/>
          </p:nvSpPr>
          <p:spPr bwMode="auto">
            <a:xfrm rot="5400000">
              <a:off x="11125265" y="4900335"/>
              <a:ext cx="127608" cy="69362"/>
            </a:xfrm>
            <a:custGeom>
              <a:avLst/>
              <a:gdLst>
                <a:gd name="T0" fmla="*/ 26 w 39"/>
                <a:gd name="T1" fmla="*/ 0 h 23"/>
                <a:gd name="T2" fmla="*/ 26 w 39"/>
                <a:gd name="T3" fmla="*/ 23 h 23"/>
                <a:gd name="T4" fmla="*/ 2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6" y="0"/>
                  </a:moveTo>
                  <a:cubicBezTo>
                    <a:pt x="39" y="1"/>
                    <a:pt x="38" y="21"/>
                    <a:pt x="26" y="23"/>
                  </a:cubicBezTo>
                  <a:cubicBezTo>
                    <a:pt x="0" y="23"/>
                    <a:pt x="5" y="2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53" name="Freeform 39"/>
            <p:cNvSpPr/>
            <p:nvPr/>
          </p:nvSpPr>
          <p:spPr bwMode="auto">
            <a:xfrm rot="5400000">
              <a:off x="11117373" y="5141456"/>
              <a:ext cx="131153" cy="81603"/>
            </a:xfrm>
            <a:custGeom>
              <a:avLst/>
              <a:gdLst>
                <a:gd name="T0" fmla="*/ 25 w 40"/>
                <a:gd name="T1" fmla="*/ 0 h 27"/>
                <a:gd name="T2" fmla="*/ 38 w 40"/>
                <a:gd name="T3" fmla="*/ 20 h 27"/>
                <a:gd name="T4" fmla="*/ 25 w 40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7">
                  <a:moveTo>
                    <a:pt x="25" y="0"/>
                  </a:moveTo>
                  <a:cubicBezTo>
                    <a:pt x="34" y="0"/>
                    <a:pt x="40" y="11"/>
                    <a:pt x="38" y="20"/>
                  </a:cubicBezTo>
                  <a:cubicBezTo>
                    <a:pt x="17" y="27"/>
                    <a:pt x="0" y="12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54" name="Freeform 40"/>
            <p:cNvSpPr/>
            <p:nvPr/>
          </p:nvSpPr>
          <p:spPr bwMode="auto">
            <a:xfrm rot="5400000">
              <a:off x="11112337" y="2598157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7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9"/>
                    <a:pt x="28" y="27"/>
                    <a:pt x="7" y="20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55" name="Freeform 41"/>
            <p:cNvSpPr/>
            <p:nvPr/>
          </p:nvSpPr>
          <p:spPr bwMode="auto">
            <a:xfrm rot="5400000">
              <a:off x="11105830" y="6278710"/>
              <a:ext cx="144445" cy="78339"/>
            </a:xfrm>
            <a:custGeom>
              <a:avLst/>
              <a:gdLst>
                <a:gd name="T0" fmla="*/ 29 w 44"/>
                <a:gd name="T1" fmla="*/ 0 h 26"/>
                <a:gd name="T2" fmla="*/ 26 w 44"/>
                <a:gd name="T3" fmla="*/ 26 h 26"/>
                <a:gd name="T4" fmla="*/ 29 w 44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6">
                  <a:moveTo>
                    <a:pt x="29" y="0"/>
                  </a:moveTo>
                  <a:cubicBezTo>
                    <a:pt x="44" y="3"/>
                    <a:pt x="40" y="22"/>
                    <a:pt x="26" y="26"/>
                  </a:cubicBezTo>
                  <a:cubicBezTo>
                    <a:pt x="0" y="25"/>
                    <a:pt x="11" y="6"/>
                    <a:pt x="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56" name="Freeform 42"/>
            <p:cNvSpPr/>
            <p:nvPr/>
          </p:nvSpPr>
          <p:spPr bwMode="auto">
            <a:xfrm rot="5400000">
              <a:off x="11093998" y="5596726"/>
              <a:ext cx="144445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6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6"/>
                  </a:cubicBezTo>
                  <a:cubicBezTo>
                    <a:pt x="29" y="32"/>
                    <a:pt x="0" y="7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57" name="Freeform 44"/>
            <p:cNvSpPr/>
            <p:nvPr/>
          </p:nvSpPr>
          <p:spPr bwMode="auto">
            <a:xfrm rot="5400000">
              <a:off x="11097788" y="4080854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58" name="Freeform 45"/>
            <p:cNvSpPr/>
            <p:nvPr/>
          </p:nvSpPr>
          <p:spPr bwMode="auto">
            <a:xfrm rot="5400000">
              <a:off x="11075637" y="5836680"/>
              <a:ext cx="144445" cy="102819"/>
            </a:xfrm>
            <a:custGeom>
              <a:avLst/>
              <a:gdLst>
                <a:gd name="T0" fmla="*/ 31 w 44"/>
                <a:gd name="T1" fmla="*/ 0 h 34"/>
                <a:gd name="T2" fmla="*/ 42 w 44"/>
                <a:gd name="T3" fmla="*/ 19 h 34"/>
                <a:gd name="T4" fmla="*/ 31 w 44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0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59" name="Freeform 46"/>
            <p:cNvSpPr/>
            <p:nvPr/>
          </p:nvSpPr>
          <p:spPr bwMode="auto">
            <a:xfrm rot="5400000">
              <a:off x="11124696" y="2830776"/>
              <a:ext cx="121406" cy="81603"/>
            </a:xfrm>
            <a:custGeom>
              <a:avLst/>
              <a:gdLst>
                <a:gd name="T0" fmla="*/ 19 w 37"/>
                <a:gd name="T1" fmla="*/ 1 h 27"/>
                <a:gd name="T2" fmla="*/ 21 w 37"/>
                <a:gd name="T3" fmla="*/ 27 h 27"/>
                <a:gd name="T4" fmla="*/ 19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19" y="1"/>
                  </a:moveTo>
                  <a:cubicBezTo>
                    <a:pt x="31" y="2"/>
                    <a:pt x="37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60" name="Freeform 47"/>
            <p:cNvSpPr/>
            <p:nvPr/>
          </p:nvSpPr>
          <p:spPr bwMode="auto">
            <a:xfrm rot="5400000">
              <a:off x="11082841" y="3849727"/>
              <a:ext cx="147990" cy="78339"/>
            </a:xfrm>
            <a:custGeom>
              <a:avLst/>
              <a:gdLst>
                <a:gd name="T0" fmla="*/ 22 w 45"/>
                <a:gd name="T1" fmla="*/ 0 h 26"/>
                <a:gd name="T2" fmla="*/ 28 w 45"/>
                <a:gd name="T3" fmla="*/ 26 h 26"/>
                <a:gd name="T4" fmla="*/ 22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2" y="0"/>
                  </a:moveTo>
                  <a:cubicBezTo>
                    <a:pt x="32" y="2"/>
                    <a:pt x="45" y="22"/>
                    <a:pt x="28" y="26"/>
                  </a:cubicBezTo>
                  <a:cubicBezTo>
                    <a:pt x="10" y="24"/>
                    <a:pt x="0" y="9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61" name="Freeform 48"/>
            <p:cNvSpPr/>
            <p:nvPr/>
          </p:nvSpPr>
          <p:spPr bwMode="auto">
            <a:xfrm rot="5400000">
              <a:off x="11078098" y="3616257"/>
              <a:ext cx="133812" cy="79154"/>
            </a:xfrm>
            <a:custGeom>
              <a:avLst/>
              <a:gdLst>
                <a:gd name="T0" fmla="*/ 19 w 41"/>
                <a:gd name="T1" fmla="*/ 0 h 26"/>
                <a:gd name="T2" fmla="*/ 7 w 41"/>
                <a:gd name="T3" fmla="*/ 19 h 26"/>
                <a:gd name="T4" fmla="*/ 19 w 41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6">
                  <a:moveTo>
                    <a:pt x="19" y="0"/>
                  </a:moveTo>
                  <a:cubicBezTo>
                    <a:pt x="41" y="9"/>
                    <a:pt x="28" y="26"/>
                    <a:pt x="7" y="19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62" name="Freeform 49"/>
            <p:cNvSpPr/>
            <p:nvPr/>
          </p:nvSpPr>
          <p:spPr bwMode="auto">
            <a:xfrm rot="5400000">
              <a:off x="11076712" y="6507925"/>
              <a:ext cx="127608" cy="81603"/>
            </a:xfrm>
            <a:custGeom>
              <a:avLst/>
              <a:gdLst>
                <a:gd name="T0" fmla="*/ 21 w 39"/>
                <a:gd name="T1" fmla="*/ 2 h 27"/>
                <a:gd name="T2" fmla="*/ 26 w 39"/>
                <a:gd name="T3" fmla="*/ 24 h 27"/>
                <a:gd name="T4" fmla="*/ 21 w 39"/>
                <a:gd name="T5" fmla="*/ 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7">
                  <a:moveTo>
                    <a:pt x="21" y="2"/>
                  </a:moveTo>
                  <a:cubicBezTo>
                    <a:pt x="36" y="0"/>
                    <a:pt x="39" y="17"/>
                    <a:pt x="26" y="24"/>
                  </a:cubicBezTo>
                  <a:cubicBezTo>
                    <a:pt x="8" y="27"/>
                    <a:pt x="0" y="9"/>
                    <a:pt x="21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63" name="Freeform 8"/>
            <p:cNvSpPr/>
            <p:nvPr/>
          </p:nvSpPr>
          <p:spPr bwMode="auto">
            <a:xfrm rot="5400000">
              <a:off x="11141853" y="34906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64" name="Freeform 106"/>
            <p:cNvSpPr/>
            <p:nvPr/>
          </p:nvSpPr>
          <p:spPr bwMode="auto">
            <a:xfrm rot="5400000">
              <a:off x="11301184" y="6639670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1709738"/>
            <a:ext cx="9430811" cy="2852737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4589463"/>
            <a:ext cx="9430811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B8A27-DF03-4546-BA93-21C967D57E5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1825625"/>
            <a:ext cx="4684057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9802" y="1825625"/>
            <a:ext cx="4684058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B8A27-DF03-4546-BA93-21C967D57E5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989993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4872132" cy="823912"/>
          </a:xfrm>
        </p:spPr>
        <p:txBody>
          <a:bodyPr anchor="b">
            <a:noAutofit/>
          </a:bodyPr>
          <a:lstStyle>
            <a:lvl1pPr marL="0" indent="0">
              <a:buNone/>
              <a:defRPr sz="16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7" y="2510632"/>
            <a:ext cx="4872133" cy="3684588"/>
          </a:xfrm>
        </p:spPr>
        <p:txBody>
          <a:bodyPr/>
          <a:lstStyle>
            <a:lvl2pPr>
              <a:defRPr b="1"/>
            </a:lvl2pPr>
            <a:lvl3pPr>
              <a:defRPr b="0"/>
            </a:lvl3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89809" y="1681163"/>
            <a:ext cx="4849909" cy="823912"/>
          </a:xfrm>
        </p:spPr>
        <p:txBody>
          <a:bodyPr anchor="b">
            <a:noAutofit/>
          </a:bodyPr>
          <a:lstStyle>
            <a:lvl1pPr marL="0" indent="0">
              <a:buNone/>
              <a:defRPr sz="16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89810" y="2505075"/>
            <a:ext cx="4872134" cy="3684588"/>
          </a:xfrm>
        </p:spPr>
        <p:txBody>
          <a:bodyPr/>
          <a:lstStyle>
            <a:lvl2pPr>
              <a:defRPr b="1"/>
            </a:lvl2pPr>
            <a:lvl3pPr>
              <a:defRPr b="0"/>
            </a:lvl3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B8A27-DF03-4546-BA93-21C967D57E5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hf sldNum="0" hdr="0" ft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B8A27-DF03-4546-BA93-21C967D57E5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B8A27-DF03-4546-BA93-21C967D57E5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457201"/>
            <a:ext cx="5652153" cy="5403850"/>
          </a:xfrm>
        </p:spPr>
        <p:txBody>
          <a:bodyPr/>
          <a:lstStyle>
            <a:lvl1pPr>
              <a:defRPr sz="3200"/>
            </a:lvl1pPr>
            <a:lvl2pPr>
              <a:defRPr sz="2800" b="1"/>
            </a:lvl2pPr>
            <a:lvl3pPr>
              <a:defRPr sz="2400" b="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B8A27-DF03-4546-BA93-21C967D57E5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hf sldNum="0" hdr="0" ft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B8A27-DF03-4546-BA93-21C967D57E5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hf sldNum="0" hdr="0" ft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B8A27-DF03-4546-BA93-21C967D57E5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hf sldNum="0" hdr="0" ft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B8A27-DF03-4546-BA93-21C967D57E5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hf sldNum="0" hdr="0" ft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1539" y="8"/>
            <a:ext cx="12188938" cy="6857992"/>
          </a:xfrm>
          <a:custGeom>
            <a:avLst/>
            <a:gdLst>
              <a:gd name="connsiteX0" fmla="*/ 10789622 w 12188938"/>
              <a:gd name="connsiteY0" fmla="*/ 4110765 h 6857992"/>
              <a:gd name="connsiteX1" fmla="*/ 10793496 w 12188938"/>
              <a:gd name="connsiteY1" fmla="*/ 4192880 h 6857992"/>
              <a:gd name="connsiteX2" fmla="*/ 10789622 w 12188938"/>
              <a:gd name="connsiteY2" fmla="*/ 4110765 h 6857992"/>
              <a:gd name="connsiteX3" fmla="*/ 11430043 w 12188938"/>
              <a:gd name="connsiteY3" fmla="*/ 4107476 h 6857992"/>
              <a:gd name="connsiteX4" fmla="*/ 11480790 w 12188938"/>
              <a:gd name="connsiteY4" fmla="*/ 4171816 h 6857992"/>
              <a:gd name="connsiteX5" fmla="*/ 11430043 w 12188938"/>
              <a:gd name="connsiteY5" fmla="*/ 4107476 h 6857992"/>
              <a:gd name="connsiteX6" fmla="*/ 11643184 w 12188938"/>
              <a:gd name="connsiteY6" fmla="*/ 4107090 h 6857992"/>
              <a:gd name="connsiteX7" fmla="*/ 11643184 w 12188938"/>
              <a:gd name="connsiteY7" fmla="*/ 4186306 h 6857992"/>
              <a:gd name="connsiteX8" fmla="*/ 11643184 w 12188938"/>
              <a:gd name="connsiteY8" fmla="*/ 4107090 h 6857992"/>
              <a:gd name="connsiteX9" fmla="*/ 11084439 w 12188938"/>
              <a:gd name="connsiteY9" fmla="*/ 4104189 h 6857992"/>
              <a:gd name="connsiteX10" fmla="*/ 11088324 w 12188938"/>
              <a:gd name="connsiteY10" fmla="*/ 4196932 h 6857992"/>
              <a:gd name="connsiteX11" fmla="*/ 11084439 w 12188938"/>
              <a:gd name="connsiteY11" fmla="*/ 4104189 h 6857992"/>
              <a:gd name="connsiteX12" fmla="*/ 11977268 w 12188938"/>
              <a:gd name="connsiteY12" fmla="*/ 4064583 h 6857992"/>
              <a:gd name="connsiteX13" fmla="*/ 11957860 w 12188938"/>
              <a:gd name="connsiteY13" fmla="*/ 4157259 h 6857992"/>
              <a:gd name="connsiteX14" fmla="*/ 11977268 w 12188938"/>
              <a:gd name="connsiteY14" fmla="*/ 4064583 h 6857992"/>
              <a:gd name="connsiteX15" fmla="*/ 10164195 w 12188938"/>
              <a:gd name="connsiteY15" fmla="*/ 4056856 h 6857992"/>
              <a:gd name="connsiteX16" fmla="*/ 10164195 w 12188938"/>
              <a:gd name="connsiteY16" fmla="*/ 4150563 h 6857992"/>
              <a:gd name="connsiteX17" fmla="*/ 10164195 w 12188938"/>
              <a:gd name="connsiteY17" fmla="*/ 4056856 h 6857992"/>
              <a:gd name="connsiteX18" fmla="*/ 10470889 w 12188938"/>
              <a:gd name="connsiteY18" fmla="*/ 4053956 h 6857992"/>
              <a:gd name="connsiteX19" fmla="*/ 10447647 w 12188938"/>
              <a:gd name="connsiteY19" fmla="*/ 4147134 h 6857992"/>
              <a:gd name="connsiteX20" fmla="*/ 10470889 w 12188938"/>
              <a:gd name="connsiteY20" fmla="*/ 4053956 h 6857992"/>
              <a:gd name="connsiteX21" fmla="*/ 152046 w 12188938"/>
              <a:gd name="connsiteY21" fmla="*/ 3893917 h 6857992"/>
              <a:gd name="connsiteX22" fmla="*/ 124874 w 12188938"/>
              <a:gd name="connsiteY22" fmla="*/ 3973187 h 6857992"/>
              <a:gd name="connsiteX23" fmla="*/ 152046 w 12188938"/>
              <a:gd name="connsiteY23" fmla="*/ 3893917 h 6857992"/>
              <a:gd name="connsiteX24" fmla="*/ 638431 w 12188938"/>
              <a:gd name="connsiteY24" fmla="*/ 3886118 h 6857992"/>
              <a:gd name="connsiteX25" fmla="*/ 591851 w 12188938"/>
              <a:gd name="connsiteY25" fmla="*/ 3954475 h 6857992"/>
              <a:gd name="connsiteX26" fmla="*/ 638431 w 12188938"/>
              <a:gd name="connsiteY26" fmla="*/ 3886118 h 6857992"/>
              <a:gd name="connsiteX27" fmla="*/ 2020621 w 12188938"/>
              <a:gd name="connsiteY27" fmla="*/ 3879602 h 6857992"/>
              <a:gd name="connsiteX28" fmla="*/ 1970159 w 12188938"/>
              <a:gd name="connsiteY28" fmla="*/ 3940557 h 6857992"/>
              <a:gd name="connsiteX29" fmla="*/ 2020621 w 12188938"/>
              <a:gd name="connsiteY29" fmla="*/ 3879602 h 6857992"/>
              <a:gd name="connsiteX30" fmla="*/ 1438182 w 12188938"/>
              <a:gd name="connsiteY30" fmla="*/ 3868995 h 6857992"/>
              <a:gd name="connsiteX31" fmla="*/ 1438182 w 12188938"/>
              <a:gd name="connsiteY31" fmla="*/ 3947246 h 6857992"/>
              <a:gd name="connsiteX32" fmla="*/ 1438182 w 12188938"/>
              <a:gd name="connsiteY32" fmla="*/ 3868995 h 6857992"/>
              <a:gd name="connsiteX33" fmla="*/ 1765862 w 12188938"/>
              <a:gd name="connsiteY33" fmla="*/ 3862391 h 6857992"/>
              <a:gd name="connsiteX34" fmla="*/ 1738637 w 12188938"/>
              <a:gd name="connsiteY34" fmla="*/ 3951206 h 6857992"/>
              <a:gd name="connsiteX35" fmla="*/ 1765862 w 12188938"/>
              <a:gd name="connsiteY35" fmla="*/ 3862391 h 6857992"/>
              <a:gd name="connsiteX36" fmla="*/ 1154678 w 12188938"/>
              <a:gd name="connsiteY36" fmla="*/ 3861266 h 6857992"/>
              <a:gd name="connsiteX37" fmla="*/ 1154678 w 12188938"/>
              <a:gd name="connsiteY37" fmla="*/ 3939811 h 6857992"/>
              <a:gd name="connsiteX38" fmla="*/ 1154678 w 12188938"/>
              <a:gd name="connsiteY38" fmla="*/ 3861266 h 6857992"/>
              <a:gd name="connsiteX39" fmla="*/ 878722 w 12188938"/>
              <a:gd name="connsiteY39" fmla="*/ 3858367 h 6857992"/>
              <a:gd name="connsiteX40" fmla="*/ 902082 w 12188938"/>
              <a:gd name="connsiteY40" fmla="*/ 3947246 h 6857992"/>
              <a:gd name="connsiteX41" fmla="*/ 878722 w 12188938"/>
              <a:gd name="connsiteY41" fmla="*/ 3858367 h 6857992"/>
              <a:gd name="connsiteX42" fmla="*/ 449757 w 12188938"/>
              <a:gd name="connsiteY42" fmla="*/ 3849853 h 6857992"/>
              <a:gd name="connsiteX43" fmla="*/ 368452 w 12188938"/>
              <a:gd name="connsiteY43" fmla="*/ 3914667 h 6857992"/>
              <a:gd name="connsiteX44" fmla="*/ 449757 w 12188938"/>
              <a:gd name="connsiteY44" fmla="*/ 3849853 h 6857992"/>
              <a:gd name="connsiteX45" fmla="*/ 11651208 w 12188938"/>
              <a:gd name="connsiteY45" fmla="*/ 3796213 h 6857992"/>
              <a:gd name="connsiteX46" fmla="*/ 11600851 w 12188938"/>
              <a:gd name="connsiteY46" fmla="*/ 3856978 h 6857992"/>
              <a:gd name="connsiteX47" fmla="*/ 11651208 w 12188938"/>
              <a:gd name="connsiteY47" fmla="*/ 3796213 h 6857992"/>
              <a:gd name="connsiteX48" fmla="*/ 11969505 w 12188938"/>
              <a:gd name="connsiteY48" fmla="*/ 3789255 h 6857992"/>
              <a:gd name="connsiteX49" fmla="*/ 11946215 w 12188938"/>
              <a:gd name="connsiteY49" fmla="*/ 3878313 h 6857992"/>
              <a:gd name="connsiteX50" fmla="*/ 11969505 w 12188938"/>
              <a:gd name="connsiteY50" fmla="*/ 3789255 h 6857992"/>
              <a:gd name="connsiteX51" fmla="*/ 11015833 w 12188938"/>
              <a:gd name="connsiteY51" fmla="*/ 3747231 h 6857992"/>
              <a:gd name="connsiteX52" fmla="*/ 11008064 w 12188938"/>
              <a:gd name="connsiteY52" fmla="*/ 3829375 h 6857992"/>
              <a:gd name="connsiteX53" fmla="*/ 11015833 w 12188938"/>
              <a:gd name="connsiteY53" fmla="*/ 3747231 h 6857992"/>
              <a:gd name="connsiteX54" fmla="*/ 10638051 w 12188938"/>
              <a:gd name="connsiteY54" fmla="*/ 3736359 h 6857992"/>
              <a:gd name="connsiteX55" fmla="*/ 10680915 w 12188938"/>
              <a:gd name="connsiteY55" fmla="*/ 3804381 h 6857992"/>
              <a:gd name="connsiteX56" fmla="*/ 10638051 w 12188938"/>
              <a:gd name="connsiteY56" fmla="*/ 3736359 h 6857992"/>
              <a:gd name="connsiteX57" fmla="*/ 10264977 w 12188938"/>
              <a:gd name="connsiteY57" fmla="*/ 3722113 h 6857992"/>
              <a:gd name="connsiteX58" fmla="*/ 10233803 w 12188938"/>
              <a:gd name="connsiteY58" fmla="*/ 3811564 h 6857992"/>
              <a:gd name="connsiteX59" fmla="*/ 10264977 w 12188938"/>
              <a:gd name="connsiteY59" fmla="*/ 3722113 h 6857992"/>
              <a:gd name="connsiteX60" fmla="*/ 11255210 w 12188938"/>
              <a:gd name="connsiteY60" fmla="*/ 3710038 h 6857992"/>
              <a:gd name="connsiteX61" fmla="*/ 11305640 w 12188938"/>
              <a:gd name="connsiteY61" fmla="*/ 3785221 h 6857992"/>
              <a:gd name="connsiteX62" fmla="*/ 11255210 w 12188938"/>
              <a:gd name="connsiteY62" fmla="*/ 3710038 h 6857992"/>
              <a:gd name="connsiteX63" fmla="*/ 343061 w 12188938"/>
              <a:gd name="connsiteY63" fmla="*/ 3611056 h 6857992"/>
              <a:gd name="connsiteX64" fmla="*/ 327601 w 12188938"/>
              <a:gd name="connsiteY64" fmla="*/ 3703799 h 6857992"/>
              <a:gd name="connsiteX65" fmla="*/ 343061 w 12188938"/>
              <a:gd name="connsiteY65" fmla="*/ 3611056 h 6857992"/>
              <a:gd name="connsiteX66" fmla="*/ 2040279 w 12188938"/>
              <a:gd name="connsiteY66" fmla="*/ 3578335 h 6857992"/>
              <a:gd name="connsiteX67" fmla="*/ 2090709 w 12188938"/>
              <a:gd name="connsiteY67" fmla="*/ 3650011 h 6857992"/>
              <a:gd name="connsiteX68" fmla="*/ 2040279 w 12188938"/>
              <a:gd name="connsiteY68" fmla="*/ 3578335 h 6857992"/>
              <a:gd name="connsiteX69" fmla="*/ 99393 w 12188938"/>
              <a:gd name="connsiteY69" fmla="*/ 3575932 h 6857992"/>
              <a:gd name="connsiteX70" fmla="*/ 149855 w 12188938"/>
              <a:gd name="connsiteY70" fmla="*/ 3647887 h 6857992"/>
              <a:gd name="connsiteX71" fmla="*/ 99393 w 12188938"/>
              <a:gd name="connsiteY71" fmla="*/ 3575932 h 6857992"/>
              <a:gd name="connsiteX72" fmla="*/ 801257 w 12188938"/>
              <a:gd name="connsiteY72" fmla="*/ 3571806 h 6857992"/>
              <a:gd name="connsiteX73" fmla="*/ 847929 w 12188938"/>
              <a:gd name="connsiteY73" fmla="*/ 3639458 h 6857992"/>
              <a:gd name="connsiteX74" fmla="*/ 801257 w 12188938"/>
              <a:gd name="connsiteY74" fmla="*/ 3571806 h 6857992"/>
              <a:gd name="connsiteX75" fmla="*/ 1771669 w 12188938"/>
              <a:gd name="connsiteY75" fmla="*/ 3571447 h 6857992"/>
              <a:gd name="connsiteX76" fmla="*/ 1775551 w 12188938"/>
              <a:gd name="connsiteY76" fmla="*/ 3653562 h 6857992"/>
              <a:gd name="connsiteX77" fmla="*/ 1771669 w 12188938"/>
              <a:gd name="connsiteY77" fmla="*/ 3571447 h 6857992"/>
              <a:gd name="connsiteX78" fmla="*/ 1531232 w 12188938"/>
              <a:gd name="connsiteY78" fmla="*/ 3567584 h 6857992"/>
              <a:gd name="connsiteX79" fmla="*/ 1515737 w 12188938"/>
              <a:gd name="connsiteY79" fmla="*/ 3661291 h 6857992"/>
              <a:gd name="connsiteX80" fmla="*/ 1531232 w 12188938"/>
              <a:gd name="connsiteY80" fmla="*/ 3567584 h 6857992"/>
              <a:gd name="connsiteX81" fmla="*/ 576083 w 12188938"/>
              <a:gd name="connsiteY81" fmla="*/ 3560820 h 6857992"/>
              <a:gd name="connsiteX82" fmla="*/ 579988 w 12188938"/>
              <a:gd name="connsiteY82" fmla="*/ 3657427 h 6857992"/>
              <a:gd name="connsiteX83" fmla="*/ 576083 w 12188938"/>
              <a:gd name="connsiteY83" fmla="*/ 3560820 h 6857992"/>
              <a:gd name="connsiteX84" fmla="*/ 1243735 w 12188938"/>
              <a:gd name="connsiteY84" fmla="*/ 3554060 h 6857992"/>
              <a:gd name="connsiteX85" fmla="*/ 1267115 w 12188938"/>
              <a:gd name="connsiteY85" fmla="*/ 3621974 h 6857992"/>
              <a:gd name="connsiteX86" fmla="*/ 1298288 w 12188938"/>
              <a:gd name="connsiteY86" fmla="*/ 3607677 h 6857992"/>
              <a:gd name="connsiteX87" fmla="*/ 1243735 w 12188938"/>
              <a:gd name="connsiteY87" fmla="*/ 3554060 h 6857992"/>
              <a:gd name="connsiteX88" fmla="*/ 1069080 w 12188938"/>
              <a:gd name="connsiteY88" fmla="*/ 3514450 h 6857992"/>
              <a:gd name="connsiteX89" fmla="*/ 1057493 w 12188938"/>
              <a:gd name="connsiteY89" fmla="*/ 3603329 h 6857992"/>
              <a:gd name="connsiteX90" fmla="*/ 1069080 w 12188938"/>
              <a:gd name="connsiteY90" fmla="*/ 3514450 h 6857992"/>
              <a:gd name="connsiteX91" fmla="*/ 11577350 w 12188938"/>
              <a:gd name="connsiteY91" fmla="*/ 3430849 h 6857992"/>
              <a:gd name="connsiteX92" fmla="*/ 11534652 w 12188938"/>
              <a:gd name="connsiteY92" fmla="*/ 3506317 h 6857992"/>
              <a:gd name="connsiteX93" fmla="*/ 11577350 w 12188938"/>
              <a:gd name="connsiteY93" fmla="*/ 3430849 h 6857992"/>
              <a:gd name="connsiteX94" fmla="*/ 12105571 w 12188938"/>
              <a:gd name="connsiteY94" fmla="*/ 3430847 h 6857992"/>
              <a:gd name="connsiteX95" fmla="*/ 12160022 w 12188938"/>
              <a:gd name="connsiteY95" fmla="*/ 3498761 h 6857992"/>
              <a:gd name="connsiteX96" fmla="*/ 12105571 w 12188938"/>
              <a:gd name="connsiteY96" fmla="*/ 3430847 h 6857992"/>
              <a:gd name="connsiteX97" fmla="*/ 11825923 w 12188938"/>
              <a:gd name="connsiteY97" fmla="*/ 3416356 h 6857992"/>
              <a:gd name="connsiteX98" fmla="*/ 11794935 w 12188938"/>
              <a:gd name="connsiteY98" fmla="*/ 3488207 h 6857992"/>
              <a:gd name="connsiteX99" fmla="*/ 11825923 w 12188938"/>
              <a:gd name="connsiteY99" fmla="*/ 3416356 h 6857992"/>
              <a:gd name="connsiteX100" fmla="*/ 11297784 w 12188938"/>
              <a:gd name="connsiteY100" fmla="*/ 3380614 h 6857992"/>
              <a:gd name="connsiteX101" fmla="*/ 11239709 w 12188938"/>
              <a:gd name="connsiteY101" fmla="*/ 3448527 h 6857992"/>
              <a:gd name="connsiteX102" fmla="*/ 11297784 w 12188938"/>
              <a:gd name="connsiteY102" fmla="*/ 3380614 h 6857992"/>
              <a:gd name="connsiteX103" fmla="*/ 10284650 w 12188938"/>
              <a:gd name="connsiteY103" fmla="*/ 3366124 h 6857992"/>
              <a:gd name="connsiteX104" fmla="*/ 10261360 w 12188938"/>
              <a:gd name="connsiteY104" fmla="*/ 3459057 h 6857992"/>
              <a:gd name="connsiteX105" fmla="*/ 10284650 w 12188938"/>
              <a:gd name="connsiteY105" fmla="*/ 3366124 h 6857992"/>
              <a:gd name="connsiteX106" fmla="*/ 10933029 w 12188938"/>
              <a:gd name="connsiteY106" fmla="*/ 3359362 h 6857992"/>
              <a:gd name="connsiteX107" fmla="*/ 10983552 w 12188938"/>
              <a:gd name="connsiteY107" fmla="*/ 3434478 h 6857992"/>
              <a:gd name="connsiteX108" fmla="*/ 10933029 w 12188938"/>
              <a:gd name="connsiteY108" fmla="*/ 3359362 h 6857992"/>
              <a:gd name="connsiteX109" fmla="*/ 10579447 w 12188938"/>
              <a:gd name="connsiteY109" fmla="*/ 3355210 h 6857992"/>
              <a:gd name="connsiteX110" fmla="*/ 10649317 w 12188938"/>
              <a:gd name="connsiteY110" fmla="*/ 3416018 h 6857992"/>
              <a:gd name="connsiteX111" fmla="*/ 10579447 w 12188938"/>
              <a:gd name="connsiteY111" fmla="*/ 3355210 h 6857992"/>
              <a:gd name="connsiteX112" fmla="*/ 1915689 w 12188938"/>
              <a:gd name="connsiteY112" fmla="*/ 3277771 h 6857992"/>
              <a:gd name="connsiteX113" fmla="*/ 1896321 w 12188938"/>
              <a:gd name="connsiteY113" fmla="*/ 3359884 h 6857992"/>
              <a:gd name="connsiteX114" fmla="*/ 1915689 w 12188938"/>
              <a:gd name="connsiteY114" fmla="*/ 3277771 h 6857992"/>
              <a:gd name="connsiteX115" fmla="*/ 1698041 w 12188938"/>
              <a:gd name="connsiteY115" fmla="*/ 3245892 h 6857992"/>
              <a:gd name="connsiteX116" fmla="*/ 1682547 w 12188938"/>
              <a:gd name="connsiteY116" fmla="*/ 3335065 h 6857992"/>
              <a:gd name="connsiteX117" fmla="*/ 1698041 w 12188938"/>
              <a:gd name="connsiteY117" fmla="*/ 3245892 h 6857992"/>
              <a:gd name="connsiteX118" fmla="*/ 1104067 w 12188938"/>
              <a:gd name="connsiteY118" fmla="*/ 3224638 h 6857992"/>
              <a:gd name="connsiteX119" fmla="*/ 1061284 w 12188938"/>
              <a:gd name="connsiteY119" fmla="*/ 3296199 h 6857992"/>
              <a:gd name="connsiteX120" fmla="*/ 1104067 w 12188938"/>
              <a:gd name="connsiteY120" fmla="*/ 3224638 h 6857992"/>
              <a:gd name="connsiteX121" fmla="*/ 1383806 w 12188938"/>
              <a:gd name="connsiteY121" fmla="*/ 3220776 h 6857992"/>
              <a:gd name="connsiteX122" fmla="*/ 1430332 w 12188938"/>
              <a:gd name="connsiteY122" fmla="*/ 3299346 h 6857992"/>
              <a:gd name="connsiteX123" fmla="*/ 1383806 w 12188938"/>
              <a:gd name="connsiteY123" fmla="*/ 3220776 h 6857992"/>
              <a:gd name="connsiteX124" fmla="*/ 804868 w 12188938"/>
              <a:gd name="connsiteY124" fmla="*/ 3191793 h 6857992"/>
              <a:gd name="connsiteX125" fmla="*/ 785446 w 12188938"/>
              <a:gd name="connsiteY125" fmla="*/ 3277771 h 6857992"/>
              <a:gd name="connsiteX126" fmla="*/ 804868 w 12188938"/>
              <a:gd name="connsiteY126" fmla="*/ 3191793 h 6857992"/>
              <a:gd name="connsiteX127" fmla="*/ 482687 w 12188938"/>
              <a:gd name="connsiteY127" fmla="*/ 3191410 h 6857992"/>
              <a:gd name="connsiteX128" fmla="*/ 455563 w 12188938"/>
              <a:gd name="connsiteY128" fmla="*/ 3195805 h 6857992"/>
              <a:gd name="connsiteX129" fmla="*/ 514013 w 12188938"/>
              <a:gd name="connsiteY129" fmla="*/ 3267146 h 6857992"/>
              <a:gd name="connsiteX130" fmla="*/ 482687 w 12188938"/>
              <a:gd name="connsiteY130" fmla="*/ 3191410 h 6857992"/>
              <a:gd name="connsiteX131" fmla="*/ 218915 w 12188938"/>
              <a:gd name="connsiteY131" fmla="*/ 3177302 h 6857992"/>
              <a:gd name="connsiteX132" fmla="*/ 187741 w 12188938"/>
              <a:gd name="connsiteY132" fmla="*/ 3267244 h 6857992"/>
              <a:gd name="connsiteX133" fmla="*/ 218915 w 12188938"/>
              <a:gd name="connsiteY133" fmla="*/ 3177302 h 6857992"/>
              <a:gd name="connsiteX134" fmla="*/ 2152903 w 12188938"/>
              <a:gd name="connsiteY134" fmla="*/ 1624906 h 6857992"/>
              <a:gd name="connsiteX135" fmla="*/ 2152903 w 12188938"/>
              <a:gd name="connsiteY135" fmla="*/ 5233079 h 6857992"/>
              <a:gd name="connsiteX136" fmla="*/ 10036020 w 12188938"/>
              <a:gd name="connsiteY136" fmla="*/ 5233079 h 6857992"/>
              <a:gd name="connsiteX137" fmla="*/ 10036020 w 12188938"/>
              <a:gd name="connsiteY137" fmla="*/ 3459281 h 6857992"/>
              <a:gd name="connsiteX138" fmla="*/ 10047194 w 12188938"/>
              <a:gd name="connsiteY138" fmla="*/ 3454934 h 6857992"/>
              <a:gd name="connsiteX139" fmla="*/ 10038968 w 12188938"/>
              <a:gd name="connsiteY139" fmla="*/ 3375592 h 6857992"/>
              <a:gd name="connsiteX140" fmla="*/ 10036020 w 12188938"/>
              <a:gd name="connsiteY140" fmla="*/ 3374870 h 6857992"/>
              <a:gd name="connsiteX141" fmla="*/ 10036020 w 12188938"/>
              <a:gd name="connsiteY141" fmla="*/ 1624906 h 6857992"/>
              <a:gd name="connsiteX142" fmla="*/ 0 w 12188938"/>
              <a:gd name="connsiteY142" fmla="*/ 0 h 6857992"/>
              <a:gd name="connsiteX143" fmla="*/ 12188938 w 12188938"/>
              <a:gd name="connsiteY143" fmla="*/ 0 h 6857992"/>
              <a:gd name="connsiteX144" fmla="*/ 12188938 w 12188938"/>
              <a:gd name="connsiteY144" fmla="*/ 6857992 h 6857992"/>
              <a:gd name="connsiteX145" fmla="*/ 0 w 12188938"/>
              <a:gd name="connsiteY145" fmla="*/ 6857992 h 6857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12188938" h="6857992">
                <a:moveTo>
                  <a:pt x="10789622" y="4110765"/>
                </a:moveTo>
                <a:cubicBezTo>
                  <a:pt x="10708277" y="4128616"/>
                  <a:pt x="10735392" y="4189310"/>
                  <a:pt x="10793496" y="4192880"/>
                </a:cubicBezTo>
                <a:cubicBezTo>
                  <a:pt x="10859347" y="4189310"/>
                  <a:pt x="10851600" y="4110765"/>
                  <a:pt x="10789622" y="4110765"/>
                </a:cubicBezTo>
                <a:close/>
                <a:moveTo>
                  <a:pt x="11430043" y="4107476"/>
                </a:moveTo>
                <a:cubicBezTo>
                  <a:pt x="11320742" y="4150369"/>
                  <a:pt x="11414429" y="4207560"/>
                  <a:pt x="11480790" y="4171816"/>
                </a:cubicBezTo>
                <a:cubicBezTo>
                  <a:pt x="11488597" y="4143220"/>
                  <a:pt x="11461272" y="4100327"/>
                  <a:pt x="11430043" y="4107476"/>
                </a:cubicBezTo>
                <a:close/>
                <a:moveTo>
                  <a:pt x="11643184" y="4107090"/>
                </a:moveTo>
                <a:cubicBezTo>
                  <a:pt x="11569378" y="4121493"/>
                  <a:pt x="11592685" y="4171903"/>
                  <a:pt x="11643184" y="4186306"/>
                </a:cubicBezTo>
                <a:cubicBezTo>
                  <a:pt x="11713106" y="4186306"/>
                  <a:pt x="11705337" y="4110691"/>
                  <a:pt x="11643184" y="4107090"/>
                </a:cubicBezTo>
                <a:close/>
                <a:moveTo>
                  <a:pt x="11084439" y="4104189"/>
                </a:moveTo>
                <a:cubicBezTo>
                  <a:pt x="11002864" y="4107756"/>
                  <a:pt x="11014518" y="4196932"/>
                  <a:pt x="11088324" y="4196932"/>
                </a:cubicBezTo>
                <a:cubicBezTo>
                  <a:pt x="11146592" y="4186231"/>
                  <a:pt x="11127169" y="4111323"/>
                  <a:pt x="11084439" y="4104189"/>
                </a:cubicBezTo>
                <a:close/>
                <a:moveTo>
                  <a:pt x="11977268" y="4064583"/>
                </a:moveTo>
                <a:cubicBezTo>
                  <a:pt x="11899635" y="4071712"/>
                  <a:pt x="11884108" y="4132308"/>
                  <a:pt x="11957860" y="4157259"/>
                </a:cubicBezTo>
                <a:cubicBezTo>
                  <a:pt x="12016085" y="4167952"/>
                  <a:pt x="12039375" y="4071712"/>
                  <a:pt x="11977268" y="4064583"/>
                </a:cubicBezTo>
                <a:close/>
                <a:moveTo>
                  <a:pt x="10164195" y="4056856"/>
                </a:moveTo>
                <a:cubicBezTo>
                  <a:pt x="10082803" y="4064064"/>
                  <a:pt x="10086679" y="4143355"/>
                  <a:pt x="10164195" y="4150563"/>
                </a:cubicBezTo>
                <a:cubicBezTo>
                  <a:pt x="10222333" y="4139751"/>
                  <a:pt x="10206830" y="4071273"/>
                  <a:pt x="10164195" y="4056856"/>
                </a:cubicBezTo>
                <a:close/>
                <a:moveTo>
                  <a:pt x="10470889" y="4053956"/>
                </a:moveTo>
                <a:cubicBezTo>
                  <a:pt x="10439900" y="4071875"/>
                  <a:pt x="10381796" y="4075459"/>
                  <a:pt x="10447647" y="4147134"/>
                </a:cubicBezTo>
                <a:cubicBezTo>
                  <a:pt x="10532866" y="4165053"/>
                  <a:pt x="10532866" y="4064707"/>
                  <a:pt x="10470889" y="4053956"/>
                </a:cubicBezTo>
                <a:close/>
                <a:moveTo>
                  <a:pt x="152046" y="3893917"/>
                </a:moveTo>
                <a:cubicBezTo>
                  <a:pt x="93821" y="3890314"/>
                  <a:pt x="66649" y="3962377"/>
                  <a:pt x="124874" y="3973187"/>
                </a:cubicBezTo>
                <a:cubicBezTo>
                  <a:pt x="194744" y="4023631"/>
                  <a:pt x="221916" y="3901124"/>
                  <a:pt x="152046" y="3893917"/>
                </a:cubicBezTo>
                <a:close/>
                <a:moveTo>
                  <a:pt x="638431" y="3886118"/>
                </a:moveTo>
                <a:cubicBezTo>
                  <a:pt x="587970" y="3882520"/>
                  <a:pt x="568561" y="3918497"/>
                  <a:pt x="591851" y="3954475"/>
                </a:cubicBezTo>
                <a:cubicBezTo>
                  <a:pt x="665603" y="3986854"/>
                  <a:pt x="723828" y="3904106"/>
                  <a:pt x="638431" y="3886118"/>
                </a:cubicBezTo>
                <a:close/>
                <a:moveTo>
                  <a:pt x="2020621" y="3879602"/>
                </a:moveTo>
                <a:cubicBezTo>
                  <a:pt x="1993449" y="3915458"/>
                  <a:pt x="1977922" y="3854503"/>
                  <a:pt x="1970159" y="3940557"/>
                </a:cubicBezTo>
                <a:cubicBezTo>
                  <a:pt x="2040029" y="4040953"/>
                  <a:pt x="2125430" y="3897530"/>
                  <a:pt x="2020621" y="3879602"/>
                </a:cubicBezTo>
                <a:close/>
                <a:moveTo>
                  <a:pt x="1438182" y="3868995"/>
                </a:moveTo>
                <a:cubicBezTo>
                  <a:pt x="1356435" y="3890336"/>
                  <a:pt x="1391468" y="3925905"/>
                  <a:pt x="1438182" y="3947246"/>
                </a:cubicBezTo>
                <a:cubicBezTo>
                  <a:pt x="1504359" y="3940132"/>
                  <a:pt x="1500466" y="3876109"/>
                  <a:pt x="1438182" y="3868995"/>
                </a:cubicBezTo>
                <a:close/>
                <a:moveTo>
                  <a:pt x="1765862" y="3862391"/>
                </a:moveTo>
                <a:cubicBezTo>
                  <a:pt x="1730858" y="3876602"/>
                  <a:pt x="1676408" y="3887259"/>
                  <a:pt x="1738637" y="3951206"/>
                </a:cubicBezTo>
                <a:cubicBezTo>
                  <a:pt x="1835871" y="3972522"/>
                  <a:pt x="1831981" y="3873049"/>
                  <a:pt x="1765862" y="3862391"/>
                </a:cubicBezTo>
                <a:close/>
                <a:moveTo>
                  <a:pt x="1154678" y="3861266"/>
                </a:moveTo>
                <a:cubicBezTo>
                  <a:pt x="1077376" y="3879117"/>
                  <a:pt x="1108297" y="3925530"/>
                  <a:pt x="1154678" y="3939811"/>
                </a:cubicBezTo>
                <a:cubicBezTo>
                  <a:pt x="1224250" y="3943381"/>
                  <a:pt x="1220385" y="3871977"/>
                  <a:pt x="1154678" y="3861266"/>
                </a:cubicBezTo>
                <a:close/>
                <a:moveTo>
                  <a:pt x="878722" y="3858367"/>
                </a:moveTo>
                <a:cubicBezTo>
                  <a:pt x="793069" y="3890364"/>
                  <a:pt x="828109" y="3940136"/>
                  <a:pt x="902082" y="3947246"/>
                </a:cubicBezTo>
                <a:cubicBezTo>
                  <a:pt x="968269" y="3933025"/>
                  <a:pt x="917656" y="3861922"/>
                  <a:pt x="878722" y="3858367"/>
                </a:cubicBezTo>
                <a:close/>
                <a:moveTo>
                  <a:pt x="449757" y="3849853"/>
                </a:moveTo>
                <a:cubicBezTo>
                  <a:pt x="411040" y="3846252"/>
                  <a:pt x="352965" y="3867857"/>
                  <a:pt x="368452" y="3914667"/>
                </a:cubicBezTo>
                <a:cubicBezTo>
                  <a:pt x="411040" y="3965078"/>
                  <a:pt x="515576" y="3896663"/>
                  <a:pt x="449757" y="3849853"/>
                </a:cubicBezTo>
                <a:close/>
                <a:moveTo>
                  <a:pt x="11651208" y="3796213"/>
                </a:moveTo>
                <a:cubicBezTo>
                  <a:pt x="11620219" y="3824808"/>
                  <a:pt x="11604725" y="3774766"/>
                  <a:pt x="11600851" y="3856978"/>
                </a:cubicBezTo>
                <a:cubicBezTo>
                  <a:pt x="11662828" y="3953488"/>
                  <a:pt x="11751921" y="3810511"/>
                  <a:pt x="11651208" y="3796213"/>
                </a:cubicBezTo>
                <a:close/>
                <a:moveTo>
                  <a:pt x="11969505" y="3789255"/>
                </a:moveTo>
                <a:cubicBezTo>
                  <a:pt x="11938451" y="3803504"/>
                  <a:pt x="11884108" y="3814191"/>
                  <a:pt x="11946215" y="3878313"/>
                </a:cubicBezTo>
                <a:cubicBezTo>
                  <a:pt x="12039375" y="3903249"/>
                  <a:pt x="12039375" y="3799942"/>
                  <a:pt x="11969505" y="3789255"/>
                </a:cubicBezTo>
                <a:close/>
                <a:moveTo>
                  <a:pt x="11015833" y="3747231"/>
                </a:moveTo>
                <a:cubicBezTo>
                  <a:pt x="10945912" y="3747231"/>
                  <a:pt x="10934258" y="3854375"/>
                  <a:pt x="11008064" y="3829375"/>
                </a:cubicBezTo>
                <a:cubicBezTo>
                  <a:pt x="11046910" y="3865089"/>
                  <a:pt x="11077986" y="3747231"/>
                  <a:pt x="11015833" y="3747231"/>
                </a:cubicBezTo>
                <a:close/>
                <a:moveTo>
                  <a:pt x="10638051" y="3736359"/>
                </a:moveTo>
                <a:cubicBezTo>
                  <a:pt x="10525048" y="3765000"/>
                  <a:pt x="10610775" y="3854503"/>
                  <a:pt x="10680915" y="3804381"/>
                </a:cubicBezTo>
                <a:cubicBezTo>
                  <a:pt x="10688708" y="3775741"/>
                  <a:pt x="10673121" y="3732779"/>
                  <a:pt x="10638051" y="3736359"/>
                </a:cubicBezTo>
                <a:close/>
                <a:moveTo>
                  <a:pt x="10264977" y="3722113"/>
                </a:moveTo>
                <a:cubicBezTo>
                  <a:pt x="10214320" y="3729269"/>
                  <a:pt x="10179250" y="3786518"/>
                  <a:pt x="10233803" y="3811564"/>
                </a:cubicBezTo>
                <a:cubicBezTo>
                  <a:pt x="10288357" y="3818720"/>
                  <a:pt x="10342910" y="3747159"/>
                  <a:pt x="10264977" y="3722113"/>
                </a:cubicBezTo>
                <a:close/>
                <a:moveTo>
                  <a:pt x="11255210" y="3710038"/>
                </a:moveTo>
                <a:cubicBezTo>
                  <a:pt x="11146591" y="3735099"/>
                  <a:pt x="11235813" y="3831762"/>
                  <a:pt x="11305640" y="3785221"/>
                </a:cubicBezTo>
                <a:cubicBezTo>
                  <a:pt x="11313398" y="3749419"/>
                  <a:pt x="11282364" y="3713618"/>
                  <a:pt x="11255210" y="3710038"/>
                </a:cubicBezTo>
                <a:close/>
                <a:moveTo>
                  <a:pt x="343061" y="3611056"/>
                </a:moveTo>
                <a:cubicBezTo>
                  <a:pt x="281219" y="3621757"/>
                  <a:pt x="258029" y="3682397"/>
                  <a:pt x="327601" y="3703799"/>
                </a:cubicBezTo>
                <a:cubicBezTo>
                  <a:pt x="385577" y="3700232"/>
                  <a:pt x="404903" y="3621757"/>
                  <a:pt x="343061" y="3611056"/>
                </a:cubicBezTo>
                <a:close/>
                <a:moveTo>
                  <a:pt x="2040279" y="3578335"/>
                </a:moveTo>
                <a:cubicBezTo>
                  <a:pt x="1935539" y="3621341"/>
                  <a:pt x="2017003" y="3678681"/>
                  <a:pt x="2090709" y="3650011"/>
                </a:cubicBezTo>
                <a:cubicBezTo>
                  <a:pt x="2102350" y="3628508"/>
                  <a:pt x="2071313" y="3567584"/>
                  <a:pt x="2040279" y="3578335"/>
                </a:cubicBezTo>
                <a:close/>
                <a:moveTo>
                  <a:pt x="99393" y="3575932"/>
                </a:moveTo>
                <a:cubicBezTo>
                  <a:pt x="-1531" y="3611909"/>
                  <a:pt x="64458" y="3680266"/>
                  <a:pt x="149855" y="3647887"/>
                </a:cubicBezTo>
                <a:cubicBezTo>
                  <a:pt x="153736" y="3611909"/>
                  <a:pt x="130446" y="3575932"/>
                  <a:pt x="99393" y="3575932"/>
                </a:cubicBezTo>
                <a:close/>
                <a:moveTo>
                  <a:pt x="801257" y="3571806"/>
                </a:moveTo>
                <a:cubicBezTo>
                  <a:pt x="692355" y="3600291"/>
                  <a:pt x="777921" y="3689306"/>
                  <a:pt x="847929" y="3639458"/>
                </a:cubicBezTo>
                <a:cubicBezTo>
                  <a:pt x="851818" y="3610973"/>
                  <a:pt x="836261" y="3564685"/>
                  <a:pt x="801257" y="3571806"/>
                </a:cubicBezTo>
                <a:close/>
                <a:moveTo>
                  <a:pt x="1771669" y="3571447"/>
                </a:moveTo>
                <a:cubicBezTo>
                  <a:pt x="1701799" y="3582158"/>
                  <a:pt x="1678509" y="3649992"/>
                  <a:pt x="1775551" y="3653562"/>
                </a:cubicBezTo>
                <a:cubicBezTo>
                  <a:pt x="1826012" y="3642851"/>
                  <a:pt x="1833776" y="3571447"/>
                  <a:pt x="1771669" y="3571447"/>
                </a:cubicBezTo>
                <a:close/>
                <a:moveTo>
                  <a:pt x="1531232" y="3567584"/>
                </a:moveTo>
                <a:cubicBezTo>
                  <a:pt x="1449886" y="3578396"/>
                  <a:pt x="1438265" y="3632458"/>
                  <a:pt x="1515737" y="3661291"/>
                </a:cubicBezTo>
                <a:cubicBezTo>
                  <a:pt x="1577714" y="3661291"/>
                  <a:pt x="1589335" y="3578396"/>
                  <a:pt x="1531232" y="3567584"/>
                </a:cubicBezTo>
                <a:close/>
                <a:moveTo>
                  <a:pt x="576083" y="3560820"/>
                </a:moveTo>
                <a:cubicBezTo>
                  <a:pt x="494078" y="3564398"/>
                  <a:pt x="505793" y="3650271"/>
                  <a:pt x="579988" y="3657427"/>
                </a:cubicBezTo>
                <a:cubicBezTo>
                  <a:pt x="634658" y="3643115"/>
                  <a:pt x="622943" y="3571554"/>
                  <a:pt x="576083" y="3560820"/>
                </a:cubicBezTo>
                <a:close/>
                <a:moveTo>
                  <a:pt x="1243735" y="3554060"/>
                </a:moveTo>
                <a:cubicBezTo>
                  <a:pt x="1169699" y="3571932"/>
                  <a:pt x="1196975" y="3661293"/>
                  <a:pt x="1267115" y="3621974"/>
                </a:cubicBezTo>
                <a:cubicBezTo>
                  <a:pt x="1274908" y="3614825"/>
                  <a:pt x="1286598" y="3596953"/>
                  <a:pt x="1298288" y="3607677"/>
                </a:cubicBezTo>
                <a:cubicBezTo>
                  <a:pt x="1306082" y="3582656"/>
                  <a:pt x="1271012" y="3554060"/>
                  <a:pt x="1243735" y="3554060"/>
                </a:cubicBezTo>
                <a:close/>
                <a:moveTo>
                  <a:pt x="1069080" y="3514450"/>
                </a:moveTo>
                <a:cubicBezTo>
                  <a:pt x="995691" y="3532226"/>
                  <a:pt x="960928" y="3603329"/>
                  <a:pt x="1057493" y="3603329"/>
                </a:cubicBezTo>
                <a:cubicBezTo>
                  <a:pt x="1107706" y="3592664"/>
                  <a:pt x="1130882" y="3521560"/>
                  <a:pt x="1069080" y="3514450"/>
                </a:cubicBezTo>
                <a:close/>
                <a:moveTo>
                  <a:pt x="11577350" y="3430849"/>
                </a:moveTo>
                <a:cubicBezTo>
                  <a:pt x="11526888" y="3430849"/>
                  <a:pt x="11507480" y="3470380"/>
                  <a:pt x="11534652" y="3506317"/>
                </a:cubicBezTo>
                <a:cubicBezTo>
                  <a:pt x="11608404" y="3520692"/>
                  <a:pt x="11662747" y="3463193"/>
                  <a:pt x="11577350" y="3430849"/>
                </a:cubicBezTo>
                <a:close/>
                <a:moveTo>
                  <a:pt x="12105571" y="3430847"/>
                </a:moveTo>
                <a:cubicBezTo>
                  <a:pt x="12000559" y="3466591"/>
                  <a:pt x="12082235" y="3538080"/>
                  <a:pt x="12160022" y="3498761"/>
                </a:cubicBezTo>
                <a:cubicBezTo>
                  <a:pt x="12156133" y="3470166"/>
                  <a:pt x="12136686" y="3430847"/>
                  <a:pt x="12105571" y="3430847"/>
                </a:cubicBezTo>
                <a:close/>
                <a:moveTo>
                  <a:pt x="11825923" y="3416356"/>
                </a:moveTo>
                <a:cubicBezTo>
                  <a:pt x="11744578" y="3419949"/>
                  <a:pt x="11756199" y="3498984"/>
                  <a:pt x="11794935" y="3488207"/>
                </a:cubicBezTo>
                <a:cubicBezTo>
                  <a:pt x="11868533" y="3531317"/>
                  <a:pt x="11895648" y="3423543"/>
                  <a:pt x="11825923" y="3416356"/>
                </a:cubicBezTo>
                <a:close/>
                <a:moveTo>
                  <a:pt x="11297784" y="3380614"/>
                </a:moveTo>
                <a:cubicBezTo>
                  <a:pt x="11255196" y="3384189"/>
                  <a:pt x="11224222" y="3402061"/>
                  <a:pt x="11239709" y="3448527"/>
                </a:cubicBezTo>
                <a:cubicBezTo>
                  <a:pt x="11301656" y="3523589"/>
                  <a:pt x="11386833" y="3416358"/>
                  <a:pt x="11297784" y="3380614"/>
                </a:cubicBezTo>
                <a:close/>
                <a:moveTo>
                  <a:pt x="10284650" y="3366124"/>
                </a:moveTo>
                <a:cubicBezTo>
                  <a:pt x="10253596" y="3380421"/>
                  <a:pt x="10199253" y="3391144"/>
                  <a:pt x="10261360" y="3459057"/>
                </a:cubicBezTo>
                <a:cubicBezTo>
                  <a:pt x="10354520" y="3473355"/>
                  <a:pt x="10350638" y="3376847"/>
                  <a:pt x="10284650" y="3366124"/>
                </a:cubicBezTo>
                <a:close/>
                <a:moveTo>
                  <a:pt x="10933029" y="3359362"/>
                </a:moveTo>
                <a:cubicBezTo>
                  <a:pt x="10820322" y="3384401"/>
                  <a:pt x="10917483" y="3491711"/>
                  <a:pt x="10983552" y="3434478"/>
                </a:cubicBezTo>
                <a:cubicBezTo>
                  <a:pt x="10991325" y="3402285"/>
                  <a:pt x="10960234" y="3366515"/>
                  <a:pt x="10933029" y="3359362"/>
                </a:cubicBezTo>
                <a:close/>
                <a:moveTo>
                  <a:pt x="10579447" y="3355210"/>
                </a:moveTo>
                <a:cubicBezTo>
                  <a:pt x="10494050" y="3401711"/>
                  <a:pt x="10598855" y="3483982"/>
                  <a:pt x="10649317" y="3416018"/>
                </a:cubicBezTo>
                <a:cubicBezTo>
                  <a:pt x="10649317" y="3380249"/>
                  <a:pt x="10633790" y="3351633"/>
                  <a:pt x="10579447" y="3355210"/>
                </a:cubicBezTo>
                <a:close/>
                <a:moveTo>
                  <a:pt x="1915689" y="3277771"/>
                </a:moveTo>
                <a:cubicBezTo>
                  <a:pt x="1869206" y="3284911"/>
                  <a:pt x="1853712" y="3334893"/>
                  <a:pt x="1896321" y="3359884"/>
                </a:cubicBezTo>
                <a:cubicBezTo>
                  <a:pt x="1973793" y="3338462"/>
                  <a:pt x="2004782" y="3302761"/>
                  <a:pt x="1915689" y="3277771"/>
                </a:cubicBezTo>
                <a:close/>
                <a:moveTo>
                  <a:pt x="1698041" y="3245892"/>
                </a:moveTo>
                <a:cubicBezTo>
                  <a:pt x="1616696" y="3256592"/>
                  <a:pt x="1605075" y="3310097"/>
                  <a:pt x="1682547" y="3335065"/>
                </a:cubicBezTo>
                <a:cubicBezTo>
                  <a:pt x="1744524" y="3338632"/>
                  <a:pt x="1756145" y="3253025"/>
                  <a:pt x="1698041" y="3245892"/>
                </a:cubicBezTo>
                <a:close/>
                <a:moveTo>
                  <a:pt x="1104067" y="3224638"/>
                </a:moveTo>
                <a:cubicBezTo>
                  <a:pt x="1057395" y="3231794"/>
                  <a:pt x="1030170" y="3253263"/>
                  <a:pt x="1061284" y="3296199"/>
                </a:cubicBezTo>
                <a:cubicBezTo>
                  <a:pt x="1139071" y="3321243"/>
                  <a:pt x="1189633" y="3260418"/>
                  <a:pt x="1104067" y="3224638"/>
                </a:cubicBezTo>
                <a:close/>
                <a:moveTo>
                  <a:pt x="1383806" y="3220776"/>
                </a:moveTo>
                <a:cubicBezTo>
                  <a:pt x="1283002" y="3238632"/>
                  <a:pt x="1345035" y="3338631"/>
                  <a:pt x="1430332" y="3299346"/>
                </a:cubicBezTo>
                <a:cubicBezTo>
                  <a:pt x="1461349" y="3277918"/>
                  <a:pt x="1395437" y="3220776"/>
                  <a:pt x="1383806" y="3220776"/>
                </a:cubicBezTo>
                <a:close/>
                <a:moveTo>
                  <a:pt x="804868" y="3191793"/>
                </a:moveTo>
                <a:cubicBezTo>
                  <a:pt x="762138" y="3202540"/>
                  <a:pt x="742716" y="3252696"/>
                  <a:pt x="785446" y="3277771"/>
                </a:cubicBezTo>
                <a:cubicBezTo>
                  <a:pt x="859252" y="3263441"/>
                  <a:pt x="886444" y="3213289"/>
                  <a:pt x="804868" y="3191793"/>
                </a:cubicBezTo>
                <a:close/>
                <a:moveTo>
                  <a:pt x="482687" y="3191410"/>
                </a:moveTo>
                <a:cubicBezTo>
                  <a:pt x="473950" y="3191737"/>
                  <a:pt x="464817" y="3193131"/>
                  <a:pt x="455563" y="3195805"/>
                </a:cubicBezTo>
                <a:cubicBezTo>
                  <a:pt x="432183" y="3231476"/>
                  <a:pt x="467253" y="3267146"/>
                  <a:pt x="514013" y="3267146"/>
                </a:cubicBezTo>
                <a:cubicBezTo>
                  <a:pt x="585614" y="3239056"/>
                  <a:pt x="543846" y="3189119"/>
                  <a:pt x="482687" y="3191410"/>
                </a:cubicBezTo>
                <a:close/>
                <a:moveTo>
                  <a:pt x="218915" y="3177302"/>
                </a:moveTo>
                <a:cubicBezTo>
                  <a:pt x="164362" y="3180900"/>
                  <a:pt x="133188" y="3242060"/>
                  <a:pt x="187741" y="3267244"/>
                </a:cubicBezTo>
                <a:cubicBezTo>
                  <a:pt x="242295" y="3281635"/>
                  <a:pt x="296848" y="3202486"/>
                  <a:pt x="218915" y="3177302"/>
                </a:cubicBezTo>
                <a:close/>
                <a:moveTo>
                  <a:pt x="2152903" y="1624906"/>
                </a:moveTo>
                <a:lnTo>
                  <a:pt x="2152903" y="5233079"/>
                </a:lnTo>
                <a:lnTo>
                  <a:pt x="10036020" y="5233079"/>
                </a:lnTo>
                <a:lnTo>
                  <a:pt x="10036020" y="3459281"/>
                </a:lnTo>
                <a:lnTo>
                  <a:pt x="10047194" y="3454934"/>
                </a:lnTo>
                <a:cubicBezTo>
                  <a:pt x="10075852" y="3435526"/>
                  <a:pt x="10071530" y="3391335"/>
                  <a:pt x="10038968" y="3375592"/>
                </a:cubicBezTo>
                <a:lnTo>
                  <a:pt x="10036020" y="3374870"/>
                </a:lnTo>
                <a:lnTo>
                  <a:pt x="10036020" y="1624906"/>
                </a:lnTo>
                <a:close/>
                <a:moveTo>
                  <a:pt x="0" y="0"/>
                </a:moveTo>
                <a:lnTo>
                  <a:pt x="12188938" y="0"/>
                </a:lnTo>
                <a:lnTo>
                  <a:pt x="12188938" y="6857992"/>
                </a:lnTo>
                <a:lnTo>
                  <a:pt x="0" y="6857992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</p:spPr>
        <p:txBody>
          <a:bodyPr wrap="square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152217" y="3001754"/>
            <a:ext cx="7883117" cy="854493"/>
          </a:xfrm>
          <a:noFill/>
          <a:ln>
            <a:noFill/>
          </a:ln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 dirty="0"/>
              <a:t>Click to add title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-1" y="896112"/>
            <a:ext cx="9770165" cy="50292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069848" y="914400"/>
            <a:ext cx="3916018" cy="4992624"/>
          </a:xfrm>
        </p:spPr>
        <p:txBody>
          <a:bodyPr/>
          <a:lstStyle/>
          <a:p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985865" y="914400"/>
            <a:ext cx="4784298" cy="4992624"/>
          </a:xfrm>
        </p:spPr>
        <p:txBody>
          <a:bodyPr anchor="ctr"/>
          <a:lstStyle>
            <a:lvl1pPr>
              <a:defRPr/>
            </a:lvl1pPr>
            <a:lvl2pPr marL="514350" indent="-285750">
              <a:buFont typeface="Arial" panose="020B0604020202020204" pitchFamily="34" charset="0"/>
              <a:buChar char="•"/>
              <a:defRPr/>
            </a:lvl2pPr>
            <a:lvl3pPr marL="822960">
              <a:defRPr/>
            </a:lvl3pPr>
            <a:lvl4pPr marL="1097280" indent="-285750">
              <a:buFont typeface="Arial" panose="020B0604020202020204" pitchFamily="34" charset="0"/>
              <a:buChar char="•"/>
              <a:defRPr/>
            </a:lvl4pPr>
            <a:lvl5pPr marL="1371600">
              <a:defRPr/>
            </a:lvl5pPr>
          </a:lstStyle>
          <a:p>
            <a:pPr lvl="0"/>
            <a:r>
              <a:rPr lang="en-US" dirty="0"/>
              <a:t>Click to add content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B8A27-DF03-4546-BA93-21C967D57E5C}" type="slidenum">
              <a:rPr lang="en-US" smtClean="0"/>
            </a:fld>
            <a:endParaRPr lang="en-US" dirty="0"/>
          </a:p>
        </p:txBody>
      </p:sp>
      <p:grpSp>
        <p:nvGrpSpPr>
          <p:cNvPr id="5" name="Group 4"/>
          <p:cNvGrpSpPr/>
          <p:nvPr userDrawn="1"/>
        </p:nvGrpSpPr>
        <p:grpSpPr>
          <a:xfrm>
            <a:off x="11096450" y="13394"/>
            <a:ext cx="494218" cy="6814823"/>
            <a:chOff x="11096450" y="13394"/>
            <a:chExt cx="494218" cy="6814823"/>
          </a:xfrm>
          <a:solidFill>
            <a:schemeClr val="bg2">
              <a:lumMod val="90000"/>
            </a:schemeClr>
          </a:solidFill>
        </p:grpSpPr>
        <p:sp>
          <p:nvSpPr>
            <p:cNvPr id="8" name="Freeform 8"/>
            <p:cNvSpPr/>
            <p:nvPr/>
          </p:nvSpPr>
          <p:spPr bwMode="auto">
            <a:xfrm rot="5400000">
              <a:off x="11108009" y="6718576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9" name="Freeform 10"/>
            <p:cNvSpPr/>
            <p:nvPr/>
          </p:nvSpPr>
          <p:spPr bwMode="auto">
            <a:xfrm rot="5400000">
              <a:off x="11475034" y="77813"/>
              <a:ext cx="138242" cy="88130"/>
            </a:xfrm>
            <a:custGeom>
              <a:avLst/>
              <a:gdLst>
                <a:gd name="T0" fmla="*/ 22 w 42"/>
                <a:gd name="T1" fmla="*/ 0 h 29"/>
                <a:gd name="T2" fmla="*/ 14 w 42"/>
                <a:gd name="T3" fmla="*/ 25 h 29"/>
                <a:gd name="T4" fmla="*/ 22 w 42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9">
                  <a:moveTo>
                    <a:pt x="22" y="0"/>
                  </a:moveTo>
                  <a:cubicBezTo>
                    <a:pt x="42" y="7"/>
                    <a:pt x="28" y="29"/>
                    <a:pt x="14" y="25"/>
                  </a:cubicBezTo>
                  <a:cubicBezTo>
                    <a:pt x="0" y="18"/>
                    <a:pt x="8" y="1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0" name="Freeform 15"/>
            <p:cNvSpPr/>
            <p:nvPr/>
          </p:nvSpPr>
          <p:spPr bwMode="auto">
            <a:xfrm rot="5400000">
              <a:off x="11478964" y="592010"/>
              <a:ext cx="121406" cy="72626"/>
            </a:xfrm>
            <a:custGeom>
              <a:avLst/>
              <a:gdLst>
                <a:gd name="T0" fmla="*/ 16 w 37"/>
                <a:gd name="T1" fmla="*/ 0 h 24"/>
                <a:gd name="T2" fmla="*/ 11 w 37"/>
                <a:gd name="T3" fmla="*/ 24 h 24"/>
                <a:gd name="T4" fmla="*/ 16 w 37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4">
                  <a:moveTo>
                    <a:pt x="16" y="0"/>
                  </a:moveTo>
                  <a:cubicBezTo>
                    <a:pt x="37" y="6"/>
                    <a:pt x="30" y="20"/>
                    <a:pt x="11" y="24"/>
                  </a:cubicBezTo>
                  <a:cubicBezTo>
                    <a:pt x="0" y="17"/>
                    <a:pt x="5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1" name="Freeform 18"/>
            <p:cNvSpPr/>
            <p:nvPr/>
          </p:nvSpPr>
          <p:spPr bwMode="auto">
            <a:xfrm rot="5400000">
              <a:off x="11482378" y="335267"/>
              <a:ext cx="138242" cy="78339"/>
            </a:xfrm>
            <a:custGeom>
              <a:avLst/>
              <a:gdLst>
                <a:gd name="T0" fmla="*/ 6 w 42"/>
                <a:gd name="T1" fmla="*/ 6 h 26"/>
                <a:gd name="T2" fmla="*/ 21 w 42"/>
                <a:gd name="T3" fmla="*/ 26 h 26"/>
                <a:gd name="T4" fmla="*/ 6 w 42"/>
                <a:gd name="T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6">
                  <a:moveTo>
                    <a:pt x="6" y="6"/>
                  </a:moveTo>
                  <a:cubicBezTo>
                    <a:pt x="25" y="0"/>
                    <a:pt x="42" y="17"/>
                    <a:pt x="21" y="26"/>
                  </a:cubicBezTo>
                  <a:cubicBezTo>
                    <a:pt x="9" y="26"/>
                    <a:pt x="0" y="16"/>
                    <a:pt x="6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2" name="Freeform 19"/>
            <p:cNvSpPr/>
            <p:nvPr/>
          </p:nvSpPr>
          <p:spPr bwMode="auto">
            <a:xfrm rot="5400000">
              <a:off x="11407714" y="2021691"/>
              <a:ext cx="124951" cy="69362"/>
            </a:xfrm>
            <a:custGeom>
              <a:avLst/>
              <a:gdLst>
                <a:gd name="T0" fmla="*/ 16 w 38"/>
                <a:gd name="T1" fmla="*/ 0 h 23"/>
                <a:gd name="T2" fmla="*/ 10 w 38"/>
                <a:gd name="T3" fmla="*/ 23 h 23"/>
                <a:gd name="T4" fmla="*/ 1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16" y="0"/>
                  </a:moveTo>
                  <a:cubicBezTo>
                    <a:pt x="38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3" name="Freeform 20"/>
            <p:cNvSpPr/>
            <p:nvPr/>
          </p:nvSpPr>
          <p:spPr bwMode="auto">
            <a:xfrm rot="5400000">
              <a:off x="11414629" y="2272420"/>
              <a:ext cx="128495" cy="78339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4" name="Freeform 22"/>
            <p:cNvSpPr/>
            <p:nvPr/>
          </p:nvSpPr>
          <p:spPr bwMode="auto">
            <a:xfrm rot="5400000">
              <a:off x="11426398" y="1049544"/>
              <a:ext cx="150648" cy="99554"/>
            </a:xfrm>
            <a:custGeom>
              <a:avLst/>
              <a:gdLst>
                <a:gd name="T0" fmla="*/ 26 w 46"/>
                <a:gd name="T1" fmla="*/ 0 h 33"/>
                <a:gd name="T2" fmla="*/ 38 w 46"/>
                <a:gd name="T3" fmla="*/ 22 h 33"/>
                <a:gd name="T4" fmla="*/ 26 w 46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33">
                  <a:moveTo>
                    <a:pt x="26" y="0"/>
                  </a:moveTo>
                  <a:cubicBezTo>
                    <a:pt x="29" y="0"/>
                    <a:pt x="46" y="16"/>
                    <a:pt x="38" y="22"/>
                  </a:cubicBezTo>
                  <a:cubicBezTo>
                    <a:pt x="16" y="33"/>
                    <a:pt x="0" y="5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5" name="Freeform 23"/>
            <p:cNvSpPr/>
            <p:nvPr/>
          </p:nvSpPr>
          <p:spPr bwMode="auto">
            <a:xfrm rot="5400000">
              <a:off x="11440085" y="836978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8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10"/>
                    <a:pt x="28" y="27"/>
                    <a:pt x="8" y="20"/>
                  </a:cubicBezTo>
                  <a:cubicBezTo>
                    <a:pt x="0" y="8"/>
                    <a:pt x="7" y="2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6" name="Freeform 26"/>
            <p:cNvSpPr/>
            <p:nvPr/>
          </p:nvSpPr>
          <p:spPr bwMode="auto">
            <a:xfrm rot="5400000">
              <a:off x="11427309" y="1320685"/>
              <a:ext cx="127608" cy="78339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5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2"/>
                    <a:pt x="36" y="26"/>
                    <a:pt x="20" y="25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7" name="Freeform 27"/>
            <p:cNvSpPr/>
            <p:nvPr/>
          </p:nvSpPr>
          <p:spPr bwMode="auto">
            <a:xfrm rot="5400000">
              <a:off x="11407470" y="1778440"/>
              <a:ext cx="131153" cy="93843"/>
            </a:xfrm>
            <a:custGeom>
              <a:avLst/>
              <a:gdLst>
                <a:gd name="T0" fmla="*/ 22 w 40"/>
                <a:gd name="T1" fmla="*/ 0 h 31"/>
                <a:gd name="T2" fmla="*/ 16 w 40"/>
                <a:gd name="T3" fmla="*/ 25 h 31"/>
                <a:gd name="T4" fmla="*/ 22 w 40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1">
                  <a:moveTo>
                    <a:pt x="22" y="0"/>
                  </a:moveTo>
                  <a:cubicBezTo>
                    <a:pt x="39" y="3"/>
                    <a:pt x="40" y="31"/>
                    <a:pt x="16" y="25"/>
                  </a:cubicBezTo>
                  <a:cubicBezTo>
                    <a:pt x="0" y="7"/>
                    <a:pt x="13" y="4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8" name="Freeform 28"/>
            <p:cNvSpPr/>
            <p:nvPr/>
          </p:nvSpPr>
          <p:spPr bwMode="auto">
            <a:xfrm rot="5400000">
              <a:off x="11404869" y="1535195"/>
              <a:ext cx="127608" cy="69362"/>
            </a:xfrm>
            <a:custGeom>
              <a:avLst/>
              <a:gdLst>
                <a:gd name="T0" fmla="*/ 16 w 39"/>
                <a:gd name="T1" fmla="*/ 0 h 23"/>
                <a:gd name="T2" fmla="*/ 11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7"/>
                    <a:pt x="31" y="17"/>
                    <a:pt x="11" y="23"/>
                  </a:cubicBezTo>
                  <a:cubicBezTo>
                    <a:pt x="0" y="16"/>
                    <a:pt x="4" y="2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9" name="Freeform 30"/>
            <p:cNvSpPr/>
            <p:nvPr/>
          </p:nvSpPr>
          <p:spPr bwMode="auto">
            <a:xfrm rot="5400000">
              <a:off x="11480119" y="1078297"/>
              <a:ext cx="9748" cy="5712"/>
            </a:xfrm>
            <a:custGeom>
              <a:avLst/>
              <a:gdLst>
                <a:gd name="T0" fmla="*/ 1 w 3"/>
                <a:gd name="T1" fmla="*/ 0 h 2"/>
                <a:gd name="T2" fmla="*/ 2 w 3"/>
                <a:gd name="T3" fmla="*/ 2 h 2"/>
                <a:gd name="T4" fmla="*/ 1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cubicBezTo>
                    <a:pt x="2" y="1"/>
                    <a:pt x="3" y="2"/>
                    <a:pt x="2" y="2"/>
                  </a:cubicBezTo>
                  <a:cubicBezTo>
                    <a:pt x="1" y="2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0" name="Freeform 43"/>
            <p:cNvSpPr/>
            <p:nvPr/>
          </p:nvSpPr>
          <p:spPr bwMode="auto">
            <a:xfrm rot="5400000">
              <a:off x="11194111" y="860614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1" name="Freeform 51"/>
            <p:cNvSpPr/>
            <p:nvPr/>
          </p:nvSpPr>
          <p:spPr bwMode="auto">
            <a:xfrm rot="5400000">
              <a:off x="11167080" y="1015030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2" name="Freeform 52"/>
            <p:cNvSpPr/>
            <p:nvPr/>
          </p:nvSpPr>
          <p:spPr bwMode="auto">
            <a:xfrm rot="5400000">
              <a:off x="11164085" y="450599"/>
              <a:ext cx="118747" cy="81603"/>
            </a:xfrm>
            <a:custGeom>
              <a:avLst/>
              <a:gdLst>
                <a:gd name="T0" fmla="*/ 21 w 36"/>
                <a:gd name="T1" fmla="*/ 0 h 27"/>
                <a:gd name="T2" fmla="*/ 22 w 36"/>
                <a:gd name="T3" fmla="*/ 27 h 27"/>
                <a:gd name="T4" fmla="*/ 21 w 36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21" y="0"/>
                  </a:moveTo>
                  <a:cubicBezTo>
                    <a:pt x="33" y="3"/>
                    <a:pt x="36" y="23"/>
                    <a:pt x="22" y="27"/>
                  </a:cubicBezTo>
                  <a:cubicBezTo>
                    <a:pt x="3" y="25"/>
                    <a:pt x="0" y="1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3" name="Freeform 53"/>
            <p:cNvSpPr/>
            <p:nvPr/>
          </p:nvSpPr>
          <p:spPr bwMode="auto">
            <a:xfrm rot="5400000">
              <a:off x="11155166" y="1253803"/>
              <a:ext cx="127608" cy="79154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4" name="Freeform 54"/>
            <p:cNvSpPr/>
            <p:nvPr/>
          </p:nvSpPr>
          <p:spPr bwMode="auto">
            <a:xfrm rot="5400000">
              <a:off x="11141013" y="614227"/>
              <a:ext cx="134697" cy="105266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5" name="Freeform 55"/>
            <p:cNvSpPr/>
            <p:nvPr/>
          </p:nvSpPr>
          <p:spPr bwMode="auto">
            <a:xfrm rot="5400000">
              <a:off x="11155026" y="1463404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6" name="Freeform 56"/>
            <p:cNvSpPr/>
            <p:nvPr/>
          </p:nvSpPr>
          <p:spPr bwMode="auto">
            <a:xfrm rot="5400000">
              <a:off x="11101585" y="2335317"/>
              <a:ext cx="128495" cy="72626"/>
            </a:xfrm>
            <a:custGeom>
              <a:avLst/>
              <a:gdLst>
                <a:gd name="T0" fmla="*/ 21 w 39"/>
                <a:gd name="T1" fmla="*/ 0 h 24"/>
                <a:gd name="T2" fmla="*/ 22 w 39"/>
                <a:gd name="T3" fmla="*/ 24 h 24"/>
                <a:gd name="T4" fmla="*/ 21 w 39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4">
                  <a:moveTo>
                    <a:pt x="21" y="0"/>
                  </a:moveTo>
                  <a:cubicBezTo>
                    <a:pt x="37" y="0"/>
                    <a:pt x="39" y="23"/>
                    <a:pt x="22" y="24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7" name="Freeform 57"/>
            <p:cNvSpPr/>
            <p:nvPr/>
          </p:nvSpPr>
          <p:spPr bwMode="auto">
            <a:xfrm rot="5400000">
              <a:off x="11141175" y="1673149"/>
              <a:ext cx="140901" cy="93843"/>
            </a:xfrm>
            <a:custGeom>
              <a:avLst/>
              <a:gdLst>
                <a:gd name="T0" fmla="*/ 27 w 43"/>
                <a:gd name="T1" fmla="*/ 3 h 31"/>
                <a:gd name="T2" fmla="*/ 40 w 43"/>
                <a:gd name="T3" fmla="*/ 23 h 31"/>
                <a:gd name="T4" fmla="*/ 27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7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1" y="31"/>
                    <a:pt x="0" y="15"/>
                    <a:pt x="27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8" name="Freeform 59"/>
            <p:cNvSpPr/>
            <p:nvPr/>
          </p:nvSpPr>
          <p:spPr bwMode="auto">
            <a:xfrm rot="5400000">
              <a:off x="11120625" y="255502"/>
              <a:ext cx="124063" cy="78339"/>
            </a:xfrm>
            <a:custGeom>
              <a:avLst/>
              <a:gdLst>
                <a:gd name="T0" fmla="*/ 22 w 38"/>
                <a:gd name="T1" fmla="*/ 0 h 26"/>
                <a:gd name="T2" fmla="*/ 18 w 38"/>
                <a:gd name="T3" fmla="*/ 26 h 26"/>
                <a:gd name="T4" fmla="*/ 22 w 38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6">
                  <a:moveTo>
                    <a:pt x="22" y="0"/>
                  </a:moveTo>
                  <a:cubicBezTo>
                    <a:pt x="38" y="3"/>
                    <a:pt x="33" y="25"/>
                    <a:pt x="18" y="26"/>
                  </a:cubicBezTo>
                  <a:cubicBezTo>
                    <a:pt x="0" y="20"/>
                    <a:pt x="6" y="3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9" name="Freeform 60"/>
            <p:cNvSpPr/>
            <p:nvPr/>
          </p:nvSpPr>
          <p:spPr bwMode="auto">
            <a:xfrm rot="5400000">
              <a:off x="11115856" y="1902943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0" name="Freeform 61"/>
            <p:cNvSpPr/>
            <p:nvPr/>
          </p:nvSpPr>
          <p:spPr bwMode="auto">
            <a:xfrm rot="5400000">
              <a:off x="11082153" y="2137303"/>
              <a:ext cx="137356" cy="99554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5"/>
                    <a:pt x="16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1" name="Freeform 5"/>
            <p:cNvSpPr/>
            <p:nvPr/>
          </p:nvSpPr>
          <p:spPr bwMode="auto">
            <a:xfrm rot="5400000">
              <a:off x="11410824" y="2818299"/>
              <a:ext cx="121406" cy="81603"/>
            </a:xfrm>
            <a:custGeom>
              <a:avLst/>
              <a:gdLst>
                <a:gd name="T0" fmla="*/ 20 w 37"/>
                <a:gd name="T1" fmla="*/ 1 h 27"/>
                <a:gd name="T2" fmla="*/ 22 w 37"/>
                <a:gd name="T3" fmla="*/ 27 h 27"/>
                <a:gd name="T4" fmla="*/ 20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20" y="1"/>
                  </a:moveTo>
                  <a:cubicBezTo>
                    <a:pt x="31" y="1"/>
                    <a:pt x="37" y="24"/>
                    <a:pt x="22" y="27"/>
                  </a:cubicBezTo>
                  <a:cubicBezTo>
                    <a:pt x="2" y="27"/>
                    <a:pt x="0" y="0"/>
                    <a:pt x="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2" name="Freeform 6"/>
            <p:cNvSpPr/>
            <p:nvPr/>
          </p:nvSpPr>
          <p:spPr bwMode="auto">
            <a:xfrm rot="5400000">
              <a:off x="11391700" y="5088176"/>
              <a:ext cx="124063" cy="87315"/>
            </a:xfrm>
            <a:custGeom>
              <a:avLst/>
              <a:gdLst>
                <a:gd name="T0" fmla="*/ 12 w 38"/>
                <a:gd name="T1" fmla="*/ 3 h 29"/>
                <a:gd name="T2" fmla="*/ 15 w 38"/>
                <a:gd name="T3" fmla="*/ 29 h 29"/>
                <a:gd name="T4" fmla="*/ 12 w 38"/>
                <a:gd name="T5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9">
                  <a:moveTo>
                    <a:pt x="12" y="3"/>
                  </a:moveTo>
                  <a:cubicBezTo>
                    <a:pt x="34" y="0"/>
                    <a:pt x="38" y="26"/>
                    <a:pt x="15" y="29"/>
                  </a:cubicBezTo>
                  <a:cubicBezTo>
                    <a:pt x="4" y="23"/>
                    <a:pt x="0" y="9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3" name="Freeform 7"/>
            <p:cNvSpPr/>
            <p:nvPr/>
          </p:nvSpPr>
          <p:spPr bwMode="auto">
            <a:xfrm rot="5400000">
              <a:off x="11371127" y="2531128"/>
              <a:ext cx="138242" cy="100371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4" name="Freeform 8"/>
            <p:cNvSpPr/>
            <p:nvPr/>
          </p:nvSpPr>
          <p:spPr bwMode="auto">
            <a:xfrm rot="5400000">
              <a:off x="11401349" y="4735882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5" name="Freeform 9"/>
            <p:cNvSpPr/>
            <p:nvPr/>
          </p:nvSpPr>
          <p:spPr bwMode="auto">
            <a:xfrm rot="5400000">
              <a:off x="11409487" y="4455410"/>
              <a:ext cx="121406" cy="88130"/>
            </a:xfrm>
            <a:custGeom>
              <a:avLst/>
              <a:gdLst>
                <a:gd name="T0" fmla="*/ 18 w 37"/>
                <a:gd name="T1" fmla="*/ 4 h 29"/>
                <a:gd name="T2" fmla="*/ 22 w 37"/>
                <a:gd name="T3" fmla="*/ 29 h 29"/>
                <a:gd name="T4" fmla="*/ 18 w 37"/>
                <a:gd name="T5" fmla="*/ 4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9">
                  <a:moveTo>
                    <a:pt x="18" y="4"/>
                  </a:moveTo>
                  <a:cubicBezTo>
                    <a:pt x="35" y="0"/>
                    <a:pt x="37" y="28"/>
                    <a:pt x="22" y="29"/>
                  </a:cubicBezTo>
                  <a:cubicBezTo>
                    <a:pt x="7" y="28"/>
                    <a:pt x="0" y="1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6" name="Freeform 11"/>
            <p:cNvSpPr/>
            <p:nvPr/>
          </p:nvSpPr>
          <p:spPr bwMode="auto">
            <a:xfrm rot="5400000">
              <a:off x="11369848" y="4194178"/>
              <a:ext cx="143559" cy="102819"/>
            </a:xfrm>
            <a:custGeom>
              <a:avLst/>
              <a:gdLst>
                <a:gd name="T0" fmla="*/ 31 w 44"/>
                <a:gd name="T1" fmla="*/ 1 h 34"/>
                <a:gd name="T2" fmla="*/ 42 w 44"/>
                <a:gd name="T3" fmla="*/ 19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7" name="Freeform 12"/>
            <p:cNvSpPr/>
            <p:nvPr/>
          </p:nvSpPr>
          <p:spPr bwMode="auto">
            <a:xfrm rot="5400000">
              <a:off x="11381624" y="3691697"/>
              <a:ext cx="134697" cy="81603"/>
            </a:xfrm>
            <a:custGeom>
              <a:avLst/>
              <a:gdLst>
                <a:gd name="T0" fmla="*/ 22 w 41"/>
                <a:gd name="T1" fmla="*/ 0 h 27"/>
                <a:gd name="T2" fmla="*/ 8 w 41"/>
                <a:gd name="T3" fmla="*/ 20 h 27"/>
                <a:gd name="T4" fmla="*/ 22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22" y="0"/>
                  </a:moveTo>
                  <a:cubicBezTo>
                    <a:pt x="41" y="12"/>
                    <a:pt x="24" y="27"/>
                    <a:pt x="8" y="20"/>
                  </a:cubicBezTo>
                  <a:cubicBezTo>
                    <a:pt x="0" y="7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8" name="Freeform 13"/>
            <p:cNvSpPr/>
            <p:nvPr/>
          </p:nvSpPr>
          <p:spPr bwMode="auto">
            <a:xfrm rot="5400000">
              <a:off x="11417787" y="3075050"/>
              <a:ext cx="124951" cy="69362"/>
            </a:xfrm>
            <a:custGeom>
              <a:avLst/>
              <a:gdLst>
                <a:gd name="T0" fmla="*/ 26 w 38"/>
                <a:gd name="T1" fmla="*/ 0 h 23"/>
                <a:gd name="T2" fmla="*/ 25 w 38"/>
                <a:gd name="T3" fmla="*/ 23 h 23"/>
                <a:gd name="T4" fmla="*/ 2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6" y="0"/>
                  </a:moveTo>
                  <a:cubicBezTo>
                    <a:pt x="38" y="0"/>
                    <a:pt x="37" y="20"/>
                    <a:pt x="25" y="23"/>
                  </a:cubicBezTo>
                  <a:cubicBezTo>
                    <a:pt x="0" y="23"/>
                    <a:pt x="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9" name="Freeform 14"/>
            <p:cNvSpPr/>
            <p:nvPr/>
          </p:nvSpPr>
          <p:spPr bwMode="auto">
            <a:xfrm rot="5400000">
              <a:off x="11376729" y="3335597"/>
              <a:ext cx="134697" cy="84866"/>
            </a:xfrm>
            <a:custGeom>
              <a:avLst/>
              <a:gdLst>
                <a:gd name="T0" fmla="*/ 26 w 41"/>
                <a:gd name="T1" fmla="*/ 1 h 28"/>
                <a:gd name="T2" fmla="*/ 39 w 41"/>
                <a:gd name="T3" fmla="*/ 20 h 28"/>
                <a:gd name="T4" fmla="*/ 26 w 41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6" y="1"/>
                  </a:moveTo>
                  <a:cubicBezTo>
                    <a:pt x="34" y="0"/>
                    <a:pt x="41" y="12"/>
                    <a:pt x="39" y="20"/>
                  </a:cubicBezTo>
                  <a:cubicBezTo>
                    <a:pt x="17" y="28"/>
                    <a:pt x="0" y="12"/>
                    <a:pt x="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40" name="Freeform 16"/>
            <p:cNvSpPr/>
            <p:nvPr/>
          </p:nvSpPr>
          <p:spPr bwMode="auto">
            <a:xfrm rot="5400000">
              <a:off x="11360464" y="3934729"/>
              <a:ext cx="143559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5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5"/>
                  </a:cubicBezTo>
                  <a:cubicBezTo>
                    <a:pt x="29" y="32"/>
                    <a:pt x="0" y="6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41" name="Freeform 17"/>
            <p:cNvSpPr/>
            <p:nvPr/>
          </p:nvSpPr>
          <p:spPr bwMode="auto">
            <a:xfrm rot="5400000">
              <a:off x="11395443" y="5347417"/>
              <a:ext cx="94821" cy="69362"/>
            </a:xfrm>
            <a:custGeom>
              <a:avLst/>
              <a:gdLst>
                <a:gd name="T0" fmla="*/ 13 w 29"/>
                <a:gd name="T1" fmla="*/ 0 h 23"/>
                <a:gd name="T2" fmla="*/ 13 w 29"/>
                <a:gd name="T3" fmla="*/ 23 h 23"/>
                <a:gd name="T4" fmla="*/ 13 w 2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23">
                  <a:moveTo>
                    <a:pt x="13" y="0"/>
                  </a:moveTo>
                  <a:cubicBezTo>
                    <a:pt x="27" y="0"/>
                    <a:pt x="29" y="22"/>
                    <a:pt x="13" y="23"/>
                  </a:cubicBezTo>
                  <a:cubicBezTo>
                    <a:pt x="2" y="22"/>
                    <a:pt x="0" y="2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42" name="Freeform 21"/>
            <p:cNvSpPr/>
            <p:nvPr/>
          </p:nvSpPr>
          <p:spPr bwMode="auto">
            <a:xfrm rot="5400000">
              <a:off x="11343434" y="5658571"/>
              <a:ext cx="140901" cy="102819"/>
            </a:xfrm>
            <a:custGeom>
              <a:avLst/>
              <a:gdLst>
                <a:gd name="T0" fmla="*/ 24 w 43"/>
                <a:gd name="T1" fmla="*/ 0 h 34"/>
                <a:gd name="T2" fmla="*/ 14 w 43"/>
                <a:gd name="T3" fmla="*/ 23 h 34"/>
                <a:gd name="T4" fmla="*/ 24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4" y="0"/>
                  </a:moveTo>
                  <a:cubicBezTo>
                    <a:pt x="43" y="3"/>
                    <a:pt x="28" y="34"/>
                    <a:pt x="14" y="23"/>
                  </a:cubicBezTo>
                  <a:cubicBezTo>
                    <a:pt x="0" y="28"/>
                    <a:pt x="4" y="5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43" name="Freeform 25"/>
            <p:cNvSpPr/>
            <p:nvPr/>
          </p:nvSpPr>
          <p:spPr bwMode="auto">
            <a:xfrm rot="5400000">
              <a:off x="11324095" y="6423833"/>
              <a:ext cx="134697" cy="93843"/>
            </a:xfrm>
            <a:custGeom>
              <a:avLst/>
              <a:gdLst>
                <a:gd name="T0" fmla="*/ 23 w 41"/>
                <a:gd name="T1" fmla="*/ 0 h 31"/>
                <a:gd name="T2" fmla="*/ 17 w 41"/>
                <a:gd name="T3" fmla="*/ 25 h 31"/>
                <a:gd name="T4" fmla="*/ 23 w 41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1">
                  <a:moveTo>
                    <a:pt x="23" y="0"/>
                  </a:moveTo>
                  <a:cubicBezTo>
                    <a:pt x="40" y="1"/>
                    <a:pt x="41" y="31"/>
                    <a:pt x="17" y="25"/>
                  </a:cubicBezTo>
                  <a:cubicBezTo>
                    <a:pt x="0" y="7"/>
                    <a:pt x="17" y="4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44" name="Freeform 29"/>
            <p:cNvSpPr/>
            <p:nvPr/>
          </p:nvSpPr>
          <p:spPr bwMode="auto">
            <a:xfrm rot="5400000">
              <a:off x="11324317" y="5897278"/>
              <a:ext cx="118747" cy="120771"/>
            </a:xfrm>
            <a:custGeom>
              <a:avLst/>
              <a:gdLst>
                <a:gd name="T0" fmla="*/ 16 w 36"/>
                <a:gd name="T1" fmla="*/ 4 h 40"/>
                <a:gd name="T2" fmla="*/ 34 w 36"/>
                <a:gd name="T3" fmla="*/ 15 h 40"/>
                <a:gd name="T4" fmla="*/ 16 w 36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40">
                  <a:moveTo>
                    <a:pt x="16" y="4"/>
                  </a:moveTo>
                  <a:cubicBezTo>
                    <a:pt x="36" y="5"/>
                    <a:pt x="33" y="0"/>
                    <a:pt x="34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45" name="Freeform 31"/>
            <p:cNvSpPr/>
            <p:nvPr/>
          </p:nvSpPr>
          <p:spPr bwMode="auto">
            <a:xfrm rot="5400000">
              <a:off x="11356013" y="6183127"/>
              <a:ext cx="131153" cy="72626"/>
            </a:xfrm>
            <a:custGeom>
              <a:avLst/>
              <a:gdLst>
                <a:gd name="T0" fmla="*/ 24 w 40"/>
                <a:gd name="T1" fmla="*/ 0 h 24"/>
                <a:gd name="T2" fmla="*/ 25 w 40"/>
                <a:gd name="T3" fmla="*/ 24 h 24"/>
                <a:gd name="T4" fmla="*/ 24 w 40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4">
                  <a:moveTo>
                    <a:pt x="24" y="0"/>
                  </a:moveTo>
                  <a:cubicBezTo>
                    <a:pt x="40" y="0"/>
                    <a:pt x="38" y="20"/>
                    <a:pt x="25" y="24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46" name="Freeform 32"/>
            <p:cNvSpPr/>
            <p:nvPr/>
          </p:nvSpPr>
          <p:spPr bwMode="auto">
            <a:xfrm rot="5400000">
              <a:off x="11104198" y="3296179"/>
              <a:ext cx="144445" cy="106083"/>
            </a:xfrm>
            <a:custGeom>
              <a:avLst/>
              <a:gdLst>
                <a:gd name="T0" fmla="*/ 28 w 44"/>
                <a:gd name="T1" fmla="*/ 0 h 35"/>
                <a:gd name="T2" fmla="*/ 42 w 44"/>
                <a:gd name="T3" fmla="*/ 21 h 35"/>
                <a:gd name="T4" fmla="*/ 28 w 44"/>
                <a:gd name="T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5">
                  <a:moveTo>
                    <a:pt x="28" y="0"/>
                  </a:moveTo>
                  <a:cubicBezTo>
                    <a:pt x="36" y="1"/>
                    <a:pt x="44" y="12"/>
                    <a:pt x="42" y="21"/>
                  </a:cubicBezTo>
                  <a:cubicBezTo>
                    <a:pt x="23" y="35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47" name="Freeform 33"/>
            <p:cNvSpPr/>
            <p:nvPr/>
          </p:nvSpPr>
          <p:spPr bwMode="auto">
            <a:xfrm rot="5400000">
              <a:off x="11134111" y="4387490"/>
              <a:ext cx="151535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2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48" name="Freeform 34"/>
            <p:cNvSpPr/>
            <p:nvPr/>
          </p:nvSpPr>
          <p:spPr bwMode="auto">
            <a:xfrm rot="5400000">
              <a:off x="11138041" y="5384813"/>
              <a:ext cx="134697" cy="84051"/>
            </a:xfrm>
            <a:custGeom>
              <a:avLst/>
              <a:gdLst>
                <a:gd name="T0" fmla="*/ 22 w 41"/>
                <a:gd name="T1" fmla="*/ 0 h 28"/>
                <a:gd name="T2" fmla="*/ 8 w 41"/>
                <a:gd name="T3" fmla="*/ 21 h 28"/>
                <a:gd name="T4" fmla="*/ 22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2" y="0"/>
                  </a:moveTo>
                  <a:cubicBezTo>
                    <a:pt x="41" y="13"/>
                    <a:pt x="24" y="28"/>
                    <a:pt x="8" y="21"/>
                  </a:cubicBezTo>
                  <a:cubicBezTo>
                    <a:pt x="0" y="8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49" name="Freeform 35"/>
            <p:cNvSpPr/>
            <p:nvPr/>
          </p:nvSpPr>
          <p:spPr bwMode="auto">
            <a:xfrm rot="5400000">
              <a:off x="11133693" y="4595717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50" name="Freeform 36"/>
            <p:cNvSpPr/>
            <p:nvPr/>
          </p:nvSpPr>
          <p:spPr bwMode="auto">
            <a:xfrm rot="5400000">
              <a:off x="11105830" y="6046702"/>
              <a:ext cx="144445" cy="102819"/>
            </a:xfrm>
            <a:custGeom>
              <a:avLst/>
              <a:gdLst>
                <a:gd name="T0" fmla="*/ 31 w 44"/>
                <a:gd name="T1" fmla="*/ 1 h 34"/>
                <a:gd name="T2" fmla="*/ 25 w 44"/>
                <a:gd name="T3" fmla="*/ 22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44" y="3"/>
                    <a:pt x="38" y="34"/>
                    <a:pt x="25" y="22"/>
                  </a:cubicBezTo>
                  <a:cubicBezTo>
                    <a:pt x="0" y="28"/>
                    <a:pt x="14" y="0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51" name="Freeform 37"/>
            <p:cNvSpPr/>
            <p:nvPr/>
          </p:nvSpPr>
          <p:spPr bwMode="auto">
            <a:xfrm rot="5400000">
              <a:off x="11117596" y="3060239"/>
              <a:ext cx="115202" cy="121588"/>
            </a:xfrm>
            <a:custGeom>
              <a:avLst/>
              <a:gdLst>
                <a:gd name="T0" fmla="*/ 16 w 35"/>
                <a:gd name="T1" fmla="*/ 4 h 40"/>
                <a:gd name="T2" fmla="*/ 33 w 35"/>
                <a:gd name="T3" fmla="*/ 15 h 40"/>
                <a:gd name="T4" fmla="*/ 16 w 35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40">
                  <a:moveTo>
                    <a:pt x="16" y="4"/>
                  </a:moveTo>
                  <a:cubicBezTo>
                    <a:pt x="35" y="4"/>
                    <a:pt x="32" y="0"/>
                    <a:pt x="33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52" name="Freeform 38"/>
            <p:cNvSpPr/>
            <p:nvPr/>
          </p:nvSpPr>
          <p:spPr bwMode="auto">
            <a:xfrm rot="5400000">
              <a:off x="11125265" y="4900335"/>
              <a:ext cx="127608" cy="69362"/>
            </a:xfrm>
            <a:custGeom>
              <a:avLst/>
              <a:gdLst>
                <a:gd name="T0" fmla="*/ 26 w 39"/>
                <a:gd name="T1" fmla="*/ 0 h 23"/>
                <a:gd name="T2" fmla="*/ 26 w 39"/>
                <a:gd name="T3" fmla="*/ 23 h 23"/>
                <a:gd name="T4" fmla="*/ 2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6" y="0"/>
                  </a:moveTo>
                  <a:cubicBezTo>
                    <a:pt x="39" y="1"/>
                    <a:pt x="38" y="21"/>
                    <a:pt x="26" y="23"/>
                  </a:cubicBezTo>
                  <a:cubicBezTo>
                    <a:pt x="0" y="23"/>
                    <a:pt x="5" y="2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53" name="Freeform 39"/>
            <p:cNvSpPr/>
            <p:nvPr/>
          </p:nvSpPr>
          <p:spPr bwMode="auto">
            <a:xfrm rot="5400000">
              <a:off x="11117373" y="5141456"/>
              <a:ext cx="131153" cy="81603"/>
            </a:xfrm>
            <a:custGeom>
              <a:avLst/>
              <a:gdLst>
                <a:gd name="T0" fmla="*/ 25 w 40"/>
                <a:gd name="T1" fmla="*/ 0 h 27"/>
                <a:gd name="T2" fmla="*/ 38 w 40"/>
                <a:gd name="T3" fmla="*/ 20 h 27"/>
                <a:gd name="T4" fmla="*/ 25 w 40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7">
                  <a:moveTo>
                    <a:pt x="25" y="0"/>
                  </a:moveTo>
                  <a:cubicBezTo>
                    <a:pt x="34" y="0"/>
                    <a:pt x="40" y="11"/>
                    <a:pt x="38" y="20"/>
                  </a:cubicBezTo>
                  <a:cubicBezTo>
                    <a:pt x="17" y="27"/>
                    <a:pt x="0" y="12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54" name="Freeform 40"/>
            <p:cNvSpPr/>
            <p:nvPr/>
          </p:nvSpPr>
          <p:spPr bwMode="auto">
            <a:xfrm rot="5400000">
              <a:off x="11112337" y="2598157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7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9"/>
                    <a:pt x="28" y="27"/>
                    <a:pt x="7" y="20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55" name="Freeform 41"/>
            <p:cNvSpPr/>
            <p:nvPr/>
          </p:nvSpPr>
          <p:spPr bwMode="auto">
            <a:xfrm rot="5400000">
              <a:off x="11105830" y="6278710"/>
              <a:ext cx="144445" cy="78339"/>
            </a:xfrm>
            <a:custGeom>
              <a:avLst/>
              <a:gdLst>
                <a:gd name="T0" fmla="*/ 29 w 44"/>
                <a:gd name="T1" fmla="*/ 0 h 26"/>
                <a:gd name="T2" fmla="*/ 26 w 44"/>
                <a:gd name="T3" fmla="*/ 26 h 26"/>
                <a:gd name="T4" fmla="*/ 29 w 44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6">
                  <a:moveTo>
                    <a:pt x="29" y="0"/>
                  </a:moveTo>
                  <a:cubicBezTo>
                    <a:pt x="44" y="3"/>
                    <a:pt x="40" y="22"/>
                    <a:pt x="26" y="26"/>
                  </a:cubicBezTo>
                  <a:cubicBezTo>
                    <a:pt x="0" y="25"/>
                    <a:pt x="11" y="6"/>
                    <a:pt x="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56" name="Freeform 42"/>
            <p:cNvSpPr/>
            <p:nvPr/>
          </p:nvSpPr>
          <p:spPr bwMode="auto">
            <a:xfrm rot="5400000">
              <a:off x="11093998" y="5596726"/>
              <a:ext cx="144445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6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6"/>
                  </a:cubicBezTo>
                  <a:cubicBezTo>
                    <a:pt x="29" y="32"/>
                    <a:pt x="0" y="7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57" name="Freeform 44"/>
            <p:cNvSpPr/>
            <p:nvPr/>
          </p:nvSpPr>
          <p:spPr bwMode="auto">
            <a:xfrm rot="5400000">
              <a:off x="11097788" y="4080854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58" name="Freeform 45"/>
            <p:cNvSpPr/>
            <p:nvPr/>
          </p:nvSpPr>
          <p:spPr bwMode="auto">
            <a:xfrm rot="5400000">
              <a:off x="11075637" y="5836680"/>
              <a:ext cx="144445" cy="102819"/>
            </a:xfrm>
            <a:custGeom>
              <a:avLst/>
              <a:gdLst>
                <a:gd name="T0" fmla="*/ 31 w 44"/>
                <a:gd name="T1" fmla="*/ 0 h 34"/>
                <a:gd name="T2" fmla="*/ 42 w 44"/>
                <a:gd name="T3" fmla="*/ 19 h 34"/>
                <a:gd name="T4" fmla="*/ 31 w 44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0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59" name="Freeform 46"/>
            <p:cNvSpPr/>
            <p:nvPr/>
          </p:nvSpPr>
          <p:spPr bwMode="auto">
            <a:xfrm rot="5400000">
              <a:off x="11124696" y="2830776"/>
              <a:ext cx="121406" cy="81603"/>
            </a:xfrm>
            <a:custGeom>
              <a:avLst/>
              <a:gdLst>
                <a:gd name="T0" fmla="*/ 19 w 37"/>
                <a:gd name="T1" fmla="*/ 1 h 27"/>
                <a:gd name="T2" fmla="*/ 21 w 37"/>
                <a:gd name="T3" fmla="*/ 27 h 27"/>
                <a:gd name="T4" fmla="*/ 19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19" y="1"/>
                  </a:moveTo>
                  <a:cubicBezTo>
                    <a:pt x="31" y="2"/>
                    <a:pt x="37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60" name="Freeform 47"/>
            <p:cNvSpPr/>
            <p:nvPr/>
          </p:nvSpPr>
          <p:spPr bwMode="auto">
            <a:xfrm rot="5400000">
              <a:off x="11082841" y="3849727"/>
              <a:ext cx="147990" cy="78339"/>
            </a:xfrm>
            <a:custGeom>
              <a:avLst/>
              <a:gdLst>
                <a:gd name="T0" fmla="*/ 22 w 45"/>
                <a:gd name="T1" fmla="*/ 0 h 26"/>
                <a:gd name="T2" fmla="*/ 28 w 45"/>
                <a:gd name="T3" fmla="*/ 26 h 26"/>
                <a:gd name="T4" fmla="*/ 22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2" y="0"/>
                  </a:moveTo>
                  <a:cubicBezTo>
                    <a:pt x="32" y="2"/>
                    <a:pt x="45" y="22"/>
                    <a:pt x="28" y="26"/>
                  </a:cubicBezTo>
                  <a:cubicBezTo>
                    <a:pt x="10" y="24"/>
                    <a:pt x="0" y="9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61" name="Freeform 48"/>
            <p:cNvSpPr/>
            <p:nvPr/>
          </p:nvSpPr>
          <p:spPr bwMode="auto">
            <a:xfrm rot="5400000">
              <a:off x="11078098" y="3616257"/>
              <a:ext cx="133812" cy="79154"/>
            </a:xfrm>
            <a:custGeom>
              <a:avLst/>
              <a:gdLst>
                <a:gd name="T0" fmla="*/ 19 w 41"/>
                <a:gd name="T1" fmla="*/ 0 h 26"/>
                <a:gd name="T2" fmla="*/ 7 w 41"/>
                <a:gd name="T3" fmla="*/ 19 h 26"/>
                <a:gd name="T4" fmla="*/ 19 w 41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6">
                  <a:moveTo>
                    <a:pt x="19" y="0"/>
                  </a:moveTo>
                  <a:cubicBezTo>
                    <a:pt x="41" y="9"/>
                    <a:pt x="28" y="26"/>
                    <a:pt x="7" y="19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62" name="Freeform 49"/>
            <p:cNvSpPr/>
            <p:nvPr/>
          </p:nvSpPr>
          <p:spPr bwMode="auto">
            <a:xfrm rot="5400000">
              <a:off x="11076712" y="6507925"/>
              <a:ext cx="127608" cy="81603"/>
            </a:xfrm>
            <a:custGeom>
              <a:avLst/>
              <a:gdLst>
                <a:gd name="T0" fmla="*/ 21 w 39"/>
                <a:gd name="T1" fmla="*/ 2 h 27"/>
                <a:gd name="T2" fmla="*/ 26 w 39"/>
                <a:gd name="T3" fmla="*/ 24 h 27"/>
                <a:gd name="T4" fmla="*/ 21 w 39"/>
                <a:gd name="T5" fmla="*/ 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7">
                  <a:moveTo>
                    <a:pt x="21" y="2"/>
                  </a:moveTo>
                  <a:cubicBezTo>
                    <a:pt x="36" y="0"/>
                    <a:pt x="39" y="17"/>
                    <a:pt x="26" y="24"/>
                  </a:cubicBezTo>
                  <a:cubicBezTo>
                    <a:pt x="8" y="27"/>
                    <a:pt x="0" y="9"/>
                    <a:pt x="21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63" name="Freeform 8"/>
            <p:cNvSpPr/>
            <p:nvPr/>
          </p:nvSpPr>
          <p:spPr bwMode="auto">
            <a:xfrm rot="5400000">
              <a:off x="11141853" y="34906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64" name="Freeform 106"/>
            <p:cNvSpPr/>
            <p:nvPr/>
          </p:nvSpPr>
          <p:spPr bwMode="auto">
            <a:xfrm rot="5400000">
              <a:off x="11301184" y="6639670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+ pictur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ctrTitle" hasCustomPrompt="1"/>
          </p:nvPr>
        </p:nvSpPr>
        <p:spPr>
          <a:xfrm>
            <a:off x="591541" y="4529448"/>
            <a:ext cx="10866378" cy="1806056"/>
          </a:xfrm>
        </p:spPr>
        <p:txBody>
          <a:bodyPr anchor="ctr">
            <a:noAutofit/>
          </a:bodyPr>
          <a:lstStyle>
            <a:lvl1pPr algn="l">
              <a:defRPr sz="4400"/>
            </a:lvl1pPr>
          </a:lstStyle>
          <a:p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108" name="Picture Placeholder 107"/>
          <p:cNvSpPr>
            <a:spLocks noGrp="1"/>
          </p:cNvSpPr>
          <p:nvPr>
            <p:ph type="pic" sz="quarter" idx="13"/>
          </p:nvPr>
        </p:nvSpPr>
        <p:spPr>
          <a:xfrm>
            <a:off x="-4362" y="1108"/>
            <a:ext cx="12196362" cy="4491095"/>
          </a:xfrm>
          <a:custGeom>
            <a:avLst/>
            <a:gdLst>
              <a:gd name="connsiteX0" fmla="*/ 8875213 w 12196362"/>
              <a:gd name="connsiteY0" fmla="*/ 4399821 h 4491095"/>
              <a:gd name="connsiteX1" fmla="*/ 8828080 w 12196362"/>
              <a:gd name="connsiteY1" fmla="*/ 4408867 h 4491095"/>
              <a:gd name="connsiteX2" fmla="*/ 8864147 w 12196362"/>
              <a:gd name="connsiteY2" fmla="*/ 4457362 h 4491095"/>
              <a:gd name="connsiteX3" fmla="*/ 8875213 w 12196362"/>
              <a:gd name="connsiteY3" fmla="*/ 4399821 h 4491095"/>
              <a:gd name="connsiteX4" fmla="*/ 11795748 w 12196362"/>
              <a:gd name="connsiteY4" fmla="*/ 4398237 h 4491095"/>
              <a:gd name="connsiteX5" fmla="*/ 11750385 w 12196362"/>
              <a:gd name="connsiteY5" fmla="*/ 4404102 h 4491095"/>
              <a:gd name="connsiteX6" fmla="*/ 11792983 w 12196362"/>
              <a:gd name="connsiteY6" fmla="*/ 4464646 h 4491095"/>
              <a:gd name="connsiteX7" fmla="*/ 11795748 w 12196362"/>
              <a:gd name="connsiteY7" fmla="*/ 4398237 h 4491095"/>
              <a:gd name="connsiteX8" fmla="*/ 8107164 w 12196362"/>
              <a:gd name="connsiteY8" fmla="*/ 4395054 h 4491095"/>
              <a:gd name="connsiteX9" fmla="*/ 8099310 w 12196362"/>
              <a:gd name="connsiteY9" fmla="*/ 4462595 h 4491095"/>
              <a:gd name="connsiteX10" fmla="*/ 8145304 w 12196362"/>
              <a:gd name="connsiteY10" fmla="*/ 4399557 h 4491095"/>
              <a:gd name="connsiteX11" fmla="*/ 8107164 w 12196362"/>
              <a:gd name="connsiteY11" fmla="*/ 4395054 h 4491095"/>
              <a:gd name="connsiteX12" fmla="*/ 9086283 w 12196362"/>
              <a:gd name="connsiteY12" fmla="*/ 4387521 h 4491095"/>
              <a:gd name="connsiteX13" fmla="*/ 9106048 w 12196362"/>
              <a:gd name="connsiteY13" fmla="*/ 4462596 h 4491095"/>
              <a:gd name="connsiteX14" fmla="*/ 9086283 w 12196362"/>
              <a:gd name="connsiteY14" fmla="*/ 4387521 h 4491095"/>
              <a:gd name="connsiteX15" fmla="*/ 12052208 w 12196362"/>
              <a:gd name="connsiteY15" fmla="*/ 4382645 h 4491095"/>
              <a:gd name="connsiteX16" fmla="*/ 12055487 w 12196362"/>
              <a:gd name="connsiteY16" fmla="*/ 4452007 h 4491095"/>
              <a:gd name="connsiteX17" fmla="*/ 12052208 w 12196362"/>
              <a:gd name="connsiteY17" fmla="*/ 4382645 h 4491095"/>
              <a:gd name="connsiteX18" fmla="*/ 8337035 w 12196362"/>
              <a:gd name="connsiteY18" fmla="*/ 4373903 h 4491095"/>
              <a:gd name="connsiteX19" fmla="*/ 8289800 w 12196362"/>
              <a:gd name="connsiteY19" fmla="*/ 4378484 h 4491095"/>
              <a:gd name="connsiteX20" fmla="*/ 8332425 w 12196362"/>
              <a:gd name="connsiteY20" fmla="*/ 4438931 h 4491095"/>
              <a:gd name="connsiteX21" fmla="*/ 8337035 w 12196362"/>
              <a:gd name="connsiteY21" fmla="*/ 4373903 h 4491095"/>
              <a:gd name="connsiteX22" fmla="*/ 10891040 w 12196362"/>
              <a:gd name="connsiteY22" fmla="*/ 4371914 h 4491095"/>
              <a:gd name="connsiteX23" fmla="*/ 10897045 w 12196362"/>
              <a:gd name="connsiteY23" fmla="*/ 4435667 h 4491095"/>
              <a:gd name="connsiteX24" fmla="*/ 10936469 w 12196362"/>
              <a:gd name="connsiteY24" fmla="*/ 4375220 h 4491095"/>
              <a:gd name="connsiteX25" fmla="*/ 10891040 w 12196362"/>
              <a:gd name="connsiteY25" fmla="*/ 4371914 h 4491095"/>
              <a:gd name="connsiteX26" fmla="*/ 7408266 w 12196362"/>
              <a:gd name="connsiteY26" fmla="*/ 4370174 h 4491095"/>
              <a:gd name="connsiteX27" fmla="*/ 7403419 w 12196362"/>
              <a:gd name="connsiteY27" fmla="*/ 4441618 h 4491095"/>
              <a:gd name="connsiteX28" fmla="*/ 7423116 w 12196362"/>
              <a:gd name="connsiteY28" fmla="*/ 4378112 h 4491095"/>
              <a:gd name="connsiteX29" fmla="*/ 7408266 w 12196362"/>
              <a:gd name="connsiteY29" fmla="*/ 4370174 h 4491095"/>
              <a:gd name="connsiteX30" fmla="*/ 10162620 w 12196362"/>
              <a:gd name="connsiteY30" fmla="*/ 4370052 h 4491095"/>
              <a:gd name="connsiteX31" fmla="*/ 10116199 w 12196362"/>
              <a:gd name="connsiteY31" fmla="*/ 4380992 h 4491095"/>
              <a:gd name="connsiteX32" fmla="*/ 10162158 w 12196362"/>
              <a:gd name="connsiteY32" fmla="*/ 4444642 h 4491095"/>
              <a:gd name="connsiteX33" fmla="*/ 10162620 w 12196362"/>
              <a:gd name="connsiteY33" fmla="*/ 4370052 h 4491095"/>
              <a:gd name="connsiteX34" fmla="*/ 8574792 w 12196362"/>
              <a:gd name="connsiteY34" fmla="*/ 4369568 h 4491095"/>
              <a:gd name="connsiteX35" fmla="*/ 8574792 w 12196362"/>
              <a:gd name="connsiteY35" fmla="*/ 4438930 h 4491095"/>
              <a:gd name="connsiteX36" fmla="*/ 8574792 w 12196362"/>
              <a:gd name="connsiteY36" fmla="*/ 4369568 h 4491095"/>
              <a:gd name="connsiteX37" fmla="*/ 10389169 w 12196362"/>
              <a:gd name="connsiteY37" fmla="*/ 4368333 h 4491095"/>
              <a:gd name="connsiteX38" fmla="*/ 10359025 w 12196362"/>
              <a:gd name="connsiteY38" fmla="*/ 4405575 h 4491095"/>
              <a:gd name="connsiteX39" fmla="*/ 10414980 w 12196362"/>
              <a:gd name="connsiteY39" fmla="*/ 4439012 h 4491095"/>
              <a:gd name="connsiteX40" fmla="*/ 10389169 w 12196362"/>
              <a:gd name="connsiteY40" fmla="*/ 4368333 h 4491095"/>
              <a:gd name="connsiteX41" fmla="*/ 9885248 w 12196362"/>
              <a:gd name="connsiteY41" fmla="*/ 4368305 h 4491095"/>
              <a:gd name="connsiteX42" fmla="*/ 9891215 w 12196362"/>
              <a:gd name="connsiteY42" fmla="*/ 4429954 h 4491095"/>
              <a:gd name="connsiteX43" fmla="*/ 9930379 w 12196362"/>
              <a:gd name="connsiteY43" fmla="*/ 4372110 h 4491095"/>
              <a:gd name="connsiteX44" fmla="*/ 9885248 w 12196362"/>
              <a:gd name="connsiteY44" fmla="*/ 4368305 h 4491095"/>
              <a:gd name="connsiteX45" fmla="*/ 7856713 w 12196362"/>
              <a:gd name="connsiteY45" fmla="*/ 4365469 h 4491095"/>
              <a:gd name="connsiteX46" fmla="*/ 7816857 w 12196362"/>
              <a:gd name="connsiteY46" fmla="*/ 4381400 h 4491095"/>
              <a:gd name="connsiteX47" fmla="*/ 7856251 w 12196362"/>
              <a:gd name="connsiteY47" fmla="*/ 4426919 h 4491095"/>
              <a:gd name="connsiteX48" fmla="*/ 7856713 w 12196362"/>
              <a:gd name="connsiteY48" fmla="*/ 4365469 h 4491095"/>
              <a:gd name="connsiteX49" fmla="*/ 11577057 w 12196362"/>
              <a:gd name="connsiteY49" fmla="*/ 4361931 h 4491095"/>
              <a:gd name="connsiteX50" fmla="*/ 11580336 w 12196362"/>
              <a:gd name="connsiteY50" fmla="*/ 4431293 h 4491095"/>
              <a:gd name="connsiteX51" fmla="*/ 11577057 w 12196362"/>
              <a:gd name="connsiteY51" fmla="*/ 4361931 h 4491095"/>
              <a:gd name="connsiteX52" fmla="*/ 9395903 w 12196362"/>
              <a:gd name="connsiteY52" fmla="*/ 4360405 h 4491095"/>
              <a:gd name="connsiteX53" fmla="*/ 9348770 w 12196362"/>
              <a:gd name="connsiteY53" fmla="*/ 4369451 h 4491095"/>
              <a:gd name="connsiteX54" fmla="*/ 9384837 w 12196362"/>
              <a:gd name="connsiteY54" fmla="*/ 4417946 h 4491095"/>
              <a:gd name="connsiteX55" fmla="*/ 9395903 w 12196362"/>
              <a:gd name="connsiteY55" fmla="*/ 4360405 h 4491095"/>
              <a:gd name="connsiteX56" fmla="*/ 10651295 w 12196362"/>
              <a:gd name="connsiteY56" fmla="*/ 4359777 h 4491095"/>
              <a:gd name="connsiteX57" fmla="*/ 10657857 w 12196362"/>
              <a:gd name="connsiteY57" fmla="*/ 4438357 h 4491095"/>
              <a:gd name="connsiteX58" fmla="*/ 10651295 w 12196362"/>
              <a:gd name="connsiteY58" fmla="*/ 4359777 h 4491095"/>
              <a:gd name="connsiteX59" fmla="*/ 5778476 w 12196362"/>
              <a:gd name="connsiteY59" fmla="*/ 4359708 h 4491095"/>
              <a:gd name="connsiteX60" fmla="*/ 5758052 w 12196362"/>
              <a:gd name="connsiteY60" fmla="*/ 4367398 h 4491095"/>
              <a:gd name="connsiteX61" fmla="*/ 5731720 w 12196362"/>
              <a:gd name="connsiteY61" fmla="*/ 4379475 h 4491095"/>
              <a:gd name="connsiteX62" fmla="*/ 5777801 w 12196362"/>
              <a:gd name="connsiteY62" fmla="*/ 4424765 h 4491095"/>
              <a:gd name="connsiteX63" fmla="*/ 5778476 w 12196362"/>
              <a:gd name="connsiteY63" fmla="*/ 4359708 h 4491095"/>
              <a:gd name="connsiteX64" fmla="*/ 7200065 w 12196362"/>
              <a:gd name="connsiteY64" fmla="*/ 4354063 h 4491095"/>
              <a:gd name="connsiteX65" fmla="*/ 7190217 w 12196362"/>
              <a:gd name="connsiteY65" fmla="*/ 4432402 h 4491095"/>
              <a:gd name="connsiteX66" fmla="*/ 7200065 w 12196362"/>
              <a:gd name="connsiteY66" fmla="*/ 4354063 h 4491095"/>
              <a:gd name="connsiteX67" fmla="*/ 6553320 w 12196362"/>
              <a:gd name="connsiteY67" fmla="*/ 4350800 h 4491095"/>
              <a:gd name="connsiteX68" fmla="*/ 6540261 w 12196362"/>
              <a:gd name="connsiteY68" fmla="*/ 4429139 h 4491095"/>
              <a:gd name="connsiteX69" fmla="*/ 6553320 w 12196362"/>
              <a:gd name="connsiteY69" fmla="*/ 4350800 h 4491095"/>
              <a:gd name="connsiteX70" fmla="*/ 11151209 w 12196362"/>
              <a:gd name="connsiteY70" fmla="*/ 4344699 h 4491095"/>
              <a:gd name="connsiteX71" fmla="*/ 11154503 w 12196362"/>
              <a:gd name="connsiteY71" fmla="*/ 4417325 h 4491095"/>
              <a:gd name="connsiteX72" fmla="*/ 11151209 w 12196362"/>
              <a:gd name="connsiteY72" fmla="*/ 4344699 h 4491095"/>
              <a:gd name="connsiteX73" fmla="*/ 11365866 w 12196362"/>
              <a:gd name="connsiteY73" fmla="*/ 4343621 h 4491095"/>
              <a:gd name="connsiteX74" fmla="*/ 11330914 w 12196362"/>
              <a:gd name="connsiteY74" fmla="*/ 4412771 h 4491095"/>
              <a:gd name="connsiteX75" fmla="*/ 11399592 w 12196362"/>
              <a:gd name="connsiteY75" fmla="*/ 4358469 h 4491095"/>
              <a:gd name="connsiteX76" fmla="*/ 11365866 w 12196362"/>
              <a:gd name="connsiteY76" fmla="*/ 4343621 h 4491095"/>
              <a:gd name="connsiteX77" fmla="*/ 7620828 w 12196362"/>
              <a:gd name="connsiteY77" fmla="*/ 4343430 h 4491095"/>
              <a:gd name="connsiteX78" fmla="*/ 7577330 w 12196362"/>
              <a:gd name="connsiteY78" fmla="*/ 4356991 h 4491095"/>
              <a:gd name="connsiteX79" fmla="*/ 7613441 w 12196362"/>
              <a:gd name="connsiteY79" fmla="*/ 4414449 h 4491095"/>
              <a:gd name="connsiteX80" fmla="*/ 7620828 w 12196362"/>
              <a:gd name="connsiteY80" fmla="*/ 4343430 h 4491095"/>
              <a:gd name="connsiteX81" fmla="*/ 5978936 w 12196362"/>
              <a:gd name="connsiteY81" fmla="*/ 4342251 h 4491095"/>
              <a:gd name="connsiteX82" fmla="*/ 5969148 w 12196362"/>
              <a:gd name="connsiteY82" fmla="*/ 4417326 h 4491095"/>
              <a:gd name="connsiteX83" fmla="*/ 5978936 w 12196362"/>
              <a:gd name="connsiteY83" fmla="*/ 4342251 h 4491095"/>
              <a:gd name="connsiteX84" fmla="*/ 5328580 w 12196362"/>
              <a:gd name="connsiteY84" fmla="*/ 4340716 h 4491095"/>
              <a:gd name="connsiteX85" fmla="*/ 5331858 w 12196362"/>
              <a:gd name="connsiteY85" fmla="*/ 4410078 h 4491095"/>
              <a:gd name="connsiteX86" fmla="*/ 5328580 w 12196362"/>
              <a:gd name="connsiteY86" fmla="*/ 4340716 h 4491095"/>
              <a:gd name="connsiteX87" fmla="*/ 6156176 w 12196362"/>
              <a:gd name="connsiteY87" fmla="*/ 4340411 h 4491095"/>
              <a:gd name="connsiteX88" fmla="*/ 6112132 w 12196362"/>
              <a:gd name="connsiteY88" fmla="*/ 4352629 h 4491095"/>
              <a:gd name="connsiteX89" fmla="*/ 6151556 w 12196362"/>
              <a:gd name="connsiteY89" fmla="*/ 4409774 h 4491095"/>
              <a:gd name="connsiteX90" fmla="*/ 6156176 w 12196362"/>
              <a:gd name="connsiteY90" fmla="*/ 4340411 h 4491095"/>
              <a:gd name="connsiteX91" fmla="*/ 6727825 w 12196362"/>
              <a:gd name="connsiteY91" fmla="*/ 4339022 h 4491095"/>
              <a:gd name="connsiteX92" fmla="*/ 6701787 w 12196362"/>
              <a:gd name="connsiteY92" fmla="*/ 4345509 h 4491095"/>
              <a:gd name="connsiteX93" fmla="*/ 6744411 w 12196362"/>
              <a:gd name="connsiteY93" fmla="*/ 4406289 h 4491095"/>
              <a:gd name="connsiteX94" fmla="*/ 6727825 w 12196362"/>
              <a:gd name="connsiteY94" fmla="*/ 4339022 h 4491095"/>
              <a:gd name="connsiteX95" fmla="*/ 5107731 w 12196362"/>
              <a:gd name="connsiteY95" fmla="*/ 4337851 h 4491095"/>
              <a:gd name="connsiteX96" fmla="*/ 5062370 w 12196362"/>
              <a:gd name="connsiteY96" fmla="*/ 4343716 h 4491095"/>
              <a:gd name="connsiteX97" fmla="*/ 5104967 w 12196362"/>
              <a:gd name="connsiteY97" fmla="*/ 4404260 h 4491095"/>
              <a:gd name="connsiteX98" fmla="*/ 5107731 w 12196362"/>
              <a:gd name="connsiteY98" fmla="*/ 4337851 h 4491095"/>
              <a:gd name="connsiteX99" fmla="*/ 6338461 w 12196362"/>
              <a:gd name="connsiteY99" fmla="*/ 4337452 h 4491095"/>
              <a:gd name="connsiteX100" fmla="*/ 6341760 w 12196362"/>
              <a:gd name="connsiteY100" fmla="*/ 4419055 h 4491095"/>
              <a:gd name="connsiteX101" fmla="*/ 6338461 w 12196362"/>
              <a:gd name="connsiteY101" fmla="*/ 4337452 h 4491095"/>
              <a:gd name="connsiteX102" fmla="*/ 2193029 w 12196362"/>
              <a:gd name="connsiteY102" fmla="*/ 4335925 h 4491095"/>
              <a:gd name="connsiteX103" fmla="*/ 2145897 w 12196362"/>
              <a:gd name="connsiteY103" fmla="*/ 4344971 h 4491095"/>
              <a:gd name="connsiteX104" fmla="*/ 2181964 w 12196362"/>
              <a:gd name="connsiteY104" fmla="*/ 4393466 h 4491095"/>
              <a:gd name="connsiteX105" fmla="*/ 2193029 w 12196362"/>
              <a:gd name="connsiteY105" fmla="*/ 4335925 h 4491095"/>
              <a:gd name="connsiteX106" fmla="*/ 1419152 w 12196362"/>
              <a:gd name="connsiteY106" fmla="*/ 4334669 h 4491095"/>
              <a:gd name="connsiteX107" fmla="*/ 1411298 w 12196362"/>
              <a:gd name="connsiteY107" fmla="*/ 4402210 h 4491095"/>
              <a:gd name="connsiteX108" fmla="*/ 1457292 w 12196362"/>
              <a:gd name="connsiteY108" fmla="*/ 4339172 h 4491095"/>
              <a:gd name="connsiteX109" fmla="*/ 1419152 w 12196362"/>
              <a:gd name="connsiteY109" fmla="*/ 4334669 h 4491095"/>
              <a:gd name="connsiteX110" fmla="*/ 5548044 w 12196362"/>
              <a:gd name="connsiteY110" fmla="*/ 4334188 h 4491095"/>
              <a:gd name="connsiteX111" fmla="*/ 5534955 w 12196362"/>
              <a:gd name="connsiteY111" fmla="*/ 4413342 h 4491095"/>
              <a:gd name="connsiteX112" fmla="*/ 5548044 w 12196362"/>
              <a:gd name="connsiteY112" fmla="*/ 4334188 h 4491095"/>
              <a:gd name="connsiteX113" fmla="*/ 9624091 w 12196362"/>
              <a:gd name="connsiteY113" fmla="*/ 4332846 h 4491095"/>
              <a:gd name="connsiteX114" fmla="*/ 9643823 w 12196362"/>
              <a:gd name="connsiteY114" fmla="*/ 4411185 h 4491095"/>
              <a:gd name="connsiteX115" fmla="*/ 9624091 w 12196362"/>
              <a:gd name="connsiteY115" fmla="*/ 4332846 h 4491095"/>
              <a:gd name="connsiteX116" fmla="*/ 2398272 w 12196362"/>
              <a:gd name="connsiteY116" fmla="*/ 4327136 h 4491095"/>
              <a:gd name="connsiteX117" fmla="*/ 2418038 w 12196362"/>
              <a:gd name="connsiteY117" fmla="*/ 4402211 h 4491095"/>
              <a:gd name="connsiteX118" fmla="*/ 2398272 w 12196362"/>
              <a:gd name="connsiteY118" fmla="*/ 4327136 h 4491095"/>
              <a:gd name="connsiteX119" fmla="*/ 6961081 w 12196362"/>
              <a:gd name="connsiteY119" fmla="*/ 4323961 h 4491095"/>
              <a:gd name="connsiteX120" fmla="*/ 6977441 w 12196362"/>
              <a:gd name="connsiteY120" fmla="*/ 4390452 h 4491095"/>
              <a:gd name="connsiteX121" fmla="*/ 6961081 w 12196362"/>
              <a:gd name="connsiteY121" fmla="*/ 4323961 h 4491095"/>
              <a:gd name="connsiteX122" fmla="*/ 1649023 w 12196362"/>
              <a:gd name="connsiteY122" fmla="*/ 4313518 h 4491095"/>
              <a:gd name="connsiteX123" fmla="*/ 1601788 w 12196362"/>
              <a:gd name="connsiteY123" fmla="*/ 4318099 h 4491095"/>
              <a:gd name="connsiteX124" fmla="*/ 1644412 w 12196362"/>
              <a:gd name="connsiteY124" fmla="*/ 4378546 h 4491095"/>
              <a:gd name="connsiteX125" fmla="*/ 1649023 w 12196362"/>
              <a:gd name="connsiteY125" fmla="*/ 4313518 h 4491095"/>
              <a:gd name="connsiteX126" fmla="*/ 4203020 w 12196362"/>
              <a:gd name="connsiteY126" fmla="*/ 4311529 h 4491095"/>
              <a:gd name="connsiteX127" fmla="*/ 4209027 w 12196362"/>
              <a:gd name="connsiteY127" fmla="*/ 4375282 h 4491095"/>
              <a:gd name="connsiteX128" fmla="*/ 4248450 w 12196362"/>
              <a:gd name="connsiteY128" fmla="*/ 4314835 h 4491095"/>
              <a:gd name="connsiteX129" fmla="*/ 4203020 w 12196362"/>
              <a:gd name="connsiteY129" fmla="*/ 4311529 h 4491095"/>
              <a:gd name="connsiteX130" fmla="*/ 720255 w 12196362"/>
              <a:gd name="connsiteY130" fmla="*/ 4309789 h 4491095"/>
              <a:gd name="connsiteX131" fmla="*/ 715408 w 12196362"/>
              <a:gd name="connsiteY131" fmla="*/ 4381233 h 4491095"/>
              <a:gd name="connsiteX132" fmla="*/ 735104 w 12196362"/>
              <a:gd name="connsiteY132" fmla="*/ 4317727 h 4491095"/>
              <a:gd name="connsiteX133" fmla="*/ 720255 w 12196362"/>
              <a:gd name="connsiteY133" fmla="*/ 4309789 h 4491095"/>
              <a:gd name="connsiteX134" fmla="*/ 3474610 w 12196362"/>
              <a:gd name="connsiteY134" fmla="*/ 4309667 h 4491095"/>
              <a:gd name="connsiteX135" fmla="*/ 3428188 w 12196362"/>
              <a:gd name="connsiteY135" fmla="*/ 4320607 h 4491095"/>
              <a:gd name="connsiteX136" fmla="*/ 3474149 w 12196362"/>
              <a:gd name="connsiteY136" fmla="*/ 4384257 h 4491095"/>
              <a:gd name="connsiteX137" fmla="*/ 3474610 w 12196362"/>
              <a:gd name="connsiteY137" fmla="*/ 4309667 h 4491095"/>
              <a:gd name="connsiteX138" fmla="*/ 1886780 w 12196362"/>
              <a:gd name="connsiteY138" fmla="*/ 4309183 h 4491095"/>
              <a:gd name="connsiteX139" fmla="*/ 1886780 w 12196362"/>
              <a:gd name="connsiteY139" fmla="*/ 4378545 h 4491095"/>
              <a:gd name="connsiteX140" fmla="*/ 1886780 w 12196362"/>
              <a:gd name="connsiteY140" fmla="*/ 4309183 h 4491095"/>
              <a:gd name="connsiteX141" fmla="*/ 3196126 w 12196362"/>
              <a:gd name="connsiteY141" fmla="*/ 4308982 h 4491095"/>
              <a:gd name="connsiteX142" fmla="*/ 3202093 w 12196362"/>
              <a:gd name="connsiteY142" fmla="*/ 4370631 h 4491095"/>
              <a:gd name="connsiteX143" fmla="*/ 3241256 w 12196362"/>
              <a:gd name="connsiteY143" fmla="*/ 4312787 h 4491095"/>
              <a:gd name="connsiteX144" fmla="*/ 3196126 w 12196362"/>
              <a:gd name="connsiteY144" fmla="*/ 4308982 h 4491095"/>
              <a:gd name="connsiteX145" fmla="*/ 3701156 w 12196362"/>
              <a:gd name="connsiteY145" fmla="*/ 4307948 h 4491095"/>
              <a:gd name="connsiteX146" fmla="*/ 3671012 w 12196362"/>
              <a:gd name="connsiteY146" fmla="*/ 4345190 h 4491095"/>
              <a:gd name="connsiteX147" fmla="*/ 3726967 w 12196362"/>
              <a:gd name="connsiteY147" fmla="*/ 4378627 h 4491095"/>
              <a:gd name="connsiteX148" fmla="*/ 3701156 w 12196362"/>
              <a:gd name="connsiteY148" fmla="*/ 4307948 h 4491095"/>
              <a:gd name="connsiteX149" fmla="*/ 1168700 w 12196362"/>
              <a:gd name="connsiteY149" fmla="*/ 4305084 h 4491095"/>
              <a:gd name="connsiteX150" fmla="*/ 1128845 w 12196362"/>
              <a:gd name="connsiteY150" fmla="*/ 4321015 h 4491095"/>
              <a:gd name="connsiteX151" fmla="*/ 1168239 w 12196362"/>
              <a:gd name="connsiteY151" fmla="*/ 4366534 h 4491095"/>
              <a:gd name="connsiteX152" fmla="*/ 1168700 w 12196362"/>
              <a:gd name="connsiteY152" fmla="*/ 4305084 h 4491095"/>
              <a:gd name="connsiteX153" fmla="*/ 4889040 w 12196362"/>
              <a:gd name="connsiteY153" fmla="*/ 4301546 h 4491095"/>
              <a:gd name="connsiteX154" fmla="*/ 4892317 w 12196362"/>
              <a:gd name="connsiteY154" fmla="*/ 4370908 h 4491095"/>
              <a:gd name="connsiteX155" fmla="*/ 4889040 w 12196362"/>
              <a:gd name="connsiteY155" fmla="*/ 4301546 h 4491095"/>
              <a:gd name="connsiteX156" fmla="*/ 2707891 w 12196362"/>
              <a:gd name="connsiteY156" fmla="*/ 4300020 h 4491095"/>
              <a:gd name="connsiteX157" fmla="*/ 2660758 w 12196362"/>
              <a:gd name="connsiteY157" fmla="*/ 4309066 h 4491095"/>
              <a:gd name="connsiteX158" fmla="*/ 2696825 w 12196362"/>
              <a:gd name="connsiteY158" fmla="*/ 4357561 h 4491095"/>
              <a:gd name="connsiteX159" fmla="*/ 2707891 w 12196362"/>
              <a:gd name="connsiteY159" fmla="*/ 4300020 h 4491095"/>
              <a:gd name="connsiteX160" fmla="*/ 3963282 w 12196362"/>
              <a:gd name="connsiteY160" fmla="*/ 4299392 h 4491095"/>
              <a:gd name="connsiteX161" fmla="*/ 3969844 w 12196362"/>
              <a:gd name="connsiteY161" fmla="*/ 4377972 h 4491095"/>
              <a:gd name="connsiteX162" fmla="*/ 3963282 w 12196362"/>
              <a:gd name="connsiteY162" fmla="*/ 4299392 h 4491095"/>
              <a:gd name="connsiteX163" fmla="*/ 512053 w 12196362"/>
              <a:gd name="connsiteY163" fmla="*/ 4293678 h 4491095"/>
              <a:gd name="connsiteX164" fmla="*/ 502205 w 12196362"/>
              <a:gd name="connsiteY164" fmla="*/ 4372017 h 4491095"/>
              <a:gd name="connsiteX165" fmla="*/ 512053 w 12196362"/>
              <a:gd name="connsiteY165" fmla="*/ 4293678 h 4491095"/>
              <a:gd name="connsiteX166" fmla="*/ 4463191 w 12196362"/>
              <a:gd name="connsiteY166" fmla="*/ 4284314 h 4491095"/>
              <a:gd name="connsiteX167" fmla="*/ 4466486 w 12196362"/>
              <a:gd name="connsiteY167" fmla="*/ 4356940 h 4491095"/>
              <a:gd name="connsiteX168" fmla="*/ 4463191 w 12196362"/>
              <a:gd name="connsiteY168" fmla="*/ 4284314 h 4491095"/>
              <a:gd name="connsiteX169" fmla="*/ 4677850 w 12196362"/>
              <a:gd name="connsiteY169" fmla="*/ 4283236 h 4491095"/>
              <a:gd name="connsiteX170" fmla="*/ 4642898 w 12196362"/>
              <a:gd name="connsiteY170" fmla="*/ 4352386 h 4491095"/>
              <a:gd name="connsiteX171" fmla="*/ 4711575 w 12196362"/>
              <a:gd name="connsiteY171" fmla="*/ 4298084 h 4491095"/>
              <a:gd name="connsiteX172" fmla="*/ 4677850 w 12196362"/>
              <a:gd name="connsiteY172" fmla="*/ 4283236 h 4491095"/>
              <a:gd name="connsiteX173" fmla="*/ 932815 w 12196362"/>
              <a:gd name="connsiteY173" fmla="*/ 4283045 h 4491095"/>
              <a:gd name="connsiteX174" fmla="*/ 889317 w 12196362"/>
              <a:gd name="connsiteY174" fmla="*/ 4296606 h 4491095"/>
              <a:gd name="connsiteX175" fmla="*/ 925429 w 12196362"/>
              <a:gd name="connsiteY175" fmla="*/ 4354064 h 4491095"/>
              <a:gd name="connsiteX176" fmla="*/ 932815 w 12196362"/>
              <a:gd name="connsiteY176" fmla="*/ 4283045 h 4491095"/>
              <a:gd name="connsiteX177" fmla="*/ 63124 w 12196362"/>
              <a:gd name="connsiteY177" fmla="*/ 4276190 h 4491095"/>
              <a:gd name="connsiteX178" fmla="*/ 37086 w 12196362"/>
              <a:gd name="connsiteY178" fmla="*/ 4282677 h 4491095"/>
              <a:gd name="connsiteX179" fmla="*/ 79710 w 12196362"/>
              <a:gd name="connsiteY179" fmla="*/ 4343457 h 4491095"/>
              <a:gd name="connsiteX180" fmla="*/ 63124 w 12196362"/>
              <a:gd name="connsiteY180" fmla="*/ 4276190 h 4491095"/>
              <a:gd name="connsiteX181" fmla="*/ 2936080 w 12196362"/>
              <a:gd name="connsiteY181" fmla="*/ 4272461 h 4491095"/>
              <a:gd name="connsiteX182" fmla="*/ 2955813 w 12196362"/>
              <a:gd name="connsiteY182" fmla="*/ 4350800 h 4491095"/>
              <a:gd name="connsiteX183" fmla="*/ 2936080 w 12196362"/>
              <a:gd name="connsiteY183" fmla="*/ 4272461 h 4491095"/>
              <a:gd name="connsiteX184" fmla="*/ 273069 w 12196362"/>
              <a:gd name="connsiteY184" fmla="*/ 4263576 h 4491095"/>
              <a:gd name="connsiteX185" fmla="*/ 289429 w 12196362"/>
              <a:gd name="connsiteY185" fmla="*/ 4330067 h 4491095"/>
              <a:gd name="connsiteX186" fmla="*/ 273069 w 12196362"/>
              <a:gd name="connsiteY186" fmla="*/ 4263576 h 4491095"/>
              <a:gd name="connsiteX187" fmla="*/ 0 w 12196362"/>
              <a:gd name="connsiteY187" fmla="*/ 0 h 4491095"/>
              <a:gd name="connsiteX188" fmla="*/ 12196362 w 12196362"/>
              <a:gd name="connsiteY188" fmla="*/ 0 h 4491095"/>
              <a:gd name="connsiteX189" fmla="*/ 12196362 w 12196362"/>
              <a:gd name="connsiteY189" fmla="*/ 4491095 h 4491095"/>
              <a:gd name="connsiteX190" fmla="*/ 0 w 12196362"/>
              <a:gd name="connsiteY190" fmla="*/ 4491095 h 4491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</a:cxnLst>
            <a:rect l="l" t="t" r="r" b="b"/>
            <a:pathLst>
              <a:path w="12196362" h="4491095">
                <a:moveTo>
                  <a:pt x="8875213" y="4399821"/>
                </a:moveTo>
                <a:cubicBezTo>
                  <a:pt x="8861688" y="4398259"/>
                  <a:pt x="8845294" y="4400532"/>
                  <a:pt x="8828080" y="4408867"/>
                </a:cubicBezTo>
                <a:cubicBezTo>
                  <a:pt x="8821522" y="4430083"/>
                  <a:pt x="8837916" y="4460393"/>
                  <a:pt x="8864147" y="4457362"/>
                </a:cubicBezTo>
                <a:cubicBezTo>
                  <a:pt x="8930543" y="4443723"/>
                  <a:pt x="8915788" y="4404510"/>
                  <a:pt x="8875213" y="4399821"/>
                </a:cubicBezTo>
                <a:close/>
                <a:moveTo>
                  <a:pt x="11795748" y="4398237"/>
                </a:moveTo>
                <a:cubicBezTo>
                  <a:pt x="11781924" y="4396534"/>
                  <a:pt x="11765950" y="4398047"/>
                  <a:pt x="11750385" y="4404102"/>
                </a:cubicBezTo>
                <a:cubicBezTo>
                  <a:pt x="11740555" y="4422265"/>
                  <a:pt x="11766769" y="4473727"/>
                  <a:pt x="11792983" y="4464646"/>
                </a:cubicBezTo>
                <a:cubicBezTo>
                  <a:pt x="11859338" y="4437401"/>
                  <a:pt x="11837220" y="4403345"/>
                  <a:pt x="11795748" y="4398237"/>
                </a:cubicBezTo>
                <a:close/>
                <a:moveTo>
                  <a:pt x="8107164" y="4395054"/>
                </a:moveTo>
                <a:cubicBezTo>
                  <a:pt x="8072206" y="4400682"/>
                  <a:pt x="8052494" y="4433327"/>
                  <a:pt x="8099310" y="4462595"/>
                </a:cubicBezTo>
                <a:cubicBezTo>
                  <a:pt x="8145304" y="4462595"/>
                  <a:pt x="8171586" y="4438580"/>
                  <a:pt x="8145304" y="4399557"/>
                </a:cubicBezTo>
                <a:cubicBezTo>
                  <a:pt x="8132163" y="4394304"/>
                  <a:pt x="8118816" y="4393178"/>
                  <a:pt x="8107164" y="4395054"/>
                </a:cubicBezTo>
                <a:close/>
                <a:moveTo>
                  <a:pt x="9086283" y="4387521"/>
                </a:moveTo>
                <a:cubicBezTo>
                  <a:pt x="9030281" y="4399533"/>
                  <a:pt x="9076400" y="4459593"/>
                  <a:pt x="9106048" y="4462596"/>
                </a:cubicBezTo>
                <a:cubicBezTo>
                  <a:pt x="9181816" y="4435569"/>
                  <a:pt x="9148874" y="4393527"/>
                  <a:pt x="9086283" y="4387521"/>
                </a:cubicBezTo>
                <a:close/>
                <a:moveTo>
                  <a:pt x="12052208" y="4382645"/>
                </a:moveTo>
                <a:cubicBezTo>
                  <a:pt x="12009584" y="4391692"/>
                  <a:pt x="12003026" y="4452007"/>
                  <a:pt x="12055487" y="4452007"/>
                </a:cubicBezTo>
                <a:cubicBezTo>
                  <a:pt x="12114506" y="4442960"/>
                  <a:pt x="12134179" y="4385661"/>
                  <a:pt x="12052208" y="4382645"/>
                </a:cubicBezTo>
                <a:close/>
                <a:moveTo>
                  <a:pt x="8337035" y="4373903"/>
                </a:moveTo>
                <a:cubicBezTo>
                  <a:pt x="8323408" y="4372062"/>
                  <a:pt x="8307014" y="4373195"/>
                  <a:pt x="8289800" y="4378484"/>
                </a:cubicBezTo>
                <a:cubicBezTo>
                  <a:pt x="8283242" y="4405685"/>
                  <a:pt x="8302915" y="4438931"/>
                  <a:pt x="8332425" y="4438931"/>
                </a:cubicBezTo>
                <a:cubicBezTo>
                  <a:pt x="8393902" y="4411730"/>
                  <a:pt x="8377918" y="4379429"/>
                  <a:pt x="8337035" y="4373903"/>
                </a:cubicBezTo>
                <a:close/>
                <a:moveTo>
                  <a:pt x="10891040" y="4371914"/>
                </a:moveTo>
                <a:cubicBezTo>
                  <a:pt x="10853310" y="4379565"/>
                  <a:pt x="10842838" y="4415266"/>
                  <a:pt x="10897045" y="4435667"/>
                </a:cubicBezTo>
                <a:cubicBezTo>
                  <a:pt x="10936469" y="4432644"/>
                  <a:pt x="10959466" y="4411488"/>
                  <a:pt x="10936469" y="4375220"/>
                </a:cubicBezTo>
                <a:cubicBezTo>
                  <a:pt x="10919221" y="4369931"/>
                  <a:pt x="10903616" y="4369364"/>
                  <a:pt x="10891040" y="4371914"/>
                </a:cubicBezTo>
                <a:close/>
                <a:moveTo>
                  <a:pt x="7408266" y="4370174"/>
                </a:moveTo>
                <a:cubicBezTo>
                  <a:pt x="7376490" y="4363889"/>
                  <a:pt x="7366077" y="4436325"/>
                  <a:pt x="7403419" y="4441618"/>
                </a:cubicBezTo>
                <a:cubicBezTo>
                  <a:pt x="7459227" y="4444642"/>
                  <a:pt x="7505187" y="4359967"/>
                  <a:pt x="7423116" y="4378112"/>
                </a:cubicBezTo>
                <a:cubicBezTo>
                  <a:pt x="7417782" y="4373576"/>
                  <a:pt x="7412806" y="4371071"/>
                  <a:pt x="7408266" y="4370174"/>
                </a:cubicBezTo>
                <a:close/>
                <a:moveTo>
                  <a:pt x="10162620" y="4370052"/>
                </a:moveTo>
                <a:cubicBezTo>
                  <a:pt x="10148207" y="4367731"/>
                  <a:pt x="10131792" y="4370384"/>
                  <a:pt x="10116199" y="4380992"/>
                </a:cubicBezTo>
                <a:cubicBezTo>
                  <a:pt x="10109633" y="4408270"/>
                  <a:pt x="10135896" y="4441611"/>
                  <a:pt x="10162158" y="4444642"/>
                </a:cubicBezTo>
                <a:cubicBezTo>
                  <a:pt x="10231098" y="4428729"/>
                  <a:pt x="10205861" y="4377014"/>
                  <a:pt x="10162620" y="4370052"/>
                </a:cubicBezTo>
                <a:close/>
                <a:moveTo>
                  <a:pt x="8574792" y="4369568"/>
                </a:moveTo>
                <a:cubicBezTo>
                  <a:pt x="8535528" y="4375599"/>
                  <a:pt x="8532256" y="4435914"/>
                  <a:pt x="8574792" y="4438930"/>
                </a:cubicBezTo>
                <a:cubicBezTo>
                  <a:pt x="8643504" y="4432898"/>
                  <a:pt x="8659864" y="4369568"/>
                  <a:pt x="8574792" y="4369568"/>
                </a:cubicBezTo>
                <a:close/>
                <a:moveTo>
                  <a:pt x="10389169" y="4368333"/>
                </a:moveTo>
                <a:cubicBezTo>
                  <a:pt x="10372756" y="4366962"/>
                  <a:pt x="10357790" y="4377078"/>
                  <a:pt x="10359025" y="4405575"/>
                </a:cubicBezTo>
                <a:cubicBezTo>
                  <a:pt x="10362316" y="4451171"/>
                  <a:pt x="10352442" y="4439012"/>
                  <a:pt x="10414980" y="4439012"/>
                </a:cubicBezTo>
                <a:cubicBezTo>
                  <a:pt x="10447895" y="4404815"/>
                  <a:pt x="10416523" y="4370619"/>
                  <a:pt x="10389169" y="4368333"/>
                </a:cubicBezTo>
                <a:close/>
                <a:moveTo>
                  <a:pt x="9885248" y="4368305"/>
                </a:moveTo>
                <a:cubicBezTo>
                  <a:pt x="9847766" y="4375155"/>
                  <a:pt x="9837363" y="4409404"/>
                  <a:pt x="9891215" y="4429954"/>
                </a:cubicBezTo>
                <a:cubicBezTo>
                  <a:pt x="9930379" y="4426909"/>
                  <a:pt x="9953225" y="4405599"/>
                  <a:pt x="9930379" y="4372110"/>
                </a:cubicBezTo>
                <a:cubicBezTo>
                  <a:pt x="9913244" y="4366783"/>
                  <a:pt x="9897742" y="4366022"/>
                  <a:pt x="9885248" y="4368305"/>
                </a:cubicBezTo>
                <a:close/>
                <a:moveTo>
                  <a:pt x="7856713" y="4365469"/>
                </a:moveTo>
                <a:cubicBezTo>
                  <a:pt x="7842915" y="4364900"/>
                  <a:pt x="7828347" y="4369262"/>
                  <a:pt x="7816857" y="4381400"/>
                </a:cubicBezTo>
                <a:cubicBezTo>
                  <a:pt x="7813574" y="4405677"/>
                  <a:pt x="7826706" y="4429954"/>
                  <a:pt x="7856251" y="4426919"/>
                </a:cubicBezTo>
                <a:cubicBezTo>
                  <a:pt x="7932577" y="4413264"/>
                  <a:pt x="7898107" y="4367176"/>
                  <a:pt x="7856713" y="4365469"/>
                </a:cubicBezTo>
                <a:close/>
                <a:moveTo>
                  <a:pt x="11577057" y="4361931"/>
                </a:moveTo>
                <a:cubicBezTo>
                  <a:pt x="11534433" y="4370978"/>
                  <a:pt x="11527875" y="4431293"/>
                  <a:pt x="11580336" y="4431293"/>
                </a:cubicBezTo>
                <a:cubicBezTo>
                  <a:pt x="11639355" y="4419230"/>
                  <a:pt x="11659028" y="4364947"/>
                  <a:pt x="11577057" y="4361931"/>
                </a:cubicBezTo>
                <a:close/>
                <a:moveTo>
                  <a:pt x="9395903" y="4360405"/>
                </a:moveTo>
                <a:cubicBezTo>
                  <a:pt x="9382378" y="4358843"/>
                  <a:pt x="9365984" y="4361116"/>
                  <a:pt x="9348770" y="4369451"/>
                </a:cubicBezTo>
                <a:cubicBezTo>
                  <a:pt x="9342212" y="4390667"/>
                  <a:pt x="9358606" y="4420977"/>
                  <a:pt x="9384837" y="4417946"/>
                </a:cubicBezTo>
                <a:cubicBezTo>
                  <a:pt x="9451233" y="4404307"/>
                  <a:pt x="9436478" y="4365094"/>
                  <a:pt x="9395903" y="4360405"/>
                </a:cubicBezTo>
                <a:close/>
                <a:moveTo>
                  <a:pt x="10651295" y="4359777"/>
                </a:moveTo>
                <a:cubicBezTo>
                  <a:pt x="10598795" y="4368844"/>
                  <a:pt x="10618482" y="4435335"/>
                  <a:pt x="10657857" y="4438357"/>
                </a:cubicBezTo>
                <a:cubicBezTo>
                  <a:pt x="10720201" y="4441380"/>
                  <a:pt x="10716920" y="4359777"/>
                  <a:pt x="10651295" y="4359777"/>
                </a:cubicBezTo>
                <a:close/>
                <a:moveTo>
                  <a:pt x="5778476" y="4359708"/>
                </a:moveTo>
                <a:cubicBezTo>
                  <a:pt x="5772298" y="4360793"/>
                  <a:pt x="5765459" y="4363247"/>
                  <a:pt x="5758052" y="4367398"/>
                </a:cubicBezTo>
                <a:cubicBezTo>
                  <a:pt x="5751469" y="4373437"/>
                  <a:pt x="5741594" y="4388533"/>
                  <a:pt x="5731720" y="4379475"/>
                </a:cubicBezTo>
                <a:cubicBezTo>
                  <a:pt x="5725138" y="4400610"/>
                  <a:pt x="5754760" y="4424765"/>
                  <a:pt x="5777801" y="4424765"/>
                </a:cubicBezTo>
                <a:cubicBezTo>
                  <a:pt x="5832521" y="4411555"/>
                  <a:pt x="5821721" y="4352113"/>
                  <a:pt x="5778476" y="4359708"/>
                </a:cubicBezTo>
                <a:close/>
                <a:moveTo>
                  <a:pt x="7200065" y="4354063"/>
                </a:moveTo>
                <a:cubicBezTo>
                  <a:pt x="7154106" y="4366115"/>
                  <a:pt x="7140974" y="4423363"/>
                  <a:pt x="7190217" y="4432402"/>
                </a:cubicBezTo>
                <a:cubicBezTo>
                  <a:pt x="7249308" y="4414324"/>
                  <a:pt x="7285419" y="4357076"/>
                  <a:pt x="7200065" y="4354063"/>
                </a:cubicBezTo>
                <a:close/>
                <a:moveTo>
                  <a:pt x="6553320" y="4350800"/>
                </a:moveTo>
                <a:cubicBezTo>
                  <a:pt x="6504348" y="4353813"/>
                  <a:pt x="6488024" y="4420100"/>
                  <a:pt x="6540261" y="4429139"/>
                </a:cubicBezTo>
                <a:cubicBezTo>
                  <a:pt x="6592498" y="4420100"/>
                  <a:pt x="6612087" y="4368878"/>
                  <a:pt x="6553320" y="4350800"/>
                </a:cubicBezTo>
                <a:close/>
                <a:moveTo>
                  <a:pt x="11151209" y="4344699"/>
                </a:moveTo>
                <a:cubicBezTo>
                  <a:pt x="11095198" y="4347725"/>
                  <a:pt x="11101787" y="4417325"/>
                  <a:pt x="11154503" y="4417325"/>
                </a:cubicBezTo>
                <a:cubicBezTo>
                  <a:pt x="11223693" y="4402194"/>
                  <a:pt x="11200630" y="4350751"/>
                  <a:pt x="11151209" y="4344699"/>
                </a:cubicBezTo>
                <a:close/>
                <a:moveTo>
                  <a:pt x="11365866" y="4343621"/>
                </a:moveTo>
                <a:cubicBezTo>
                  <a:pt x="11328461" y="4343762"/>
                  <a:pt x="11289217" y="4383357"/>
                  <a:pt x="11330914" y="4412771"/>
                </a:cubicBezTo>
                <a:cubicBezTo>
                  <a:pt x="11360348" y="4415788"/>
                  <a:pt x="11412674" y="4400704"/>
                  <a:pt x="11399592" y="4358469"/>
                </a:cubicBezTo>
                <a:cubicBezTo>
                  <a:pt x="11390598" y="4347910"/>
                  <a:pt x="11378335" y="4343573"/>
                  <a:pt x="11365866" y="4343621"/>
                </a:cubicBezTo>
                <a:close/>
                <a:moveTo>
                  <a:pt x="7620828" y="4343430"/>
                </a:moveTo>
                <a:cubicBezTo>
                  <a:pt x="7606875" y="4342060"/>
                  <a:pt x="7591282" y="4345651"/>
                  <a:pt x="7577330" y="4356991"/>
                </a:cubicBezTo>
                <a:cubicBezTo>
                  <a:pt x="7570764" y="4378160"/>
                  <a:pt x="7587178" y="4414449"/>
                  <a:pt x="7613441" y="4414449"/>
                </a:cubicBezTo>
                <a:cubicBezTo>
                  <a:pt x="7689767" y="4396304"/>
                  <a:pt x="7662684" y="4347541"/>
                  <a:pt x="7620828" y="4343430"/>
                </a:cubicBezTo>
                <a:close/>
                <a:moveTo>
                  <a:pt x="5978936" y="4342251"/>
                </a:moveTo>
                <a:cubicBezTo>
                  <a:pt x="5936521" y="4351260"/>
                  <a:pt x="5916946" y="4411320"/>
                  <a:pt x="5969148" y="4417326"/>
                </a:cubicBezTo>
                <a:cubicBezTo>
                  <a:pt x="6031138" y="4402311"/>
                  <a:pt x="6060503" y="4342251"/>
                  <a:pt x="5978936" y="4342251"/>
                </a:cubicBezTo>
                <a:close/>
                <a:moveTo>
                  <a:pt x="5328580" y="4340716"/>
                </a:moveTo>
                <a:cubicBezTo>
                  <a:pt x="5285955" y="4349763"/>
                  <a:pt x="5279398" y="4410078"/>
                  <a:pt x="5331858" y="4410078"/>
                </a:cubicBezTo>
                <a:cubicBezTo>
                  <a:pt x="5390877" y="4401031"/>
                  <a:pt x="5410551" y="4343731"/>
                  <a:pt x="5328580" y="4340716"/>
                </a:cubicBezTo>
                <a:close/>
                <a:moveTo>
                  <a:pt x="6156176" y="4340411"/>
                </a:moveTo>
                <a:cubicBezTo>
                  <a:pt x="6142521" y="4338907"/>
                  <a:pt x="6126916" y="4342103"/>
                  <a:pt x="6112132" y="4352629"/>
                </a:cubicBezTo>
                <a:cubicBezTo>
                  <a:pt x="6108847" y="4376690"/>
                  <a:pt x="6121988" y="4415789"/>
                  <a:pt x="6151556" y="4409774"/>
                </a:cubicBezTo>
                <a:cubicBezTo>
                  <a:pt x="6220547" y="4391728"/>
                  <a:pt x="6197139" y="4344922"/>
                  <a:pt x="6156176" y="4340411"/>
                </a:cubicBezTo>
                <a:close/>
                <a:moveTo>
                  <a:pt x="6727825" y="4339022"/>
                </a:moveTo>
                <a:cubicBezTo>
                  <a:pt x="6719564" y="4340001"/>
                  <a:pt x="6710803" y="4342090"/>
                  <a:pt x="6701787" y="4345509"/>
                </a:cubicBezTo>
                <a:cubicBezTo>
                  <a:pt x="6698508" y="4375899"/>
                  <a:pt x="6718181" y="4406289"/>
                  <a:pt x="6744411" y="4406289"/>
                </a:cubicBezTo>
                <a:cubicBezTo>
                  <a:pt x="6819005" y="4379698"/>
                  <a:pt x="6785653" y="4332167"/>
                  <a:pt x="6727825" y="4339022"/>
                </a:cubicBezTo>
                <a:close/>
                <a:moveTo>
                  <a:pt x="5107731" y="4337851"/>
                </a:moveTo>
                <a:cubicBezTo>
                  <a:pt x="5093908" y="4336148"/>
                  <a:pt x="5077933" y="4337662"/>
                  <a:pt x="5062370" y="4343716"/>
                </a:cubicBezTo>
                <a:cubicBezTo>
                  <a:pt x="5052540" y="4361879"/>
                  <a:pt x="5078754" y="4413342"/>
                  <a:pt x="5104967" y="4404260"/>
                </a:cubicBezTo>
                <a:cubicBezTo>
                  <a:pt x="5171322" y="4377015"/>
                  <a:pt x="5149203" y="4342959"/>
                  <a:pt x="5107731" y="4337851"/>
                </a:cubicBezTo>
                <a:close/>
                <a:moveTo>
                  <a:pt x="6338461" y="4337452"/>
                </a:moveTo>
                <a:cubicBezTo>
                  <a:pt x="6292282" y="4349541"/>
                  <a:pt x="6302177" y="4409988"/>
                  <a:pt x="6341760" y="4419055"/>
                </a:cubicBezTo>
                <a:cubicBezTo>
                  <a:pt x="6411029" y="4416032"/>
                  <a:pt x="6401133" y="4343496"/>
                  <a:pt x="6338461" y="4337452"/>
                </a:cubicBezTo>
                <a:close/>
                <a:moveTo>
                  <a:pt x="2193029" y="4335925"/>
                </a:moveTo>
                <a:cubicBezTo>
                  <a:pt x="2179503" y="4334363"/>
                  <a:pt x="2163111" y="4336636"/>
                  <a:pt x="2145897" y="4344971"/>
                </a:cubicBezTo>
                <a:cubicBezTo>
                  <a:pt x="2139339" y="4366187"/>
                  <a:pt x="2155733" y="4396497"/>
                  <a:pt x="2181964" y="4393466"/>
                </a:cubicBezTo>
                <a:cubicBezTo>
                  <a:pt x="2248360" y="4379827"/>
                  <a:pt x="2233604" y="4340614"/>
                  <a:pt x="2193029" y="4335925"/>
                </a:cubicBezTo>
                <a:close/>
                <a:moveTo>
                  <a:pt x="1419152" y="4334669"/>
                </a:moveTo>
                <a:cubicBezTo>
                  <a:pt x="1384194" y="4340297"/>
                  <a:pt x="1364483" y="4372942"/>
                  <a:pt x="1411298" y="4402210"/>
                </a:cubicBezTo>
                <a:cubicBezTo>
                  <a:pt x="1457292" y="4402210"/>
                  <a:pt x="1483575" y="4378195"/>
                  <a:pt x="1457292" y="4339172"/>
                </a:cubicBezTo>
                <a:cubicBezTo>
                  <a:pt x="1444151" y="4333919"/>
                  <a:pt x="1430805" y="4332793"/>
                  <a:pt x="1419152" y="4334669"/>
                </a:cubicBezTo>
                <a:close/>
                <a:moveTo>
                  <a:pt x="5548044" y="4334188"/>
                </a:moveTo>
                <a:cubicBezTo>
                  <a:pt x="5495691" y="4334188"/>
                  <a:pt x="5485876" y="4404209"/>
                  <a:pt x="5534955" y="4413342"/>
                </a:cubicBezTo>
                <a:cubicBezTo>
                  <a:pt x="5603666" y="4404209"/>
                  <a:pt x="5613482" y="4358543"/>
                  <a:pt x="5548044" y="4334188"/>
                </a:cubicBezTo>
                <a:close/>
                <a:moveTo>
                  <a:pt x="9624091" y="4332846"/>
                </a:moveTo>
                <a:cubicBezTo>
                  <a:pt x="9568184" y="4344898"/>
                  <a:pt x="9610937" y="4405159"/>
                  <a:pt x="9643823" y="4411185"/>
                </a:cubicBezTo>
                <a:cubicBezTo>
                  <a:pt x="9716174" y="4384067"/>
                  <a:pt x="9683287" y="4338872"/>
                  <a:pt x="9624091" y="4332846"/>
                </a:cubicBezTo>
                <a:close/>
                <a:moveTo>
                  <a:pt x="2398272" y="4327136"/>
                </a:moveTo>
                <a:cubicBezTo>
                  <a:pt x="2342271" y="4339148"/>
                  <a:pt x="2388390" y="4399208"/>
                  <a:pt x="2418038" y="4402211"/>
                </a:cubicBezTo>
                <a:cubicBezTo>
                  <a:pt x="2493805" y="4375184"/>
                  <a:pt x="2460862" y="4333142"/>
                  <a:pt x="2398272" y="4327136"/>
                </a:cubicBezTo>
                <a:close/>
                <a:moveTo>
                  <a:pt x="6961081" y="4323961"/>
                </a:moveTo>
                <a:cubicBezTo>
                  <a:pt x="6918545" y="4345117"/>
                  <a:pt x="6928361" y="4396497"/>
                  <a:pt x="6977441" y="4390452"/>
                </a:cubicBezTo>
                <a:cubicBezTo>
                  <a:pt x="7046153" y="4369296"/>
                  <a:pt x="7019977" y="4314894"/>
                  <a:pt x="6961081" y="4323961"/>
                </a:cubicBezTo>
                <a:close/>
                <a:moveTo>
                  <a:pt x="1649023" y="4313518"/>
                </a:moveTo>
                <a:cubicBezTo>
                  <a:pt x="1635395" y="4311677"/>
                  <a:pt x="1619002" y="4312810"/>
                  <a:pt x="1601788" y="4318099"/>
                </a:cubicBezTo>
                <a:cubicBezTo>
                  <a:pt x="1595230" y="4345300"/>
                  <a:pt x="1614903" y="4378546"/>
                  <a:pt x="1644412" y="4378546"/>
                </a:cubicBezTo>
                <a:cubicBezTo>
                  <a:pt x="1705890" y="4351345"/>
                  <a:pt x="1689906" y="4319044"/>
                  <a:pt x="1649023" y="4313518"/>
                </a:cubicBezTo>
                <a:close/>
                <a:moveTo>
                  <a:pt x="4203020" y="4311529"/>
                </a:moveTo>
                <a:cubicBezTo>
                  <a:pt x="4165298" y="4319180"/>
                  <a:pt x="4154826" y="4354881"/>
                  <a:pt x="4209027" y="4375282"/>
                </a:cubicBezTo>
                <a:cubicBezTo>
                  <a:pt x="4248450" y="4372259"/>
                  <a:pt x="4271448" y="4351103"/>
                  <a:pt x="4248450" y="4314835"/>
                </a:cubicBezTo>
                <a:cubicBezTo>
                  <a:pt x="4231203" y="4309546"/>
                  <a:pt x="4215597" y="4308979"/>
                  <a:pt x="4203020" y="4311529"/>
                </a:cubicBezTo>
                <a:close/>
                <a:moveTo>
                  <a:pt x="720255" y="4309789"/>
                </a:moveTo>
                <a:cubicBezTo>
                  <a:pt x="688478" y="4303504"/>
                  <a:pt x="678065" y="4375940"/>
                  <a:pt x="715408" y="4381233"/>
                </a:cubicBezTo>
                <a:cubicBezTo>
                  <a:pt x="771216" y="4384257"/>
                  <a:pt x="817175" y="4299582"/>
                  <a:pt x="735104" y="4317727"/>
                </a:cubicBezTo>
                <a:cubicBezTo>
                  <a:pt x="729770" y="4313191"/>
                  <a:pt x="724794" y="4310686"/>
                  <a:pt x="720255" y="4309789"/>
                </a:cubicBezTo>
                <a:close/>
                <a:moveTo>
                  <a:pt x="3474610" y="4309667"/>
                </a:moveTo>
                <a:cubicBezTo>
                  <a:pt x="3460197" y="4307346"/>
                  <a:pt x="3443782" y="4309999"/>
                  <a:pt x="3428188" y="4320607"/>
                </a:cubicBezTo>
                <a:cubicBezTo>
                  <a:pt x="3421623" y="4347885"/>
                  <a:pt x="3447885" y="4381226"/>
                  <a:pt x="3474149" y="4384257"/>
                </a:cubicBezTo>
                <a:cubicBezTo>
                  <a:pt x="3543086" y="4368344"/>
                  <a:pt x="3517851" y="4316629"/>
                  <a:pt x="3474610" y="4309667"/>
                </a:cubicBezTo>
                <a:close/>
                <a:moveTo>
                  <a:pt x="1886780" y="4309183"/>
                </a:moveTo>
                <a:cubicBezTo>
                  <a:pt x="1847516" y="4315214"/>
                  <a:pt x="1844244" y="4375529"/>
                  <a:pt x="1886780" y="4378545"/>
                </a:cubicBezTo>
                <a:cubicBezTo>
                  <a:pt x="1955492" y="4372513"/>
                  <a:pt x="1971852" y="4309183"/>
                  <a:pt x="1886780" y="4309183"/>
                </a:cubicBezTo>
                <a:close/>
                <a:moveTo>
                  <a:pt x="3196126" y="4308982"/>
                </a:moveTo>
                <a:cubicBezTo>
                  <a:pt x="3158644" y="4315832"/>
                  <a:pt x="3148241" y="4350081"/>
                  <a:pt x="3202093" y="4370631"/>
                </a:cubicBezTo>
                <a:cubicBezTo>
                  <a:pt x="3241256" y="4367586"/>
                  <a:pt x="3264103" y="4346276"/>
                  <a:pt x="3241256" y="4312787"/>
                </a:cubicBezTo>
                <a:cubicBezTo>
                  <a:pt x="3224123" y="4307460"/>
                  <a:pt x="3208620" y="4306699"/>
                  <a:pt x="3196126" y="4308982"/>
                </a:cubicBezTo>
                <a:close/>
                <a:moveTo>
                  <a:pt x="3701156" y="4307948"/>
                </a:moveTo>
                <a:cubicBezTo>
                  <a:pt x="3684743" y="4306577"/>
                  <a:pt x="3669779" y="4316693"/>
                  <a:pt x="3671012" y="4345190"/>
                </a:cubicBezTo>
                <a:cubicBezTo>
                  <a:pt x="3674303" y="4390786"/>
                  <a:pt x="3664429" y="4378627"/>
                  <a:pt x="3726967" y="4378627"/>
                </a:cubicBezTo>
                <a:cubicBezTo>
                  <a:pt x="3759881" y="4344430"/>
                  <a:pt x="3728509" y="4310234"/>
                  <a:pt x="3701156" y="4307948"/>
                </a:cubicBezTo>
                <a:close/>
                <a:moveTo>
                  <a:pt x="1168700" y="4305084"/>
                </a:moveTo>
                <a:cubicBezTo>
                  <a:pt x="1154902" y="4304515"/>
                  <a:pt x="1140335" y="4308877"/>
                  <a:pt x="1128845" y="4321015"/>
                </a:cubicBezTo>
                <a:cubicBezTo>
                  <a:pt x="1125562" y="4345292"/>
                  <a:pt x="1138693" y="4369569"/>
                  <a:pt x="1168239" y="4366534"/>
                </a:cubicBezTo>
                <a:cubicBezTo>
                  <a:pt x="1244564" y="4352879"/>
                  <a:pt x="1210095" y="4306791"/>
                  <a:pt x="1168700" y="4305084"/>
                </a:cubicBezTo>
                <a:close/>
                <a:moveTo>
                  <a:pt x="4889040" y="4301546"/>
                </a:moveTo>
                <a:cubicBezTo>
                  <a:pt x="4846413" y="4310593"/>
                  <a:pt x="4839856" y="4370908"/>
                  <a:pt x="4892317" y="4370908"/>
                </a:cubicBezTo>
                <a:cubicBezTo>
                  <a:pt x="4951338" y="4358845"/>
                  <a:pt x="4971012" y="4304561"/>
                  <a:pt x="4889040" y="4301546"/>
                </a:cubicBezTo>
                <a:close/>
                <a:moveTo>
                  <a:pt x="2707891" y="4300020"/>
                </a:moveTo>
                <a:cubicBezTo>
                  <a:pt x="2694367" y="4298458"/>
                  <a:pt x="2677972" y="4300731"/>
                  <a:pt x="2660758" y="4309066"/>
                </a:cubicBezTo>
                <a:cubicBezTo>
                  <a:pt x="2654200" y="4330282"/>
                  <a:pt x="2670595" y="4360592"/>
                  <a:pt x="2696825" y="4357561"/>
                </a:cubicBezTo>
                <a:cubicBezTo>
                  <a:pt x="2763221" y="4343922"/>
                  <a:pt x="2748467" y="4304709"/>
                  <a:pt x="2707891" y="4300020"/>
                </a:cubicBezTo>
                <a:close/>
                <a:moveTo>
                  <a:pt x="3963282" y="4299392"/>
                </a:moveTo>
                <a:cubicBezTo>
                  <a:pt x="3910782" y="4308459"/>
                  <a:pt x="3930469" y="4374950"/>
                  <a:pt x="3969844" y="4377972"/>
                </a:cubicBezTo>
                <a:cubicBezTo>
                  <a:pt x="4032188" y="4380995"/>
                  <a:pt x="4028907" y="4299392"/>
                  <a:pt x="3963282" y="4299392"/>
                </a:cubicBezTo>
                <a:close/>
                <a:moveTo>
                  <a:pt x="512053" y="4293678"/>
                </a:moveTo>
                <a:cubicBezTo>
                  <a:pt x="466094" y="4305730"/>
                  <a:pt x="452962" y="4362978"/>
                  <a:pt x="502205" y="4372017"/>
                </a:cubicBezTo>
                <a:cubicBezTo>
                  <a:pt x="561296" y="4353939"/>
                  <a:pt x="597407" y="4296691"/>
                  <a:pt x="512053" y="4293678"/>
                </a:cubicBezTo>
                <a:close/>
                <a:moveTo>
                  <a:pt x="4463191" y="4284314"/>
                </a:moveTo>
                <a:cubicBezTo>
                  <a:pt x="4407180" y="4287340"/>
                  <a:pt x="4413769" y="4356940"/>
                  <a:pt x="4466486" y="4356940"/>
                </a:cubicBezTo>
                <a:cubicBezTo>
                  <a:pt x="4535676" y="4341809"/>
                  <a:pt x="4512613" y="4290366"/>
                  <a:pt x="4463191" y="4284314"/>
                </a:cubicBezTo>
                <a:close/>
                <a:moveTo>
                  <a:pt x="4677850" y="4283236"/>
                </a:moveTo>
                <a:cubicBezTo>
                  <a:pt x="4640445" y="4283377"/>
                  <a:pt x="4601199" y="4322972"/>
                  <a:pt x="4642898" y="4352386"/>
                </a:cubicBezTo>
                <a:cubicBezTo>
                  <a:pt x="4672331" y="4355403"/>
                  <a:pt x="4724657" y="4340319"/>
                  <a:pt x="4711575" y="4298084"/>
                </a:cubicBezTo>
                <a:cubicBezTo>
                  <a:pt x="4702583" y="4287525"/>
                  <a:pt x="4690318" y="4283188"/>
                  <a:pt x="4677850" y="4283236"/>
                </a:cubicBezTo>
                <a:close/>
                <a:moveTo>
                  <a:pt x="932815" y="4283045"/>
                </a:moveTo>
                <a:cubicBezTo>
                  <a:pt x="918863" y="4281675"/>
                  <a:pt x="903269" y="4285266"/>
                  <a:pt x="889317" y="4296606"/>
                </a:cubicBezTo>
                <a:cubicBezTo>
                  <a:pt x="882752" y="4317775"/>
                  <a:pt x="899166" y="4354064"/>
                  <a:pt x="925429" y="4354064"/>
                </a:cubicBezTo>
                <a:cubicBezTo>
                  <a:pt x="1001755" y="4335919"/>
                  <a:pt x="974671" y="4287156"/>
                  <a:pt x="932815" y="4283045"/>
                </a:cubicBezTo>
                <a:close/>
                <a:moveTo>
                  <a:pt x="63124" y="4276190"/>
                </a:moveTo>
                <a:cubicBezTo>
                  <a:pt x="54863" y="4277169"/>
                  <a:pt x="46103" y="4279258"/>
                  <a:pt x="37086" y="4282677"/>
                </a:cubicBezTo>
                <a:cubicBezTo>
                  <a:pt x="33807" y="4313067"/>
                  <a:pt x="53480" y="4343457"/>
                  <a:pt x="79710" y="4343457"/>
                </a:cubicBezTo>
                <a:cubicBezTo>
                  <a:pt x="154304" y="4316866"/>
                  <a:pt x="120952" y="4269335"/>
                  <a:pt x="63124" y="4276190"/>
                </a:cubicBezTo>
                <a:close/>
                <a:moveTo>
                  <a:pt x="2936080" y="4272461"/>
                </a:moveTo>
                <a:cubicBezTo>
                  <a:pt x="2880173" y="4284513"/>
                  <a:pt x="2922925" y="4344774"/>
                  <a:pt x="2955813" y="4350800"/>
                </a:cubicBezTo>
                <a:cubicBezTo>
                  <a:pt x="3028162" y="4323682"/>
                  <a:pt x="2995276" y="4278487"/>
                  <a:pt x="2936080" y="4272461"/>
                </a:cubicBezTo>
                <a:close/>
                <a:moveTo>
                  <a:pt x="273069" y="4263576"/>
                </a:moveTo>
                <a:cubicBezTo>
                  <a:pt x="230533" y="4284732"/>
                  <a:pt x="240349" y="4336112"/>
                  <a:pt x="289429" y="4330067"/>
                </a:cubicBezTo>
                <a:cubicBezTo>
                  <a:pt x="358141" y="4308911"/>
                  <a:pt x="331965" y="4254509"/>
                  <a:pt x="273069" y="4263576"/>
                </a:cubicBezTo>
                <a:close/>
                <a:moveTo>
                  <a:pt x="0" y="0"/>
                </a:moveTo>
                <a:lnTo>
                  <a:pt x="12196362" y="0"/>
                </a:lnTo>
                <a:lnTo>
                  <a:pt x="12196362" y="4491095"/>
                </a:lnTo>
                <a:lnTo>
                  <a:pt x="0" y="4491095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</a:fld>
            <a:endParaRPr lang="en-US" dirty="0"/>
          </a:p>
        </p:txBody>
      </p:sp>
      <p:sp>
        <p:nvSpPr>
          <p:cNvPr id="109" name="Freeform: Shape 108"/>
          <p:cNvSpPr/>
          <p:nvPr userDrawn="1"/>
        </p:nvSpPr>
        <p:spPr bwMode="auto">
          <a:xfrm rot="10800000">
            <a:off x="32367" y="4263675"/>
            <a:ext cx="12133526" cy="480448"/>
          </a:xfrm>
          <a:custGeom>
            <a:avLst/>
            <a:gdLst>
              <a:gd name="connsiteX0" fmla="*/ 5701636 w 12133526"/>
              <a:gd name="connsiteY0" fmla="*/ 75891 h 480448"/>
              <a:gd name="connsiteX1" fmla="*/ 5652264 w 12133526"/>
              <a:gd name="connsiteY1" fmla="*/ 15630 h 480448"/>
              <a:gd name="connsiteX2" fmla="*/ 5701636 w 12133526"/>
              <a:gd name="connsiteY2" fmla="*/ 75891 h 480448"/>
              <a:gd name="connsiteX3" fmla="*/ 5426037 w 12133526"/>
              <a:gd name="connsiteY3" fmla="*/ 75974 h 480448"/>
              <a:gd name="connsiteX4" fmla="*/ 5452369 w 12133526"/>
              <a:gd name="connsiteY4" fmla="*/ 0 h 480448"/>
              <a:gd name="connsiteX5" fmla="*/ 5426037 w 12133526"/>
              <a:gd name="connsiteY5" fmla="*/ 75974 h 480448"/>
              <a:gd name="connsiteX6" fmla="*/ 1768640 w 12133526"/>
              <a:gd name="connsiteY6" fmla="*/ 82254 h 480448"/>
              <a:gd name="connsiteX7" fmla="*/ 1771928 w 12133526"/>
              <a:gd name="connsiteY7" fmla="*/ 12892 h 480448"/>
              <a:gd name="connsiteX8" fmla="*/ 1768640 w 12133526"/>
              <a:gd name="connsiteY8" fmla="*/ 82254 h 480448"/>
              <a:gd name="connsiteX9" fmla="*/ 3455386 w 12133526"/>
              <a:gd name="connsiteY9" fmla="*/ 84112 h 480448"/>
              <a:gd name="connsiteX10" fmla="*/ 3438799 w 12133526"/>
              <a:gd name="connsiteY10" fmla="*/ 16845 h 480448"/>
              <a:gd name="connsiteX11" fmla="*/ 3481424 w 12133526"/>
              <a:gd name="connsiteY11" fmla="*/ 77625 h 480448"/>
              <a:gd name="connsiteX12" fmla="*/ 3455386 w 12133526"/>
              <a:gd name="connsiteY12" fmla="*/ 84112 h 480448"/>
              <a:gd name="connsiteX13" fmla="*/ 5930913 w 12133526"/>
              <a:gd name="connsiteY13" fmla="*/ 84866 h 480448"/>
              <a:gd name="connsiteX14" fmla="*/ 5947319 w 12133526"/>
              <a:gd name="connsiteY14" fmla="*/ 12240 h 480448"/>
              <a:gd name="connsiteX15" fmla="*/ 5930913 w 12133526"/>
              <a:gd name="connsiteY15" fmla="*/ 84866 h 480448"/>
              <a:gd name="connsiteX16" fmla="*/ 477150 w 12133526"/>
              <a:gd name="connsiteY16" fmla="*/ 85882 h 480448"/>
              <a:gd name="connsiteX17" fmla="*/ 451425 w 12133526"/>
              <a:gd name="connsiteY17" fmla="*/ 83547 h 480448"/>
              <a:gd name="connsiteX18" fmla="*/ 471098 w 12133526"/>
              <a:gd name="connsiteY18" fmla="*/ 7867 h 480448"/>
              <a:gd name="connsiteX19" fmla="*/ 477150 w 12133526"/>
              <a:gd name="connsiteY19" fmla="*/ 85882 h 480448"/>
              <a:gd name="connsiteX20" fmla="*/ 952416 w 12133526"/>
              <a:gd name="connsiteY20" fmla="*/ 88128 h 480448"/>
              <a:gd name="connsiteX21" fmla="*/ 965595 w 12133526"/>
              <a:gd name="connsiteY21" fmla="*/ 9789 h 480448"/>
              <a:gd name="connsiteX22" fmla="*/ 952416 w 12133526"/>
              <a:gd name="connsiteY22" fmla="*/ 88128 h 480448"/>
              <a:gd name="connsiteX23" fmla="*/ 44128 w 12133526"/>
              <a:gd name="connsiteY23" fmla="*/ 89315 h 480448"/>
              <a:gd name="connsiteX24" fmla="*/ 57216 w 12133526"/>
              <a:gd name="connsiteY24" fmla="*/ 13989 h 480448"/>
              <a:gd name="connsiteX25" fmla="*/ 44128 w 12133526"/>
              <a:gd name="connsiteY25" fmla="*/ 89315 h 480448"/>
              <a:gd name="connsiteX26" fmla="*/ 665958 w 12133526"/>
              <a:gd name="connsiteY26" fmla="*/ 92327 h 480448"/>
              <a:gd name="connsiteX27" fmla="*/ 685687 w 12133526"/>
              <a:gd name="connsiteY27" fmla="*/ 22965 h 480448"/>
              <a:gd name="connsiteX28" fmla="*/ 665958 w 12133526"/>
              <a:gd name="connsiteY28" fmla="*/ 92327 h 480448"/>
              <a:gd name="connsiteX29" fmla="*/ 212501 w 12133526"/>
              <a:gd name="connsiteY29" fmla="*/ 92328 h 480448"/>
              <a:gd name="connsiteX30" fmla="*/ 228861 w 12133526"/>
              <a:gd name="connsiteY30" fmla="*/ 22966 h 480448"/>
              <a:gd name="connsiteX31" fmla="*/ 212501 w 12133526"/>
              <a:gd name="connsiteY31" fmla="*/ 92328 h 480448"/>
              <a:gd name="connsiteX32" fmla="*/ 1509764 w 12133526"/>
              <a:gd name="connsiteY32" fmla="*/ 97110 h 480448"/>
              <a:gd name="connsiteX33" fmla="*/ 1503202 w 12133526"/>
              <a:gd name="connsiteY33" fmla="*/ 18530 h 480448"/>
              <a:gd name="connsiteX34" fmla="*/ 1509764 w 12133526"/>
              <a:gd name="connsiteY34" fmla="*/ 97110 h 480448"/>
              <a:gd name="connsiteX35" fmla="*/ 3769734 w 12133526"/>
              <a:gd name="connsiteY35" fmla="*/ 98446 h 480448"/>
              <a:gd name="connsiteX36" fmla="*/ 3759940 w 12133526"/>
              <a:gd name="connsiteY36" fmla="*/ 20164 h 480448"/>
              <a:gd name="connsiteX37" fmla="*/ 3769734 w 12133526"/>
              <a:gd name="connsiteY37" fmla="*/ 98446 h 480448"/>
              <a:gd name="connsiteX38" fmla="*/ 4347466 w 12133526"/>
              <a:gd name="connsiteY38" fmla="*/ 99860 h 480448"/>
              <a:gd name="connsiteX39" fmla="*/ 4330333 w 12133526"/>
              <a:gd name="connsiteY39" fmla="*/ 92926 h 480448"/>
              <a:gd name="connsiteX40" fmla="*/ 4363101 w 12133526"/>
              <a:gd name="connsiteY40" fmla="*/ 23372 h 480448"/>
              <a:gd name="connsiteX41" fmla="*/ 4347466 w 12133526"/>
              <a:gd name="connsiteY41" fmla="*/ 99860 h 480448"/>
              <a:gd name="connsiteX42" fmla="*/ 3150138 w 12133526"/>
              <a:gd name="connsiteY42" fmla="*/ 101710 h 480448"/>
              <a:gd name="connsiteX43" fmla="*/ 3137013 w 12133526"/>
              <a:gd name="connsiteY43" fmla="*/ 25736 h 480448"/>
              <a:gd name="connsiteX44" fmla="*/ 3150138 w 12133526"/>
              <a:gd name="connsiteY44" fmla="*/ 101710 h 480448"/>
              <a:gd name="connsiteX45" fmla="*/ 4063897 w 12133526"/>
              <a:gd name="connsiteY45" fmla="*/ 102932 h 480448"/>
              <a:gd name="connsiteX46" fmla="*/ 4063897 w 12133526"/>
              <a:gd name="connsiteY46" fmla="*/ 33570 h 480448"/>
              <a:gd name="connsiteX47" fmla="*/ 4063897 w 12133526"/>
              <a:gd name="connsiteY47" fmla="*/ 102932 h 480448"/>
              <a:gd name="connsiteX48" fmla="*/ 2368751 w 12133526"/>
              <a:gd name="connsiteY48" fmla="*/ 103089 h 480448"/>
              <a:gd name="connsiteX49" fmla="*/ 2330611 w 12133526"/>
              <a:gd name="connsiteY49" fmla="*/ 98508 h 480448"/>
              <a:gd name="connsiteX50" fmla="*/ 2376605 w 12133526"/>
              <a:gd name="connsiteY50" fmla="*/ 38061 h 480448"/>
              <a:gd name="connsiteX51" fmla="*/ 2368751 w 12133526"/>
              <a:gd name="connsiteY51" fmla="*/ 103089 h 480448"/>
              <a:gd name="connsiteX52" fmla="*/ 6207442 w 12133526"/>
              <a:gd name="connsiteY52" fmla="*/ 104163 h 480448"/>
              <a:gd name="connsiteX53" fmla="*/ 6163912 w 12133526"/>
              <a:gd name="connsiteY53" fmla="*/ 100432 h 480448"/>
              <a:gd name="connsiteX54" fmla="*/ 6200050 w 12133526"/>
              <a:gd name="connsiteY54" fmla="*/ 39985 h 480448"/>
              <a:gd name="connsiteX55" fmla="*/ 6207442 w 12133526"/>
              <a:gd name="connsiteY55" fmla="*/ 104163 h 480448"/>
              <a:gd name="connsiteX56" fmla="*/ 4619077 w 12133526"/>
              <a:gd name="connsiteY56" fmla="*/ 105863 h 480448"/>
              <a:gd name="connsiteX57" fmla="*/ 4592405 w 12133526"/>
              <a:gd name="connsiteY57" fmla="*/ 35659 h 480448"/>
              <a:gd name="connsiteX58" fmla="*/ 4651779 w 12133526"/>
              <a:gd name="connsiteY58" fmla="*/ 68871 h 480448"/>
              <a:gd name="connsiteX59" fmla="*/ 4619077 w 12133526"/>
              <a:gd name="connsiteY59" fmla="*/ 105863 h 480448"/>
              <a:gd name="connsiteX60" fmla="*/ 2906790 w 12133526"/>
              <a:gd name="connsiteY60" fmla="*/ 105864 h 480448"/>
              <a:gd name="connsiteX61" fmla="*/ 2914131 w 12133526"/>
              <a:gd name="connsiteY61" fmla="*/ 37822 h 480448"/>
              <a:gd name="connsiteX62" fmla="*/ 2950021 w 12133526"/>
              <a:gd name="connsiteY62" fmla="*/ 92256 h 480448"/>
              <a:gd name="connsiteX63" fmla="*/ 2906790 w 12133526"/>
              <a:gd name="connsiteY63" fmla="*/ 105864 h 480448"/>
              <a:gd name="connsiteX64" fmla="*/ 4898717 w 12133526"/>
              <a:gd name="connsiteY64" fmla="*/ 107298 h 480448"/>
              <a:gd name="connsiteX65" fmla="*/ 4895439 w 12133526"/>
              <a:gd name="connsiteY65" fmla="*/ 34672 h 480448"/>
              <a:gd name="connsiteX66" fmla="*/ 4898717 w 12133526"/>
              <a:gd name="connsiteY66" fmla="*/ 107298 h 480448"/>
              <a:gd name="connsiteX67" fmla="*/ 2028810 w 12133526"/>
              <a:gd name="connsiteY67" fmla="*/ 107864 h 480448"/>
              <a:gd name="connsiteX68" fmla="*/ 2035279 w 12133526"/>
              <a:gd name="connsiteY68" fmla="*/ 44356 h 480448"/>
              <a:gd name="connsiteX69" fmla="*/ 2077987 w 12133526"/>
              <a:gd name="connsiteY69" fmla="*/ 101944 h 480448"/>
              <a:gd name="connsiteX70" fmla="*/ 2028810 w 12133526"/>
              <a:gd name="connsiteY70" fmla="*/ 107864 h 480448"/>
              <a:gd name="connsiteX71" fmla="*/ 2651367 w 12133526"/>
              <a:gd name="connsiteY71" fmla="*/ 109816 h 480448"/>
              <a:gd name="connsiteX72" fmla="*/ 2651826 w 12133526"/>
              <a:gd name="connsiteY72" fmla="*/ 50073 h 480448"/>
              <a:gd name="connsiteX73" fmla="*/ 2690978 w 12133526"/>
              <a:gd name="connsiteY73" fmla="*/ 92557 h 480448"/>
              <a:gd name="connsiteX74" fmla="*/ 2651367 w 12133526"/>
              <a:gd name="connsiteY74" fmla="*/ 109816 h 480448"/>
              <a:gd name="connsiteX75" fmla="*/ 1198481 w 12133526"/>
              <a:gd name="connsiteY75" fmla="*/ 110162 h 480448"/>
              <a:gd name="connsiteX76" fmla="*/ 1164538 w 12133526"/>
              <a:gd name="connsiteY76" fmla="*/ 95192 h 480448"/>
              <a:gd name="connsiteX77" fmla="*/ 1233659 w 12133526"/>
              <a:gd name="connsiteY77" fmla="*/ 40444 h 480448"/>
              <a:gd name="connsiteX78" fmla="*/ 1198481 w 12133526"/>
              <a:gd name="connsiteY78" fmla="*/ 110162 h 480448"/>
              <a:gd name="connsiteX79" fmla="*/ 6449776 w 12133526"/>
              <a:gd name="connsiteY79" fmla="*/ 110385 h 480448"/>
              <a:gd name="connsiteX80" fmla="*/ 6436343 w 12133526"/>
              <a:gd name="connsiteY80" fmla="*/ 36721 h 480448"/>
              <a:gd name="connsiteX81" fmla="*/ 6475642 w 12133526"/>
              <a:gd name="connsiteY81" fmla="*/ 103091 h 480448"/>
              <a:gd name="connsiteX82" fmla="*/ 6449776 w 12133526"/>
              <a:gd name="connsiteY82" fmla="*/ 110385 h 480448"/>
              <a:gd name="connsiteX83" fmla="*/ 5171754 w 12133526"/>
              <a:gd name="connsiteY83" fmla="*/ 119091 h 480448"/>
              <a:gd name="connsiteX84" fmla="*/ 5145979 w 12133526"/>
              <a:gd name="connsiteY84" fmla="*/ 117004 h 480448"/>
              <a:gd name="connsiteX85" fmla="*/ 5165690 w 12133526"/>
              <a:gd name="connsiteY85" fmla="*/ 41324 h 480448"/>
              <a:gd name="connsiteX86" fmla="*/ 5171754 w 12133526"/>
              <a:gd name="connsiteY86" fmla="*/ 119091 h 480448"/>
              <a:gd name="connsiteX87" fmla="*/ 6688686 w 12133526"/>
              <a:gd name="connsiteY87" fmla="*/ 133264 h 480448"/>
              <a:gd name="connsiteX88" fmla="*/ 6701775 w 12133526"/>
              <a:gd name="connsiteY88" fmla="*/ 57938 h 480448"/>
              <a:gd name="connsiteX89" fmla="*/ 6688686 w 12133526"/>
              <a:gd name="connsiteY89" fmla="*/ 133264 h 480448"/>
              <a:gd name="connsiteX90" fmla="*/ 8456653 w 12133526"/>
              <a:gd name="connsiteY90" fmla="*/ 142639 h 480448"/>
              <a:gd name="connsiteX91" fmla="*/ 8459942 w 12133526"/>
              <a:gd name="connsiteY91" fmla="*/ 73277 h 480448"/>
              <a:gd name="connsiteX92" fmla="*/ 8456653 w 12133526"/>
              <a:gd name="connsiteY92" fmla="*/ 142639 h 480448"/>
              <a:gd name="connsiteX93" fmla="*/ 7165164 w 12133526"/>
              <a:gd name="connsiteY93" fmla="*/ 146268 h 480448"/>
              <a:gd name="connsiteX94" fmla="*/ 7139439 w 12133526"/>
              <a:gd name="connsiteY94" fmla="*/ 143932 h 480448"/>
              <a:gd name="connsiteX95" fmla="*/ 7159112 w 12133526"/>
              <a:gd name="connsiteY95" fmla="*/ 68252 h 480448"/>
              <a:gd name="connsiteX96" fmla="*/ 7165164 w 12133526"/>
              <a:gd name="connsiteY96" fmla="*/ 146268 h 480448"/>
              <a:gd name="connsiteX97" fmla="*/ 7640433 w 12133526"/>
              <a:gd name="connsiteY97" fmla="*/ 148513 h 480448"/>
              <a:gd name="connsiteX98" fmla="*/ 7653612 w 12133526"/>
              <a:gd name="connsiteY98" fmla="*/ 70174 h 480448"/>
              <a:gd name="connsiteX99" fmla="*/ 7640433 w 12133526"/>
              <a:gd name="connsiteY99" fmla="*/ 148513 h 480448"/>
              <a:gd name="connsiteX100" fmla="*/ 7353976 w 12133526"/>
              <a:gd name="connsiteY100" fmla="*/ 152712 h 480448"/>
              <a:gd name="connsiteX101" fmla="*/ 7373704 w 12133526"/>
              <a:gd name="connsiteY101" fmla="*/ 83350 h 480448"/>
              <a:gd name="connsiteX102" fmla="*/ 7353976 w 12133526"/>
              <a:gd name="connsiteY102" fmla="*/ 152712 h 480448"/>
              <a:gd name="connsiteX103" fmla="*/ 6869260 w 12133526"/>
              <a:gd name="connsiteY103" fmla="*/ 154228 h 480448"/>
              <a:gd name="connsiteX104" fmla="*/ 6885619 w 12133526"/>
              <a:gd name="connsiteY104" fmla="*/ 84866 h 480448"/>
              <a:gd name="connsiteX105" fmla="*/ 6869260 w 12133526"/>
              <a:gd name="connsiteY105" fmla="*/ 154228 h 480448"/>
              <a:gd name="connsiteX106" fmla="*/ 8197777 w 12133526"/>
              <a:gd name="connsiteY106" fmla="*/ 157495 h 480448"/>
              <a:gd name="connsiteX107" fmla="*/ 8191215 w 12133526"/>
              <a:gd name="connsiteY107" fmla="*/ 78915 h 480448"/>
              <a:gd name="connsiteX108" fmla="*/ 8197777 w 12133526"/>
              <a:gd name="connsiteY108" fmla="*/ 157495 h 480448"/>
              <a:gd name="connsiteX109" fmla="*/ 8766382 w 12133526"/>
              <a:gd name="connsiteY109" fmla="*/ 158859 h 480448"/>
              <a:gd name="connsiteX110" fmla="*/ 8772849 w 12133526"/>
              <a:gd name="connsiteY110" fmla="*/ 95351 h 480448"/>
              <a:gd name="connsiteX111" fmla="*/ 8815554 w 12133526"/>
              <a:gd name="connsiteY111" fmla="*/ 152939 h 480448"/>
              <a:gd name="connsiteX112" fmla="*/ 8766382 w 12133526"/>
              <a:gd name="connsiteY112" fmla="*/ 158859 h 480448"/>
              <a:gd name="connsiteX113" fmla="*/ 9838147 w 12133526"/>
              <a:gd name="connsiteY113" fmla="*/ 162095 h 480448"/>
              <a:gd name="connsiteX114" fmla="*/ 9825023 w 12133526"/>
              <a:gd name="connsiteY114" fmla="*/ 86121 h 480448"/>
              <a:gd name="connsiteX115" fmla="*/ 9838147 w 12133526"/>
              <a:gd name="connsiteY115" fmla="*/ 162095 h 480448"/>
              <a:gd name="connsiteX116" fmla="*/ 9056760 w 12133526"/>
              <a:gd name="connsiteY116" fmla="*/ 163474 h 480448"/>
              <a:gd name="connsiteX117" fmla="*/ 9018620 w 12133526"/>
              <a:gd name="connsiteY117" fmla="*/ 158893 h 480448"/>
              <a:gd name="connsiteX118" fmla="*/ 9064614 w 12133526"/>
              <a:gd name="connsiteY118" fmla="*/ 98446 h 480448"/>
              <a:gd name="connsiteX119" fmla="*/ 9056760 w 12133526"/>
              <a:gd name="connsiteY119" fmla="*/ 163474 h 480448"/>
              <a:gd name="connsiteX120" fmla="*/ 9594800 w 12133526"/>
              <a:gd name="connsiteY120" fmla="*/ 166249 h 480448"/>
              <a:gd name="connsiteX121" fmla="*/ 9602140 w 12133526"/>
              <a:gd name="connsiteY121" fmla="*/ 98207 h 480448"/>
              <a:gd name="connsiteX122" fmla="*/ 9638030 w 12133526"/>
              <a:gd name="connsiteY122" fmla="*/ 152641 h 480448"/>
              <a:gd name="connsiteX123" fmla="*/ 9594800 w 12133526"/>
              <a:gd name="connsiteY123" fmla="*/ 166249 h 480448"/>
              <a:gd name="connsiteX124" fmla="*/ 9339377 w 12133526"/>
              <a:gd name="connsiteY124" fmla="*/ 170201 h 480448"/>
              <a:gd name="connsiteX125" fmla="*/ 9339834 w 12133526"/>
              <a:gd name="connsiteY125" fmla="*/ 110458 h 480448"/>
              <a:gd name="connsiteX126" fmla="*/ 9378987 w 12133526"/>
              <a:gd name="connsiteY126" fmla="*/ 152942 h 480448"/>
              <a:gd name="connsiteX127" fmla="*/ 9339377 w 12133526"/>
              <a:gd name="connsiteY127" fmla="*/ 170201 h 480448"/>
              <a:gd name="connsiteX128" fmla="*/ 7886500 w 12133526"/>
              <a:gd name="connsiteY128" fmla="*/ 170547 h 480448"/>
              <a:gd name="connsiteX129" fmla="*/ 7852556 w 12133526"/>
              <a:gd name="connsiteY129" fmla="*/ 155577 h 480448"/>
              <a:gd name="connsiteX130" fmla="*/ 7921678 w 12133526"/>
              <a:gd name="connsiteY130" fmla="*/ 100829 h 480448"/>
              <a:gd name="connsiteX131" fmla="*/ 7886500 w 12133526"/>
              <a:gd name="connsiteY131" fmla="*/ 170547 h 480448"/>
              <a:gd name="connsiteX132" fmla="*/ 10445963 w 12133526"/>
              <a:gd name="connsiteY132" fmla="*/ 178146 h 480448"/>
              <a:gd name="connsiteX133" fmla="*/ 10436168 w 12133526"/>
              <a:gd name="connsiteY133" fmla="*/ 99864 h 480448"/>
              <a:gd name="connsiteX134" fmla="*/ 10445963 w 12133526"/>
              <a:gd name="connsiteY134" fmla="*/ 178146 h 480448"/>
              <a:gd name="connsiteX135" fmla="*/ 10704384 w 12133526"/>
              <a:gd name="connsiteY135" fmla="*/ 180048 h 480448"/>
              <a:gd name="connsiteX136" fmla="*/ 10704384 w 12133526"/>
              <a:gd name="connsiteY136" fmla="*/ 110686 h 480448"/>
              <a:gd name="connsiteX137" fmla="*/ 10704384 w 12133526"/>
              <a:gd name="connsiteY137" fmla="*/ 180048 h 480448"/>
              <a:gd name="connsiteX138" fmla="*/ 10143845 w 12133526"/>
              <a:gd name="connsiteY138" fmla="*/ 180475 h 480448"/>
              <a:gd name="connsiteX139" fmla="*/ 10127259 w 12133526"/>
              <a:gd name="connsiteY139" fmla="*/ 113208 h 480448"/>
              <a:gd name="connsiteX140" fmla="*/ 10169883 w 12133526"/>
              <a:gd name="connsiteY140" fmla="*/ 173988 h 480448"/>
              <a:gd name="connsiteX141" fmla="*/ 10143845 w 12133526"/>
              <a:gd name="connsiteY141" fmla="*/ 180475 h 480448"/>
              <a:gd name="connsiteX142" fmla="*/ 11029727 w 12133526"/>
              <a:gd name="connsiteY142" fmla="*/ 199414 h 480448"/>
              <a:gd name="connsiteX143" fmla="*/ 11012595 w 12133526"/>
              <a:gd name="connsiteY143" fmla="*/ 192480 h 480448"/>
              <a:gd name="connsiteX144" fmla="*/ 11045363 w 12133526"/>
              <a:gd name="connsiteY144" fmla="*/ 122926 h 480448"/>
              <a:gd name="connsiteX145" fmla="*/ 11029727 w 12133526"/>
              <a:gd name="connsiteY145" fmla="*/ 199414 h 480448"/>
              <a:gd name="connsiteX146" fmla="*/ 11563025 w 12133526"/>
              <a:gd name="connsiteY146" fmla="*/ 202944 h 480448"/>
              <a:gd name="connsiteX147" fmla="*/ 11559746 w 12133526"/>
              <a:gd name="connsiteY147" fmla="*/ 130318 h 480448"/>
              <a:gd name="connsiteX148" fmla="*/ 11563025 w 12133526"/>
              <a:gd name="connsiteY148" fmla="*/ 202944 h 480448"/>
              <a:gd name="connsiteX149" fmla="*/ 12047820 w 12133526"/>
              <a:gd name="connsiteY149" fmla="*/ 212198 h 480448"/>
              <a:gd name="connsiteX150" fmla="*/ 12014403 w 12133526"/>
              <a:gd name="connsiteY150" fmla="*/ 197262 h 480448"/>
              <a:gd name="connsiteX151" fmla="*/ 12083394 w 12133526"/>
              <a:gd name="connsiteY151" fmla="*/ 142639 h 480448"/>
              <a:gd name="connsiteX152" fmla="*/ 12047820 w 12133526"/>
              <a:gd name="connsiteY152" fmla="*/ 212198 h 480448"/>
              <a:gd name="connsiteX153" fmla="*/ 11304928 w 12133526"/>
              <a:gd name="connsiteY153" fmla="*/ 226425 h 480448"/>
              <a:gd name="connsiteX154" fmla="*/ 11278257 w 12133526"/>
              <a:gd name="connsiteY154" fmla="*/ 156221 h 480448"/>
              <a:gd name="connsiteX155" fmla="*/ 11337630 w 12133526"/>
              <a:gd name="connsiteY155" fmla="*/ 189433 h 480448"/>
              <a:gd name="connsiteX156" fmla="*/ 11304928 w 12133526"/>
              <a:gd name="connsiteY156" fmla="*/ 226425 h 480448"/>
              <a:gd name="connsiteX157" fmla="*/ 11812221 w 12133526"/>
              <a:gd name="connsiteY157" fmla="*/ 227622 h 480448"/>
              <a:gd name="connsiteX158" fmla="*/ 11786445 w 12133526"/>
              <a:gd name="connsiteY158" fmla="*/ 225535 h 480448"/>
              <a:gd name="connsiteX159" fmla="*/ 11806157 w 12133526"/>
              <a:gd name="connsiteY159" fmla="*/ 149855 h 480448"/>
              <a:gd name="connsiteX160" fmla="*/ 11812221 w 12133526"/>
              <a:gd name="connsiteY160" fmla="*/ 227622 h 480448"/>
              <a:gd name="connsiteX161" fmla="*/ 3295042 w 12133526"/>
              <a:gd name="connsiteY161" fmla="*/ 343194 h 480448"/>
              <a:gd name="connsiteX162" fmla="*/ 3306108 w 12133526"/>
              <a:gd name="connsiteY162" fmla="*/ 285653 h 480448"/>
              <a:gd name="connsiteX163" fmla="*/ 3342175 w 12133526"/>
              <a:gd name="connsiteY163" fmla="*/ 334148 h 480448"/>
              <a:gd name="connsiteX164" fmla="*/ 3295042 w 12133526"/>
              <a:gd name="connsiteY164" fmla="*/ 343194 h 480448"/>
              <a:gd name="connsiteX165" fmla="*/ 374507 w 12133526"/>
              <a:gd name="connsiteY165" fmla="*/ 344778 h 480448"/>
              <a:gd name="connsiteX166" fmla="*/ 377272 w 12133526"/>
              <a:gd name="connsiteY166" fmla="*/ 278369 h 480448"/>
              <a:gd name="connsiteX167" fmla="*/ 419870 w 12133526"/>
              <a:gd name="connsiteY167" fmla="*/ 338913 h 480448"/>
              <a:gd name="connsiteX168" fmla="*/ 374507 w 12133526"/>
              <a:gd name="connsiteY168" fmla="*/ 344778 h 480448"/>
              <a:gd name="connsiteX169" fmla="*/ 4063091 w 12133526"/>
              <a:gd name="connsiteY169" fmla="*/ 347961 h 480448"/>
              <a:gd name="connsiteX170" fmla="*/ 4024951 w 12133526"/>
              <a:gd name="connsiteY170" fmla="*/ 343458 h 480448"/>
              <a:gd name="connsiteX171" fmla="*/ 4070945 w 12133526"/>
              <a:gd name="connsiteY171" fmla="*/ 280420 h 480448"/>
              <a:gd name="connsiteX172" fmla="*/ 4063091 w 12133526"/>
              <a:gd name="connsiteY172" fmla="*/ 347961 h 480448"/>
              <a:gd name="connsiteX173" fmla="*/ 3083972 w 12133526"/>
              <a:gd name="connsiteY173" fmla="*/ 355494 h 480448"/>
              <a:gd name="connsiteX174" fmla="*/ 3064207 w 12133526"/>
              <a:gd name="connsiteY174" fmla="*/ 280419 h 480448"/>
              <a:gd name="connsiteX175" fmla="*/ 3083972 w 12133526"/>
              <a:gd name="connsiteY175" fmla="*/ 355494 h 480448"/>
              <a:gd name="connsiteX176" fmla="*/ 118047 w 12133526"/>
              <a:gd name="connsiteY176" fmla="*/ 360370 h 480448"/>
              <a:gd name="connsiteX177" fmla="*/ 114768 w 12133526"/>
              <a:gd name="connsiteY177" fmla="*/ 291008 h 480448"/>
              <a:gd name="connsiteX178" fmla="*/ 118047 w 12133526"/>
              <a:gd name="connsiteY178" fmla="*/ 360370 h 480448"/>
              <a:gd name="connsiteX179" fmla="*/ 3833220 w 12133526"/>
              <a:gd name="connsiteY179" fmla="*/ 369112 h 480448"/>
              <a:gd name="connsiteX180" fmla="*/ 3837830 w 12133526"/>
              <a:gd name="connsiteY180" fmla="*/ 304084 h 480448"/>
              <a:gd name="connsiteX181" fmla="*/ 3880455 w 12133526"/>
              <a:gd name="connsiteY181" fmla="*/ 364531 h 480448"/>
              <a:gd name="connsiteX182" fmla="*/ 3833220 w 12133526"/>
              <a:gd name="connsiteY182" fmla="*/ 369112 h 480448"/>
              <a:gd name="connsiteX183" fmla="*/ 1279215 w 12133526"/>
              <a:gd name="connsiteY183" fmla="*/ 371101 h 480448"/>
              <a:gd name="connsiteX184" fmla="*/ 1233786 w 12133526"/>
              <a:gd name="connsiteY184" fmla="*/ 367795 h 480448"/>
              <a:gd name="connsiteX185" fmla="*/ 1273210 w 12133526"/>
              <a:gd name="connsiteY185" fmla="*/ 307348 h 480448"/>
              <a:gd name="connsiteX186" fmla="*/ 1279215 w 12133526"/>
              <a:gd name="connsiteY186" fmla="*/ 371101 h 480448"/>
              <a:gd name="connsiteX187" fmla="*/ 4761989 w 12133526"/>
              <a:gd name="connsiteY187" fmla="*/ 372841 h 480448"/>
              <a:gd name="connsiteX188" fmla="*/ 4747139 w 12133526"/>
              <a:gd name="connsiteY188" fmla="*/ 364903 h 480448"/>
              <a:gd name="connsiteX189" fmla="*/ 4766836 w 12133526"/>
              <a:gd name="connsiteY189" fmla="*/ 301397 h 480448"/>
              <a:gd name="connsiteX190" fmla="*/ 4761989 w 12133526"/>
              <a:gd name="connsiteY190" fmla="*/ 372841 h 480448"/>
              <a:gd name="connsiteX191" fmla="*/ 2007635 w 12133526"/>
              <a:gd name="connsiteY191" fmla="*/ 372963 h 480448"/>
              <a:gd name="connsiteX192" fmla="*/ 2008097 w 12133526"/>
              <a:gd name="connsiteY192" fmla="*/ 298373 h 480448"/>
              <a:gd name="connsiteX193" fmla="*/ 2054056 w 12133526"/>
              <a:gd name="connsiteY193" fmla="*/ 362023 h 480448"/>
              <a:gd name="connsiteX194" fmla="*/ 2007635 w 12133526"/>
              <a:gd name="connsiteY194" fmla="*/ 372963 h 480448"/>
              <a:gd name="connsiteX195" fmla="*/ 3595463 w 12133526"/>
              <a:gd name="connsiteY195" fmla="*/ 373447 h 480448"/>
              <a:gd name="connsiteX196" fmla="*/ 3595463 w 12133526"/>
              <a:gd name="connsiteY196" fmla="*/ 304085 h 480448"/>
              <a:gd name="connsiteX197" fmla="*/ 3595463 w 12133526"/>
              <a:gd name="connsiteY197" fmla="*/ 373447 h 480448"/>
              <a:gd name="connsiteX198" fmla="*/ 1781086 w 12133526"/>
              <a:gd name="connsiteY198" fmla="*/ 374682 h 480448"/>
              <a:gd name="connsiteX199" fmla="*/ 1755275 w 12133526"/>
              <a:gd name="connsiteY199" fmla="*/ 304003 h 480448"/>
              <a:gd name="connsiteX200" fmla="*/ 1811230 w 12133526"/>
              <a:gd name="connsiteY200" fmla="*/ 337440 h 480448"/>
              <a:gd name="connsiteX201" fmla="*/ 1781086 w 12133526"/>
              <a:gd name="connsiteY201" fmla="*/ 374682 h 480448"/>
              <a:gd name="connsiteX202" fmla="*/ 2285007 w 12133526"/>
              <a:gd name="connsiteY202" fmla="*/ 374710 h 480448"/>
              <a:gd name="connsiteX203" fmla="*/ 2239876 w 12133526"/>
              <a:gd name="connsiteY203" fmla="*/ 370905 h 480448"/>
              <a:gd name="connsiteX204" fmla="*/ 2279040 w 12133526"/>
              <a:gd name="connsiteY204" fmla="*/ 313061 h 480448"/>
              <a:gd name="connsiteX205" fmla="*/ 2285007 w 12133526"/>
              <a:gd name="connsiteY205" fmla="*/ 374710 h 480448"/>
              <a:gd name="connsiteX206" fmla="*/ 4313542 w 12133526"/>
              <a:gd name="connsiteY206" fmla="*/ 377546 h 480448"/>
              <a:gd name="connsiteX207" fmla="*/ 4314004 w 12133526"/>
              <a:gd name="connsiteY207" fmla="*/ 316096 h 480448"/>
              <a:gd name="connsiteX208" fmla="*/ 4353398 w 12133526"/>
              <a:gd name="connsiteY208" fmla="*/ 361615 h 480448"/>
              <a:gd name="connsiteX209" fmla="*/ 4313542 w 12133526"/>
              <a:gd name="connsiteY209" fmla="*/ 377546 h 480448"/>
              <a:gd name="connsiteX210" fmla="*/ 593198 w 12133526"/>
              <a:gd name="connsiteY210" fmla="*/ 381084 h 480448"/>
              <a:gd name="connsiteX211" fmla="*/ 589919 w 12133526"/>
              <a:gd name="connsiteY211" fmla="*/ 311722 h 480448"/>
              <a:gd name="connsiteX212" fmla="*/ 593198 w 12133526"/>
              <a:gd name="connsiteY212" fmla="*/ 381084 h 480448"/>
              <a:gd name="connsiteX213" fmla="*/ 2774352 w 12133526"/>
              <a:gd name="connsiteY213" fmla="*/ 382610 h 480448"/>
              <a:gd name="connsiteX214" fmla="*/ 2785418 w 12133526"/>
              <a:gd name="connsiteY214" fmla="*/ 325069 h 480448"/>
              <a:gd name="connsiteX215" fmla="*/ 2821485 w 12133526"/>
              <a:gd name="connsiteY215" fmla="*/ 373564 h 480448"/>
              <a:gd name="connsiteX216" fmla="*/ 2774352 w 12133526"/>
              <a:gd name="connsiteY216" fmla="*/ 382610 h 480448"/>
              <a:gd name="connsiteX217" fmla="*/ 1518960 w 12133526"/>
              <a:gd name="connsiteY217" fmla="*/ 383238 h 480448"/>
              <a:gd name="connsiteX218" fmla="*/ 1512398 w 12133526"/>
              <a:gd name="connsiteY218" fmla="*/ 304658 h 480448"/>
              <a:gd name="connsiteX219" fmla="*/ 1518960 w 12133526"/>
              <a:gd name="connsiteY219" fmla="*/ 383238 h 480448"/>
              <a:gd name="connsiteX220" fmla="*/ 6391779 w 12133526"/>
              <a:gd name="connsiteY220" fmla="*/ 383307 h 480448"/>
              <a:gd name="connsiteX221" fmla="*/ 6392454 w 12133526"/>
              <a:gd name="connsiteY221" fmla="*/ 318250 h 480448"/>
              <a:gd name="connsiteX222" fmla="*/ 6438535 w 12133526"/>
              <a:gd name="connsiteY222" fmla="*/ 363540 h 480448"/>
              <a:gd name="connsiteX223" fmla="*/ 6412203 w 12133526"/>
              <a:gd name="connsiteY223" fmla="*/ 375617 h 480448"/>
              <a:gd name="connsiteX224" fmla="*/ 6391779 w 12133526"/>
              <a:gd name="connsiteY224" fmla="*/ 383307 h 480448"/>
              <a:gd name="connsiteX225" fmla="*/ 4970190 w 12133526"/>
              <a:gd name="connsiteY225" fmla="*/ 388952 h 480448"/>
              <a:gd name="connsiteX226" fmla="*/ 4980038 w 12133526"/>
              <a:gd name="connsiteY226" fmla="*/ 310613 h 480448"/>
              <a:gd name="connsiteX227" fmla="*/ 4970190 w 12133526"/>
              <a:gd name="connsiteY227" fmla="*/ 388952 h 480448"/>
              <a:gd name="connsiteX228" fmla="*/ 5616935 w 12133526"/>
              <a:gd name="connsiteY228" fmla="*/ 392215 h 480448"/>
              <a:gd name="connsiteX229" fmla="*/ 5629994 w 12133526"/>
              <a:gd name="connsiteY229" fmla="*/ 313876 h 480448"/>
              <a:gd name="connsiteX230" fmla="*/ 5616935 w 12133526"/>
              <a:gd name="connsiteY230" fmla="*/ 392215 h 480448"/>
              <a:gd name="connsiteX231" fmla="*/ 1019046 w 12133526"/>
              <a:gd name="connsiteY231" fmla="*/ 398316 h 480448"/>
              <a:gd name="connsiteX232" fmla="*/ 1015752 w 12133526"/>
              <a:gd name="connsiteY232" fmla="*/ 325690 h 480448"/>
              <a:gd name="connsiteX233" fmla="*/ 1019046 w 12133526"/>
              <a:gd name="connsiteY233" fmla="*/ 398316 h 480448"/>
              <a:gd name="connsiteX234" fmla="*/ 804389 w 12133526"/>
              <a:gd name="connsiteY234" fmla="*/ 399394 h 480448"/>
              <a:gd name="connsiteX235" fmla="*/ 770663 w 12133526"/>
              <a:gd name="connsiteY235" fmla="*/ 384546 h 480448"/>
              <a:gd name="connsiteX236" fmla="*/ 839341 w 12133526"/>
              <a:gd name="connsiteY236" fmla="*/ 330244 h 480448"/>
              <a:gd name="connsiteX237" fmla="*/ 804389 w 12133526"/>
              <a:gd name="connsiteY237" fmla="*/ 399394 h 480448"/>
              <a:gd name="connsiteX238" fmla="*/ 4549427 w 12133526"/>
              <a:gd name="connsiteY238" fmla="*/ 399585 h 480448"/>
              <a:gd name="connsiteX239" fmla="*/ 4556814 w 12133526"/>
              <a:gd name="connsiteY239" fmla="*/ 328566 h 480448"/>
              <a:gd name="connsiteX240" fmla="*/ 4592925 w 12133526"/>
              <a:gd name="connsiteY240" fmla="*/ 386024 h 480448"/>
              <a:gd name="connsiteX241" fmla="*/ 4549427 w 12133526"/>
              <a:gd name="connsiteY241" fmla="*/ 399585 h 480448"/>
              <a:gd name="connsiteX242" fmla="*/ 6191319 w 12133526"/>
              <a:gd name="connsiteY242" fmla="*/ 400764 h 480448"/>
              <a:gd name="connsiteX243" fmla="*/ 6201107 w 12133526"/>
              <a:gd name="connsiteY243" fmla="*/ 325689 h 480448"/>
              <a:gd name="connsiteX244" fmla="*/ 6191319 w 12133526"/>
              <a:gd name="connsiteY244" fmla="*/ 400764 h 480448"/>
              <a:gd name="connsiteX245" fmla="*/ 6841675 w 12133526"/>
              <a:gd name="connsiteY245" fmla="*/ 402299 h 480448"/>
              <a:gd name="connsiteX246" fmla="*/ 6838397 w 12133526"/>
              <a:gd name="connsiteY246" fmla="*/ 332937 h 480448"/>
              <a:gd name="connsiteX247" fmla="*/ 6841675 w 12133526"/>
              <a:gd name="connsiteY247" fmla="*/ 402299 h 480448"/>
              <a:gd name="connsiteX248" fmla="*/ 6014079 w 12133526"/>
              <a:gd name="connsiteY248" fmla="*/ 402604 h 480448"/>
              <a:gd name="connsiteX249" fmla="*/ 6018699 w 12133526"/>
              <a:gd name="connsiteY249" fmla="*/ 333241 h 480448"/>
              <a:gd name="connsiteX250" fmla="*/ 6058123 w 12133526"/>
              <a:gd name="connsiteY250" fmla="*/ 390386 h 480448"/>
              <a:gd name="connsiteX251" fmla="*/ 6014079 w 12133526"/>
              <a:gd name="connsiteY251" fmla="*/ 402604 h 480448"/>
              <a:gd name="connsiteX252" fmla="*/ 5442430 w 12133526"/>
              <a:gd name="connsiteY252" fmla="*/ 403993 h 480448"/>
              <a:gd name="connsiteX253" fmla="*/ 5425844 w 12133526"/>
              <a:gd name="connsiteY253" fmla="*/ 336726 h 480448"/>
              <a:gd name="connsiteX254" fmla="*/ 5468468 w 12133526"/>
              <a:gd name="connsiteY254" fmla="*/ 397506 h 480448"/>
              <a:gd name="connsiteX255" fmla="*/ 5442430 w 12133526"/>
              <a:gd name="connsiteY255" fmla="*/ 403993 h 480448"/>
              <a:gd name="connsiteX256" fmla="*/ 7062524 w 12133526"/>
              <a:gd name="connsiteY256" fmla="*/ 405164 h 480448"/>
              <a:gd name="connsiteX257" fmla="*/ 7065288 w 12133526"/>
              <a:gd name="connsiteY257" fmla="*/ 338755 h 480448"/>
              <a:gd name="connsiteX258" fmla="*/ 7107885 w 12133526"/>
              <a:gd name="connsiteY258" fmla="*/ 399299 h 480448"/>
              <a:gd name="connsiteX259" fmla="*/ 7062524 w 12133526"/>
              <a:gd name="connsiteY259" fmla="*/ 405164 h 480448"/>
              <a:gd name="connsiteX260" fmla="*/ 5831794 w 12133526"/>
              <a:gd name="connsiteY260" fmla="*/ 405563 h 480448"/>
              <a:gd name="connsiteX261" fmla="*/ 5828495 w 12133526"/>
              <a:gd name="connsiteY261" fmla="*/ 323960 h 480448"/>
              <a:gd name="connsiteX262" fmla="*/ 5831794 w 12133526"/>
              <a:gd name="connsiteY262" fmla="*/ 405563 h 480448"/>
              <a:gd name="connsiteX263" fmla="*/ 9977226 w 12133526"/>
              <a:gd name="connsiteY263" fmla="*/ 407090 h 480448"/>
              <a:gd name="connsiteX264" fmla="*/ 9988291 w 12133526"/>
              <a:gd name="connsiteY264" fmla="*/ 349549 h 480448"/>
              <a:gd name="connsiteX265" fmla="*/ 10024358 w 12133526"/>
              <a:gd name="connsiteY265" fmla="*/ 398044 h 480448"/>
              <a:gd name="connsiteX266" fmla="*/ 9977226 w 12133526"/>
              <a:gd name="connsiteY266" fmla="*/ 407090 h 480448"/>
              <a:gd name="connsiteX267" fmla="*/ 10751103 w 12133526"/>
              <a:gd name="connsiteY267" fmla="*/ 408346 h 480448"/>
              <a:gd name="connsiteX268" fmla="*/ 10712963 w 12133526"/>
              <a:gd name="connsiteY268" fmla="*/ 403843 h 480448"/>
              <a:gd name="connsiteX269" fmla="*/ 10758957 w 12133526"/>
              <a:gd name="connsiteY269" fmla="*/ 340805 h 480448"/>
              <a:gd name="connsiteX270" fmla="*/ 10751103 w 12133526"/>
              <a:gd name="connsiteY270" fmla="*/ 408346 h 480448"/>
              <a:gd name="connsiteX271" fmla="*/ 6622211 w 12133526"/>
              <a:gd name="connsiteY271" fmla="*/ 408827 h 480448"/>
              <a:gd name="connsiteX272" fmla="*/ 6635300 w 12133526"/>
              <a:gd name="connsiteY272" fmla="*/ 329673 h 480448"/>
              <a:gd name="connsiteX273" fmla="*/ 6622211 w 12133526"/>
              <a:gd name="connsiteY273" fmla="*/ 408827 h 480448"/>
              <a:gd name="connsiteX274" fmla="*/ 2546164 w 12133526"/>
              <a:gd name="connsiteY274" fmla="*/ 410169 h 480448"/>
              <a:gd name="connsiteX275" fmla="*/ 2526432 w 12133526"/>
              <a:gd name="connsiteY275" fmla="*/ 331830 h 480448"/>
              <a:gd name="connsiteX276" fmla="*/ 2546164 w 12133526"/>
              <a:gd name="connsiteY276" fmla="*/ 410169 h 480448"/>
              <a:gd name="connsiteX277" fmla="*/ 9771983 w 12133526"/>
              <a:gd name="connsiteY277" fmla="*/ 415879 h 480448"/>
              <a:gd name="connsiteX278" fmla="*/ 9752217 w 12133526"/>
              <a:gd name="connsiteY278" fmla="*/ 340804 h 480448"/>
              <a:gd name="connsiteX279" fmla="*/ 9771983 w 12133526"/>
              <a:gd name="connsiteY279" fmla="*/ 415879 h 480448"/>
              <a:gd name="connsiteX280" fmla="*/ 5209174 w 12133526"/>
              <a:gd name="connsiteY280" fmla="*/ 419054 h 480448"/>
              <a:gd name="connsiteX281" fmla="*/ 5192814 w 12133526"/>
              <a:gd name="connsiteY281" fmla="*/ 352563 h 480448"/>
              <a:gd name="connsiteX282" fmla="*/ 5209174 w 12133526"/>
              <a:gd name="connsiteY282" fmla="*/ 419054 h 480448"/>
              <a:gd name="connsiteX283" fmla="*/ 10521232 w 12133526"/>
              <a:gd name="connsiteY283" fmla="*/ 429497 h 480448"/>
              <a:gd name="connsiteX284" fmla="*/ 10525843 w 12133526"/>
              <a:gd name="connsiteY284" fmla="*/ 364469 h 480448"/>
              <a:gd name="connsiteX285" fmla="*/ 10568467 w 12133526"/>
              <a:gd name="connsiteY285" fmla="*/ 424916 h 480448"/>
              <a:gd name="connsiteX286" fmla="*/ 10521232 w 12133526"/>
              <a:gd name="connsiteY286" fmla="*/ 429497 h 480448"/>
              <a:gd name="connsiteX287" fmla="*/ 7967235 w 12133526"/>
              <a:gd name="connsiteY287" fmla="*/ 431486 h 480448"/>
              <a:gd name="connsiteX288" fmla="*/ 7921805 w 12133526"/>
              <a:gd name="connsiteY288" fmla="*/ 428180 h 480448"/>
              <a:gd name="connsiteX289" fmla="*/ 7961228 w 12133526"/>
              <a:gd name="connsiteY289" fmla="*/ 367733 h 480448"/>
              <a:gd name="connsiteX290" fmla="*/ 7967235 w 12133526"/>
              <a:gd name="connsiteY290" fmla="*/ 431486 h 480448"/>
              <a:gd name="connsiteX291" fmla="*/ 11450000 w 12133526"/>
              <a:gd name="connsiteY291" fmla="*/ 433226 h 480448"/>
              <a:gd name="connsiteX292" fmla="*/ 11435151 w 12133526"/>
              <a:gd name="connsiteY292" fmla="*/ 425288 h 480448"/>
              <a:gd name="connsiteX293" fmla="*/ 11454847 w 12133526"/>
              <a:gd name="connsiteY293" fmla="*/ 361782 h 480448"/>
              <a:gd name="connsiteX294" fmla="*/ 11450000 w 12133526"/>
              <a:gd name="connsiteY294" fmla="*/ 433226 h 480448"/>
              <a:gd name="connsiteX295" fmla="*/ 8695645 w 12133526"/>
              <a:gd name="connsiteY295" fmla="*/ 433348 h 480448"/>
              <a:gd name="connsiteX296" fmla="*/ 8696106 w 12133526"/>
              <a:gd name="connsiteY296" fmla="*/ 358758 h 480448"/>
              <a:gd name="connsiteX297" fmla="*/ 8742067 w 12133526"/>
              <a:gd name="connsiteY297" fmla="*/ 422408 h 480448"/>
              <a:gd name="connsiteX298" fmla="*/ 8695645 w 12133526"/>
              <a:gd name="connsiteY298" fmla="*/ 433348 h 480448"/>
              <a:gd name="connsiteX299" fmla="*/ 10283475 w 12133526"/>
              <a:gd name="connsiteY299" fmla="*/ 433832 h 480448"/>
              <a:gd name="connsiteX300" fmla="*/ 10283475 w 12133526"/>
              <a:gd name="connsiteY300" fmla="*/ 364470 h 480448"/>
              <a:gd name="connsiteX301" fmla="*/ 10283475 w 12133526"/>
              <a:gd name="connsiteY301" fmla="*/ 433832 h 480448"/>
              <a:gd name="connsiteX302" fmla="*/ 8974129 w 12133526"/>
              <a:gd name="connsiteY302" fmla="*/ 434033 h 480448"/>
              <a:gd name="connsiteX303" fmla="*/ 8928999 w 12133526"/>
              <a:gd name="connsiteY303" fmla="*/ 430228 h 480448"/>
              <a:gd name="connsiteX304" fmla="*/ 8968162 w 12133526"/>
              <a:gd name="connsiteY304" fmla="*/ 372384 h 480448"/>
              <a:gd name="connsiteX305" fmla="*/ 8974129 w 12133526"/>
              <a:gd name="connsiteY305" fmla="*/ 434033 h 480448"/>
              <a:gd name="connsiteX306" fmla="*/ 8469099 w 12133526"/>
              <a:gd name="connsiteY306" fmla="*/ 435067 h 480448"/>
              <a:gd name="connsiteX307" fmla="*/ 8443288 w 12133526"/>
              <a:gd name="connsiteY307" fmla="*/ 364388 h 480448"/>
              <a:gd name="connsiteX308" fmla="*/ 8499243 w 12133526"/>
              <a:gd name="connsiteY308" fmla="*/ 397825 h 480448"/>
              <a:gd name="connsiteX309" fmla="*/ 8469099 w 12133526"/>
              <a:gd name="connsiteY309" fmla="*/ 435067 h 480448"/>
              <a:gd name="connsiteX310" fmla="*/ 11001555 w 12133526"/>
              <a:gd name="connsiteY310" fmla="*/ 437931 h 480448"/>
              <a:gd name="connsiteX311" fmla="*/ 11002016 w 12133526"/>
              <a:gd name="connsiteY311" fmla="*/ 376481 h 480448"/>
              <a:gd name="connsiteX312" fmla="*/ 11041410 w 12133526"/>
              <a:gd name="connsiteY312" fmla="*/ 422000 h 480448"/>
              <a:gd name="connsiteX313" fmla="*/ 11001555 w 12133526"/>
              <a:gd name="connsiteY313" fmla="*/ 437931 h 480448"/>
              <a:gd name="connsiteX314" fmla="*/ 7281215 w 12133526"/>
              <a:gd name="connsiteY314" fmla="*/ 441469 h 480448"/>
              <a:gd name="connsiteX315" fmla="*/ 7277938 w 12133526"/>
              <a:gd name="connsiteY315" fmla="*/ 372107 h 480448"/>
              <a:gd name="connsiteX316" fmla="*/ 7281215 w 12133526"/>
              <a:gd name="connsiteY316" fmla="*/ 441469 h 480448"/>
              <a:gd name="connsiteX317" fmla="*/ 9462364 w 12133526"/>
              <a:gd name="connsiteY317" fmla="*/ 442995 h 480448"/>
              <a:gd name="connsiteX318" fmla="*/ 9473430 w 12133526"/>
              <a:gd name="connsiteY318" fmla="*/ 385454 h 480448"/>
              <a:gd name="connsiteX319" fmla="*/ 9509497 w 12133526"/>
              <a:gd name="connsiteY319" fmla="*/ 433949 h 480448"/>
              <a:gd name="connsiteX320" fmla="*/ 9462364 w 12133526"/>
              <a:gd name="connsiteY320" fmla="*/ 442995 h 480448"/>
              <a:gd name="connsiteX321" fmla="*/ 8206973 w 12133526"/>
              <a:gd name="connsiteY321" fmla="*/ 443623 h 480448"/>
              <a:gd name="connsiteX322" fmla="*/ 8200411 w 12133526"/>
              <a:gd name="connsiteY322" fmla="*/ 365043 h 480448"/>
              <a:gd name="connsiteX323" fmla="*/ 8206973 w 12133526"/>
              <a:gd name="connsiteY323" fmla="*/ 443623 h 480448"/>
              <a:gd name="connsiteX324" fmla="*/ 11658202 w 12133526"/>
              <a:gd name="connsiteY324" fmla="*/ 449337 h 480448"/>
              <a:gd name="connsiteX325" fmla="*/ 11668050 w 12133526"/>
              <a:gd name="connsiteY325" fmla="*/ 370998 h 480448"/>
              <a:gd name="connsiteX326" fmla="*/ 11658202 w 12133526"/>
              <a:gd name="connsiteY326" fmla="*/ 449337 h 480448"/>
              <a:gd name="connsiteX327" fmla="*/ 7707064 w 12133526"/>
              <a:gd name="connsiteY327" fmla="*/ 458701 h 480448"/>
              <a:gd name="connsiteX328" fmla="*/ 7703769 w 12133526"/>
              <a:gd name="connsiteY328" fmla="*/ 386075 h 480448"/>
              <a:gd name="connsiteX329" fmla="*/ 7707064 w 12133526"/>
              <a:gd name="connsiteY329" fmla="*/ 458701 h 480448"/>
              <a:gd name="connsiteX330" fmla="*/ 7492405 w 12133526"/>
              <a:gd name="connsiteY330" fmla="*/ 459779 h 480448"/>
              <a:gd name="connsiteX331" fmla="*/ 7458680 w 12133526"/>
              <a:gd name="connsiteY331" fmla="*/ 444931 h 480448"/>
              <a:gd name="connsiteX332" fmla="*/ 7527358 w 12133526"/>
              <a:gd name="connsiteY332" fmla="*/ 390629 h 480448"/>
              <a:gd name="connsiteX333" fmla="*/ 7492405 w 12133526"/>
              <a:gd name="connsiteY333" fmla="*/ 459779 h 480448"/>
              <a:gd name="connsiteX334" fmla="*/ 11237440 w 12133526"/>
              <a:gd name="connsiteY334" fmla="*/ 459970 h 480448"/>
              <a:gd name="connsiteX335" fmla="*/ 11244826 w 12133526"/>
              <a:gd name="connsiteY335" fmla="*/ 388951 h 480448"/>
              <a:gd name="connsiteX336" fmla="*/ 11280938 w 12133526"/>
              <a:gd name="connsiteY336" fmla="*/ 446409 h 480448"/>
              <a:gd name="connsiteX337" fmla="*/ 11237440 w 12133526"/>
              <a:gd name="connsiteY337" fmla="*/ 459970 h 480448"/>
              <a:gd name="connsiteX338" fmla="*/ 12107131 w 12133526"/>
              <a:gd name="connsiteY338" fmla="*/ 466825 h 480448"/>
              <a:gd name="connsiteX339" fmla="*/ 12090545 w 12133526"/>
              <a:gd name="connsiteY339" fmla="*/ 399558 h 480448"/>
              <a:gd name="connsiteX340" fmla="*/ 12133169 w 12133526"/>
              <a:gd name="connsiteY340" fmla="*/ 460338 h 480448"/>
              <a:gd name="connsiteX341" fmla="*/ 12107131 w 12133526"/>
              <a:gd name="connsiteY341" fmla="*/ 466825 h 480448"/>
              <a:gd name="connsiteX342" fmla="*/ 9234175 w 12133526"/>
              <a:gd name="connsiteY342" fmla="*/ 470554 h 480448"/>
              <a:gd name="connsiteX343" fmla="*/ 9214442 w 12133526"/>
              <a:gd name="connsiteY343" fmla="*/ 392215 h 480448"/>
              <a:gd name="connsiteX344" fmla="*/ 9234175 w 12133526"/>
              <a:gd name="connsiteY344" fmla="*/ 470554 h 480448"/>
              <a:gd name="connsiteX345" fmla="*/ 11897186 w 12133526"/>
              <a:gd name="connsiteY345" fmla="*/ 479439 h 480448"/>
              <a:gd name="connsiteX346" fmla="*/ 11880826 w 12133526"/>
              <a:gd name="connsiteY346" fmla="*/ 412948 h 480448"/>
              <a:gd name="connsiteX347" fmla="*/ 11897186 w 12133526"/>
              <a:gd name="connsiteY347" fmla="*/ 479439 h 4804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</a:cxnLst>
            <a:rect l="l" t="t" r="r" b="b"/>
            <a:pathLst>
              <a:path w="12133526" h="480448">
                <a:moveTo>
                  <a:pt x="5701636" y="75891"/>
                </a:moveTo>
                <a:cubicBezTo>
                  <a:pt x="5662139" y="75891"/>
                  <a:pt x="5632515" y="45761"/>
                  <a:pt x="5652264" y="15630"/>
                </a:cubicBezTo>
                <a:cubicBezTo>
                  <a:pt x="5714802" y="-2448"/>
                  <a:pt x="5770757" y="48774"/>
                  <a:pt x="5701636" y="75891"/>
                </a:cubicBezTo>
                <a:close/>
                <a:moveTo>
                  <a:pt x="5426037" y="75974"/>
                </a:moveTo>
                <a:cubicBezTo>
                  <a:pt x="5379956" y="54702"/>
                  <a:pt x="5406288" y="3039"/>
                  <a:pt x="5452369" y="0"/>
                </a:cubicBezTo>
                <a:cubicBezTo>
                  <a:pt x="5518198" y="21273"/>
                  <a:pt x="5472118" y="88130"/>
                  <a:pt x="5426037" y="75974"/>
                </a:cubicBezTo>
                <a:close/>
                <a:moveTo>
                  <a:pt x="1768640" y="82254"/>
                </a:moveTo>
                <a:cubicBezTo>
                  <a:pt x="1686435" y="82254"/>
                  <a:pt x="1702876" y="15908"/>
                  <a:pt x="1771928" y="12892"/>
                </a:cubicBezTo>
                <a:cubicBezTo>
                  <a:pt x="1811386" y="12892"/>
                  <a:pt x="1808098" y="73207"/>
                  <a:pt x="1768640" y="82254"/>
                </a:cubicBezTo>
                <a:close/>
                <a:moveTo>
                  <a:pt x="3455386" y="84112"/>
                </a:moveTo>
                <a:cubicBezTo>
                  <a:pt x="3397558" y="90967"/>
                  <a:pt x="3364206" y="43436"/>
                  <a:pt x="3438799" y="16845"/>
                </a:cubicBezTo>
                <a:cubicBezTo>
                  <a:pt x="3465030" y="16845"/>
                  <a:pt x="3484703" y="47235"/>
                  <a:pt x="3481424" y="77625"/>
                </a:cubicBezTo>
                <a:cubicBezTo>
                  <a:pt x="3472407" y="81044"/>
                  <a:pt x="3463647" y="83133"/>
                  <a:pt x="3455386" y="84112"/>
                </a:cubicBezTo>
                <a:close/>
                <a:moveTo>
                  <a:pt x="5930913" y="84866"/>
                </a:moveTo>
                <a:cubicBezTo>
                  <a:pt x="5894819" y="63684"/>
                  <a:pt x="5911225" y="21318"/>
                  <a:pt x="5947319" y="12240"/>
                </a:cubicBezTo>
                <a:cubicBezTo>
                  <a:pt x="6016225" y="30397"/>
                  <a:pt x="5993257" y="72762"/>
                  <a:pt x="5930913" y="84866"/>
                </a:cubicBezTo>
                <a:close/>
                <a:moveTo>
                  <a:pt x="477150" y="85882"/>
                </a:moveTo>
                <a:cubicBezTo>
                  <a:pt x="469817" y="86479"/>
                  <a:pt x="461261" y="85817"/>
                  <a:pt x="451425" y="83547"/>
                </a:cubicBezTo>
                <a:cubicBezTo>
                  <a:pt x="398964" y="29057"/>
                  <a:pt x="441589" y="19976"/>
                  <a:pt x="471098" y="7867"/>
                </a:cubicBezTo>
                <a:cubicBezTo>
                  <a:pt x="519871" y="15813"/>
                  <a:pt x="528478" y="81702"/>
                  <a:pt x="477150" y="85882"/>
                </a:cubicBezTo>
                <a:close/>
                <a:moveTo>
                  <a:pt x="952416" y="88128"/>
                </a:moveTo>
                <a:cubicBezTo>
                  <a:pt x="886521" y="64024"/>
                  <a:pt x="896405" y="18828"/>
                  <a:pt x="965595" y="9789"/>
                </a:cubicBezTo>
                <a:cubicBezTo>
                  <a:pt x="1015016" y="18828"/>
                  <a:pt x="1005132" y="88128"/>
                  <a:pt x="952416" y="88128"/>
                </a:cubicBezTo>
                <a:close/>
                <a:moveTo>
                  <a:pt x="44128" y="89315"/>
                </a:moveTo>
                <a:cubicBezTo>
                  <a:pt x="-21312" y="68223"/>
                  <a:pt x="-11496" y="23028"/>
                  <a:pt x="57216" y="13989"/>
                </a:cubicBezTo>
                <a:cubicBezTo>
                  <a:pt x="106296" y="20015"/>
                  <a:pt x="96480" y="92328"/>
                  <a:pt x="44128" y="89315"/>
                </a:cubicBezTo>
                <a:close/>
                <a:moveTo>
                  <a:pt x="665958" y="92327"/>
                </a:moveTo>
                <a:cubicBezTo>
                  <a:pt x="633076" y="71217"/>
                  <a:pt x="646229" y="32012"/>
                  <a:pt x="685687" y="22965"/>
                </a:cubicBezTo>
                <a:cubicBezTo>
                  <a:pt x="758027" y="47091"/>
                  <a:pt x="735010" y="77248"/>
                  <a:pt x="665958" y="92327"/>
                </a:cubicBezTo>
                <a:close/>
                <a:moveTo>
                  <a:pt x="212501" y="92328"/>
                </a:moveTo>
                <a:cubicBezTo>
                  <a:pt x="176509" y="71218"/>
                  <a:pt x="189597" y="28997"/>
                  <a:pt x="228861" y="22966"/>
                </a:cubicBezTo>
                <a:cubicBezTo>
                  <a:pt x="304117" y="44076"/>
                  <a:pt x="277941" y="74233"/>
                  <a:pt x="212501" y="92328"/>
                </a:cubicBezTo>
                <a:close/>
                <a:moveTo>
                  <a:pt x="1509764" y="97110"/>
                </a:moveTo>
                <a:cubicBezTo>
                  <a:pt x="1444139" y="97110"/>
                  <a:pt x="1437577" y="15507"/>
                  <a:pt x="1503202" y="18530"/>
                </a:cubicBezTo>
                <a:cubicBezTo>
                  <a:pt x="1539296" y="18530"/>
                  <a:pt x="1558983" y="88043"/>
                  <a:pt x="1509764" y="97110"/>
                </a:cubicBezTo>
                <a:close/>
                <a:moveTo>
                  <a:pt x="3769734" y="98446"/>
                </a:moveTo>
                <a:cubicBezTo>
                  <a:pt x="3733821" y="80381"/>
                  <a:pt x="3720762" y="38229"/>
                  <a:pt x="3759940" y="20164"/>
                </a:cubicBezTo>
                <a:cubicBezTo>
                  <a:pt x="3831765" y="11131"/>
                  <a:pt x="3844825" y="89414"/>
                  <a:pt x="3769734" y="98446"/>
                </a:cubicBezTo>
                <a:close/>
                <a:moveTo>
                  <a:pt x="4347466" y="99860"/>
                </a:moveTo>
                <a:cubicBezTo>
                  <a:pt x="4341853" y="99258"/>
                  <a:pt x="4336068" y="97084"/>
                  <a:pt x="4330333" y="92926"/>
                </a:cubicBezTo>
                <a:cubicBezTo>
                  <a:pt x="4284459" y="108047"/>
                  <a:pt x="4297566" y="38493"/>
                  <a:pt x="4363101" y="23372"/>
                </a:cubicBezTo>
                <a:cubicBezTo>
                  <a:pt x="4417577" y="31311"/>
                  <a:pt x="4386755" y="104078"/>
                  <a:pt x="4347466" y="99860"/>
                </a:cubicBezTo>
                <a:close/>
                <a:moveTo>
                  <a:pt x="3150138" y="101710"/>
                </a:moveTo>
                <a:cubicBezTo>
                  <a:pt x="3100920" y="98671"/>
                  <a:pt x="3077951" y="56126"/>
                  <a:pt x="3137013" y="25736"/>
                </a:cubicBezTo>
                <a:cubicBezTo>
                  <a:pt x="3192795" y="13580"/>
                  <a:pt x="3199357" y="98671"/>
                  <a:pt x="3150138" y="101710"/>
                </a:cubicBezTo>
                <a:close/>
                <a:moveTo>
                  <a:pt x="4063897" y="102932"/>
                </a:moveTo>
                <a:cubicBezTo>
                  <a:pt x="4027930" y="99917"/>
                  <a:pt x="4021391" y="39602"/>
                  <a:pt x="4063897" y="33570"/>
                </a:cubicBezTo>
                <a:cubicBezTo>
                  <a:pt x="4109672" y="33570"/>
                  <a:pt x="4116212" y="99917"/>
                  <a:pt x="4063897" y="102932"/>
                </a:cubicBezTo>
                <a:close/>
                <a:moveTo>
                  <a:pt x="2368751" y="103089"/>
                </a:moveTo>
                <a:cubicBezTo>
                  <a:pt x="2357099" y="104930"/>
                  <a:pt x="2343752" y="103797"/>
                  <a:pt x="2330611" y="98508"/>
                </a:cubicBezTo>
                <a:cubicBezTo>
                  <a:pt x="2304329" y="59218"/>
                  <a:pt x="2330611" y="38061"/>
                  <a:pt x="2376605" y="38061"/>
                </a:cubicBezTo>
                <a:cubicBezTo>
                  <a:pt x="2423421" y="65262"/>
                  <a:pt x="2403709" y="97563"/>
                  <a:pt x="2368751" y="103089"/>
                </a:cubicBezTo>
                <a:close/>
                <a:moveTo>
                  <a:pt x="6207442" y="104163"/>
                </a:moveTo>
                <a:cubicBezTo>
                  <a:pt x="6195327" y="106477"/>
                  <a:pt x="6180339" y="105721"/>
                  <a:pt x="6163912" y="100432"/>
                </a:cubicBezTo>
                <a:cubicBezTo>
                  <a:pt x="6137630" y="64164"/>
                  <a:pt x="6160626" y="46030"/>
                  <a:pt x="6200050" y="39985"/>
                </a:cubicBezTo>
                <a:cubicBezTo>
                  <a:pt x="6254257" y="62653"/>
                  <a:pt x="6243785" y="97221"/>
                  <a:pt x="6207442" y="104163"/>
                </a:cubicBezTo>
                <a:close/>
                <a:moveTo>
                  <a:pt x="4619077" y="105863"/>
                </a:moveTo>
                <a:cubicBezTo>
                  <a:pt x="4590859" y="103593"/>
                  <a:pt x="4559420" y="69626"/>
                  <a:pt x="4592405" y="35659"/>
                </a:cubicBezTo>
                <a:cubicBezTo>
                  <a:pt x="4658376" y="38679"/>
                  <a:pt x="4648480" y="23582"/>
                  <a:pt x="4651779" y="68871"/>
                </a:cubicBezTo>
                <a:cubicBezTo>
                  <a:pt x="4651779" y="97177"/>
                  <a:pt x="4636008" y="107226"/>
                  <a:pt x="4619077" y="105863"/>
                </a:cubicBezTo>
                <a:close/>
                <a:moveTo>
                  <a:pt x="2906790" y="105864"/>
                </a:moveTo>
                <a:cubicBezTo>
                  <a:pt x="2865191" y="101895"/>
                  <a:pt x="2838273" y="53699"/>
                  <a:pt x="2914131" y="37822"/>
                </a:cubicBezTo>
                <a:cubicBezTo>
                  <a:pt x="2940232" y="34798"/>
                  <a:pt x="2956546" y="71087"/>
                  <a:pt x="2950021" y="92256"/>
                </a:cubicBezTo>
                <a:cubicBezTo>
                  <a:pt x="2936155" y="103596"/>
                  <a:pt x="2920657" y="107187"/>
                  <a:pt x="2906790" y="105864"/>
                </a:cubicBezTo>
                <a:close/>
                <a:moveTo>
                  <a:pt x="4898717" y="107298"/>
                </a:moveTo>
                <a:cubicBezTo>
                  <a:pt x="4816747" y="101246"/>
                  <a:pt x="4836420" y="46777"/>
                  <a:pt x="4895439" y="34672"/>
                </a:cubicBezTo>
                <a:cubicBezTo>
                  <a:pt x="4947900" y="34672"/>
                  <a:pt x="4941342" y="95194"/>
                  <a:pt x="4898717" y="107298"/>
                </a:cubicBezTo>
                <a:close/>
                <a:moveTo>
                  <a:pt x="2028810" y="107864"/>
                </a:moveTo>
                <a:cubicBezTo>
                  <a:pt x="1986615" y="102891"/>
                  <a:pt x="1971215" y="69361"/>
                  <a:pt x="2035279" y="44356"/>
                </a:cubicBezTo>
                <a:cubicBezTo>
                  <a:pt x="2061561" y="41325"/>
                  <a:pt x="2084558" y="77696"/>
                  <a:pt x="2077987" y="101944"/>
                </a:cubicBezTo>
                <a:cubicBezTo>
                  <a:pt x="2059918" y="108006"/>
                  <a:pt x="2042876" y="109521"/>
                  <a:pt x="2028810" y="107864"/>
                </a:cubicBezTo>
                <a:close/>
                <a:moveTo>
                  <a:pt x="2651367" y="109816"/>
                </a:moveTo>
                <a:cubicBezTo>
                  <a:pt x="2610226" y="108678"/>
                  <a:pt x="2575968" y="61453"/>
                  <a:pt x="2651826" y="50073"/>
                </a:cubicBezTo>
                <a:cubicBezTo>
                  <a:pt x="2681190" y="47038"/>
                  <a:pt x="2694241" y="71315"/>
                  <a:pt x="2690978" y="92557"/>
                </a:cubicBezTo>
                <a:cubicBezTo>
                  <a:pt x="2679558" y="105454"/>
                  <a:pt x="2665080" y="110196"/>
                  <a:pt x="2651367" y="109816"/>
                </a:cubicBezTo>
                <a:close/>
                <a:moveTo>
                  <a:pt x="1198481" y="110162"/>
                </a:moveTo>
                <a:cubicBezTo>
                  <a:pt x="1185932" y="110209"/>
                  <a:pt x="1173589" y="105837"/>
                  <a:pt x="1164538" y="95192"/>
                </a:cubicBezTo>
                <a:cubicBezTo>
                  <a:pt x="1151372" y="55652"/>
                  <a:pt x="1200744" y="37402"/>
                  <a:pt x="1233659" y="40444"/>
                </a:cubicBezTo>
                <a:cubicBezTo>
                  <a:pt x="1275625" y="70099"/>
                  <a:pt x="1236127" y="110019"/>
                  <a:pt x="1198481" y="110162"/>
                </a:cubicBezTo>
                <a:close/>
                <a:moveTo>
                  <a:pt x="6449776" y="110385"/>
                </a:moveTo>
                <a:cubicBezTo>
                  <a:pt x="6392643" y="116242"/>
                  <a:pt x="6361838" y="49920"/>
                  <a:pt x="6436343" y="36721"/>
                </a:cubicBezTo>
                <a:cubicBezTo>
                  <a:pt x="6446168" y="36721"/>
                  <a:pt x="6501841" y="84990"/>
                  <a:pt x="6475642" y="103091"/>
                </a:cubicBezTo>
                <a:cubicBezTo>
                  <a:pt x="6466636" y="107239"/>
                  <a:pt x="6457937" y="109549"/>
                  <a:pt x="6449776" y="110385"/>
                </a:cubicBezTo>
                <a:close/>
                <a:moveTo>
                  <a:pt x="5171754" y="119091"/>
                </a:moveTo>
                <a:cubicBezTo>
                  <a:pt x="5164407" y="119842"/>
                  <a:pt x="5155835" y="119275"/>
                  <a:pt x="5145979" y="117004"/>
                </a:cubicBezTo>
                <a:cubicBezTo>
                  <a:pt x="5090129" y="62515"/>
                  <a:pt x="5145979" y="53433"/>
                  <a:pt x="5165690" y="41324"/>
                </a:cubicBezTo>
                <a:cubicBezTo>
                  <a:pt x="5214559" y="43973"/>
                  <a:pt x="5223183" y="113835"/>
                  <a:pt x="5171754" y="119091"/>
                </a:cubicBezTo>
                <a:close/>
                <a:moveTo>
                  <a:pt x="6688686" y="133264"/>
                </a:moveTo>
                <a:cubicBezTo>
                  <a:pt x="6623248" y="112173"/>
                  <a:pt x="6633063" y="66977"/>
                  <a:pt x="6701775" y="57938"/>
                </a:cubicBezTo>
                <a:cubicBezTo>
                  <a:pt x="6750854" y="63964"/>
                  <a:pt x="6741038" y="136277"/>
                  <a:pt x="6688686" y="133264"/>
                </a:cubicBezTo>
                <a:close/>
                <a:moveTo>
                  <a:pt x="8456653" y="142639"/>
                </a:moveTo>
                <a:cubicBezTo>
                  <a:pt x="8374449" y="142639"/>
                  <a:pt x="8390890" y="76293"/>
                  <a:pt x="8459942" y="73277"/>
                </a:cubicBezTo>
                <a:cubicBezTo>
                  <a:pt x="8499400" y="73277"/>
                  <a:pt x="8496111" y="133592"/>
                  <a:pt x="8456653" y="142639"/>
                </a:cubicBezTo>
                <a:close/>
                <a:moveTo>
                  <a:pt x="7165164" y="146268"/>
                </a:moveTo>
                <a:cubicBezTo>
                  <a:pt x="7157831" y="146865"/>
                  <a:pt x="7149275" y="146203"/>
                  <a:pt x="7139439" y="143932"/>
                </a:cubicBezTo>
                <a:cubicBezTo>
                  <a:pt x="7086979" y="89443"/>
                  <a:pt x="7129603" y="80361"/>
                  <a:pt x="7159112" y="68252"/>
                </a:cubicBezTo>
                <a:cubicBezTo>
                  <a:pt x="7207887" y="76199"/>
                  <a:pt x="7216493" y="142087"/>
                  <a:pt x="7165164" y="146268"/>
                </a:cubicBezTo>
                <a:close/>
                <a:moveTo>
                  <a:pt x="7640433" y="148513"/>
                </a:moveTo>
                <a:cubicBezTo>
                  <a:pt x="7574538" y="124409"/>
                  <a:pt x="7584423" y="79213"/>
                  <a:pt x="7653612" y="70174"/>
                </a:cubicBezTo>
                <a:cubicBezTo>
                  <a:pt x="7703034" y="79213"/>
                  <a:pt x="7693150" y="148513"/>
                  <a:pt x="7640433" y="148513"/>
                </a:cubicBezTo>
                <a:close/>
                <a:moveTo>
                  <a:pt x="7353976" y="152712"/>
                </a:moveTo>
                <a:cubicBezTo>
                  <a:pt x="7321094" y="131602"/>
                  <a:pt x="7334247" y="92397"/>
                  <a:pt x="7373704" y="83350"/>
                </a:cubicBezTo>
                <a:cubicBezTo>
                  <a:pt x="7446044" y="107476"/>
                  <a:pt x="7423025" y="137634"/>
                  <a:pt x="7353976" y="152712"/>
                </a:cubicBezTo>
                <a:close/>
                <a:moveTo>
                  <a:pt x="6869260" y="154228"/>
                </a:moveTo>
                <a:cubicBezTo>
                  <a:pt x="6833267" y="133118"/>
                  <a:pt x="6846355" y="90898"/>
                  <a:pt x="6885619" y="84866"/>
                </a:cubicBezTo>
                <a:cubicBezTo>
                  <a:pt x="6960876" y="105976"/>
                  <a:pt x="6934700" y="136134"/>
                  <a:pt x="6869260" y="154228"/>
                </a:cubicBezTo>
                <a:close/>
                <a:moveTo>
                  <a:pt x="8197777" y="157495"/>
                </a:moveTo>
                <a:cubicBezTo>
                  <a:pt x="8132152" y="157495"/>
                  <a:pt x="8125590" y="75892"/>
                  <a:pt x="8191215" y="78915"/>
                </a:cubicBezTo>
                <a:cubicBezTo>
                  <a:pt x="8227309" y="78915"/>
                  <a:pt x="8246996" y="148428"/>
                  <a:pt x="8197777" y="157495"/>
                </a:cubicBezTo>
                <a:close/>
                <a:moveTo>
                  <a:pt x="8766382" y="158859"/>
                </a:moveTo>
                <a:cubicBezTo>
                  <a:pt x="8724186" y="153886"/>
                  <a:pt x="8708786" y="120356"/>
                  <a:pt x="8772849" y="95351"/>
                </a:cubicBezTo>
                <a:cubicBezTo>
                  <a:pt x="8799126" y="92320"/>
                  <a:pt x="8822126" y="128691"/>
                  <a:pt x="8815554" y="152939"/>
                </a:cubicBezTo>
                <a:cubicBezTo>
                  <a:pt x="8797483" y="159001"/>
                  <a:pt x="8780446" y="160516"/>
                  <a:pt x="8766382" y="158859"/>
                </a:cubicBezTo>
                <a:close/>
                <a:moveTo>
                  <a:pt x="9838147" y="162095"/>
                </a:moveTo>
                <a:cubicBezTo>
                  <a:pt x="9788929" y="159056"/>
                  <a:pt x="9765960" y="116511"/>
                  <a:pt x="9825023" y="86121"/>
                </a:cubicBezTo>
                <a:cubicBezTo>
                  <a:pt x="9880803" y="73965"/>
                  <a:pt x="9887364" y="159056"/>
                  <a:pt x="9838147" y="162095"/>
                </a:cubicBezTo>
                <a:close/>
                <a:moveTo>
                  <a:pt x="9056760" y="163474"/>
                </a:moveTo>
                <a:cubicBezTo>
                  <a:pt x="9045108" y="165315"/>
                  <a:pt x="9031762" y="164182"/>
                  <a:pt x="9018620" y="158893"/>
                </a:cubicBezTo>
                <a:cubicBezTo>
                  <a:pt x="8992337" y="119603"/>
                  <a:pt x="9018620" y="98446"/>
                  <a:pt x="9064614" y="98446"/>
                </a:cubicBezTo>
                <a:cubicBezTo>
                  <a:pt x="9111430" y="125647"/>
                  <a:pt x="9091718" y="157948"/>
                  <a:pt x="9056760" y="163474"/>
                </a:cubicBezTo>
                <a:close/>
                <a:moveTo>
                  <a:pt x="9594800" y="166249"/>
                </a:moveTo>
                <a:cubicBezTo>
                  <a:pt x="9553200" y="162280"/>
                  <a:pt x="9526283" y="114084"/>
                  <a:pt x="9602140" y="98207"/>
                </a:cubicBezTo>
                <a:cubicBezTo>
                  <a:pt x="9628243" y="95183"/>
                  <a:pt x="9644556" y="131472"/>
                  <a:pt x="9638030" y="152641"/>
                </a:cubicBezTo>
                <a:cubicBezTo>
                  <a:pt x="9624164" y="163981"/>
                  <a:pt x="9608667" y="167572"/>
                  <a:pt x="9594800" y="166249"/>
                </a:cubicBezTo>
                <a:close/>
                <a:moveTo>
                  <a:pt x="9339377" y="170201"/>
                </a:moveTo>
                <a:cubicBezTo>
                  <a:pt x="9298236" y="169063"/>
                  <a:pt x="9263977" y="121838"/>
                  <a:pt x="9339834" y="110458"/>
                </a:cubicBezTo>
                <a:cubicBezTo>
                  <a:pt x="9369199" y="107423"/>
                  <a:pt x="9382251" y="131700"/>
                  <a:pt x="9378987" y="152942"/>
                </a:cubicBezTo>
                <a:cubicBezTo>
                  <a:pt x="9367568" y="165839"/>
                  <a:pt x="9353090" y="170581"/>
                  <a:pt x="9339377" y="170201"/>
                </a:cubicBezTo>
                <a:close/>
                <a:moveTo>
                  <a:pt x="7886500" y="170547"/>
                </a:moveTo>
                <a:cubicBezTo>
                  <a:pt x="7873951" y="170594"/>
                  <a:pt x="7861608" y="166222"/>
                  <a:pt x="7852556" y="155577"/>
                </a:cubicBezTo>
                <a:cubicBezTo>
                  <a:pt x="7839390" y="116037"/>
                  <a:pt x="7888763" y="97787"/>
                  <a:pt x="7921678" y="100829"/>
                </a:cubicBezTo>
                <a:cubicBezTo>
                  <a:pt x="7963644" y="130484"/>
                  <a:pt x="7924146" y="170404"/>
                  <a:pt x="7886500" y="170547"/>
                </a:cubicBezTo>
                <a:close/>
                <a:moveTo>
                  <a:pt x="10445963" y="178146"/>
                </a:moveTo>
                <a:cubicBezTo>
                  <a:pt x="10410050" y="160081"/>
                  <a:pt x="10396990" y="117929"/>
                  <a:pt x="10436168" y="99864"/>
                </a:cubicBezTo>
                <a:cubicBezTo>
                  <a:pt x="10507994" y="90831"/>
                  <a:pt x="10521053" y="169114"/>
                  <a:pt x="10445963" y="178146"/>
                </a:cubicBezTo>
                <a:close/>
                <a:moveTo>
                  <a:pt x="10704384" y="180048"/>
                </a:moveTo>
                <a:cubicBezTo>
                  <a:pt x="10668417" y="177033"/>
                  <a:pt x="10661878" y="116718"/>
                  <a:pt x="10704384" y="110686"/>
                </a:cubicBezTo>
                <a:cubicBezTo>
                  <a:pt x="10750159" y="110686"/>
                  <a:pt x="10756699" y="177033"/>
                  <a:pt x="10704384" y="180048"/>
                </a:cubicBezTo>
                <a:close/>
                <a:moveTo>
                  <a:pt x="10143845" y="180475"/>
                </a:moveTo>
                <a:cubicBezTo>
                  <a:pt x="10086018" y="187330"/>
                  <a:pt x="10052663" y="139799"/>
                  <a:pt x="10127259" y="113208"/>
                </a:cubicBezTo>
                <a:cubicBezTo>
                  <a:pt x="10153490" y="113208"/>
                  <a:pt x="10173162" y="143598"/>
                  <a:pt x="10169883" y="173988"/>
                </a:cubicBezTo>
                <a:cubicBezTo>
                  <a:pt x="10160867" y="177407"/>
                  <a:pt x="10152106" y="179496"/>
                  <a:pt x="10143845" y="180475"/>
                </a:cubicBezTo>
                <a:close/>
                <a:moveTo>
                  <a:pt x="11029727" y="199414"/>
                </a:moveTo>
                <a:cubicBezTo>
                  <a:pt x="11024115" y="198812"/>
                  <a:pt x="11018329" y="196638"/>
                  <a:pt x="11012595" y="192480"/>
                </a:cubicBezTo>
                <a:cubicBezTo>
                  <a:pt x="10966720" y="207601"/>
                  <a:pt x="10979827" y="138047"/>
                  <a:pt x="11045363" y="122926"/>
                </a:cubicBezTo>
                <a:cubicBezTo>
                  <a:pt x="11099838" y="130865"/>
                  <a:pt x="11069017" y="203632"/>
                  <a:pt x="11029727" y="199414"/>
                </a:cubicBezTo>
                <a:close/>
                <a:moveTo>
                  <a:pt x="11563025" y="202944"/>
                </a:moveTo>
                <a:cubicBezTo>
                  <a:pt x="11481054" y="196892"/>
                  <a:pt x="11500727" y="142423"/>
                  <a:pt x="11559746" y="130318"/>
                </a:cubicBezTo>
                <a:cubicBezTo>
                  <a:pt x="11612207" y="130318"/>
                  <a:pt x="11605649" y="190840"/>
                  <a:pt x="11563025" y="202944"/>
                </a:cubicBezTo>
                <a:close/>
                <a:moveTo>
                  <a:pt x="12047820" y="212198"/>
                </a:moveTo>
                <a:cubicBezTo>
                  <a:pt x="12035552" y="212245"/>
                  <a:pt x="12023437" y="207883"/>
                  <a:pt x="12014403" y="197262"/>
                </a:cubicBezTo>
                <a:cubicBezTo>
                  <a:pt x="12001261" y="157812"/>
                  <a:pt x="12050541" y="142639"/>
                  <a:pt x="12083394" y="142639"/>
                </a:cubicBezTo>
                <a:cubicBezTo>
                  <a:pt x="12122817" y="172226"/>
                  <a:pt x="12084626" y="212056"/>
                  <a:pt x="12047820" y="212198"/>
                </a:cubicBezTo>
                <a:close/>
                <a:moveTo>
                  <a:pt x="11304928" y="226425"/>
                </a:moveTo>
                <a:cubicBezTo>
                  <a:pt x="11276710" y="224155"/>
                  <a:pt x="11245271" y="190188"/>
                  <a:pt x="11278257" y="156221"/>
                </a:cubicBezTo>
                <a:cubicBezTo>
                  <a:pt x="11344227" y="159241"/>
                  <a:pt x="11334331" y="144144"/>
                  <a:pt x="11337630" y="189433"/>
                </a:cubicBezTo>
                <a:cubicBezTo>
                  <a:pt x="11337630" y="217739"/>
                  <a:pt x="11321859" y="227788"/>
                  <a:pt x="11304928" y="226425"/>
                </a:cubicBezTo>
                <a:close/>
                <a:moveTo>
                  <a:pt x="11812221" y="227622"/>
                </a:moveTo>
                <a:cubicBezTo>
                  <a:pt x="11804874" y="228373"/>
                  <a:pt x="11796301" y="227806"/>
                  <a:pt x="11786445" y="225535"/>
                </a:cubicBezTo>
                <a:cubicBezTo>
                  <a:pt x="11730596" y="171046"/>
                  <a:pt x="11786445" y="161964"/>
                  <a:pt x="11806157" y="149855"/>
                </a:cubicBezTo>
                <a:cubicBezTo>
                  <a:pt x="11855026" y="152504"/>
                  <a:pt x="11863650" y="222366"/>
                  <a:pt x="11812221" y="227622"/>
                </a:cubicBezTo>
                <a:close/>
                <a:moveTo>
                  <a:pt x="3295042" y="343194"/>
                </a:moveTo>
                <a:cubicBezTo>
                  <a:pt x="3254467" y="338505"/>
                  <a:pt x="3239712" y="299292"/>
                  <a:pt x="3306108" y="285653"/>
                </a:cubicBezTo>
                <a:cubicBezTo>
                  <a:pt x="3332339" y="282622"/>
                  <a:pt x="3348733" y="312932"/>
                  <a:pt x="3342175" y="334148"/>
                </a:cubicBezTo>
                <a:cubicBezTo>
                  <a:pt x="3324961" y="342483"/>
                  <a:pt x="3308567" y="344756"/>
                  <a:pt x="3295042" y="343194"/>
                </a:cubicBezTo>
                <a:close/>
                <a:moveTo>
                  <a:pt x="374507" y="344778"/>
                </a:moveTo>
                <a:cubicBezTo>
                  <a:pt x="333035" y="339670"/>
                  <a:pt x="310917" y="305614"/>
                  <a:pt x="377272" y="278369"/>
                </a:cubicBezTo>
                <a:cubicBezTo>
                  <a:pt x="403486" y="269288"/>
                  <a:pt x="429700" y="320750"/>
                  <a:pt x="419870" y="338913"/>
                </a:cubicBezTo>
                <a:cubicBezTo>
                  <a:pt x="404305" y="344968"/>
                  <a:pt x="388331" y="346481"/>
                  <a:pt x="374507" y="344778"/>
                </a:cubicBezTo>
                <a:close/>
                <a:moveTo>
                  <a:pt x="4063091" y="347961"/>
                </a:moveTo>
                <a:cubicBezTo>
                  <a:pt x="4051439" y="349837"/>
                  <a:pt x="4038092" y="348711"/>
                  <a:pt x="4024951" y="343458"/>
                </a:cubicBezTo>
                <a:cubicBezTo>
                  <a:pt x="3998669" y="304435"/>
                  <a:pt x="4024951" y="280420"/>
                  <a:pt x="4070945" y="280420"/>
                </a:cubicBezTo>
                <a:cubicBezTo>
                  <a:pt x="4117761" y="309688"/>
                  <a:pt x="4098049" y="342333"/>
                  <a:pt x="4063091" y="347961"/>
                </a:cubicBezTo>
                <a:close/>
                <a:moveTo>
                  <a:pt x="3083972" y="355494"/>
                </a:moveTo>
                <a:cubicBezTo>
                  <a:pt x="3021381" y="349488"/>
                  <a:pt x="2988439" y="307446"/>
                  <a:pt x="3064207" y="280419"/>
                </a:cubicBezTo>
                <a:cubicBezTo>
                  <a:pt x="3093855" y="283422"/>
                  <a:pt x="3139974" y="343482"/>
                  <a:pt x="3083972" y="355494"/>
                </a:cubicBezTo>
                <a:close/>
                <a:moveTo>
                  <a:pt x="118047" y="360370"/>
                </a:moveTo>
                <a:cubicBezTo>
                  <a:pt x="36076" y="357354"/>
                  <a:pt x="55749" y="300055"/>
                  <a:pt x="114768" y="291008"/>
                </a:cubicBezTo>
                <a:cubicBezTo>
                  <a:pt x="167229" y="291008"/>
                  <a:pt x="160671" y="351323"/>
                  <a:pt x="118047" y="360370"/>
                </a:cubicBezTo>
                <a:close/>
                <a:moveTo>
                  <a:pt x="3833220" y="369112"/>
                </a:moveTo>
                <a:cubicBezTo>
                  <a:pt x="3792337" y="363586"/>
                  <a:pt x="3776353" y="331285"/>
                  <a:pt x="3837830" y="304084"/>
                </a:cubicBezTo>
                <a:cubicBezTo>
                  <a:pt x="3867340" y="304084"/>
                  <a:pt x="3887013" y="337330"/>
                  <a:pt x="3880455" y="364531"/>
                </a:cubicBezTo>
                <a:cubicBezTo>
                  <a:pt x="3863241" y="369820"/>
                  <a:pt x="3846847" y="370953"/>
                  <a:pt x="3833220" y="369112"/>
                </a:cubicBezTo>
                <a:close/>
                <a:moveTo>
                  <a:pt x="1279215" y="371101"/>
                </a:moveTo>
                <a:cubicBezTo>
                  <a:pt x="1266639" y="373651"/>
                  <a:pt x="1251034" y="373084"/>
                  <a:pt x="1233786" y="367795"/>
                </a:cubicBezTo>
                <a:cubicBezTo>
                  <a:pt x="1210789" y="331527"/>
                  <a:pt x="1233786" y="310371"/>
                  <a:pt x="1273210" y="307348"/>
                </a:cubicBezTo>
                <a:cubicBezTo>
                  <a:pt x="1327417" y="327749"/>
                  <a:pt x="1316945" y="363450"/>
                  <a:pt x="1279215" y="371101"/>
                </a:cubicBezTo>
                <a:close/>
                <a:moveTo>
                  <a:pt x="4761989" y="372841"/>
                </a:moveTo>
                <a:cubicBezTo>
                  <a:pt x="4757449" y="371944"/>
                  <a:pt x="4752473" y="369439"/>
                  <a:pt x="4747139" y="364903"/>
                </a:cubicBezTo>
                <a:cubicBezTo>
                  <a:pt x="4665068" y="383048"/>
                  <a:pt x="4711028" y="298373"/>
                  <a:pt x="4766836" y="301397"/>
                </a:cubicBezTo>
                <a:cubicBezTo>
                  <a:pt x="4804178" y="306690"/>
                  <a:pt x="4793765" y="379126"/>
                  <a:pt x="4761989" y="372841"/>
                </a:cubicBezTo>
                <a:close/>
                <a:moveTo>
                  <a:pt x="2007635" y="372963"/>
                </a:moveTo>
                <a:cubicBezTo>
                  <a:pt x="1964394" y="366001"/>
                  <a:pt x="1939157" y="314286"/>
                  <a:pt x="2008097" y="298373"/>
                </a:cubicBezTo>
                <a:cubicBezTo>
                  <a:pt x="2034359" y="301404"/>
                  <a:pt x="2060622" y="334745"/>
                  <a:pt x="2054056" y="362023"/>
                </a:cubicBezTo>
                <a:cubicBezTo>
                  <a:pt x="2038463" y="372631"/>
                  <a:pt x="2022048" y="375284"/>
                  <a:pt x="2007635" y="372963"/>
                </a:cubicBezTo>
                <a:close/>
                <a:moveTo>
                  <a:pt x="3595463" y="373447"/>
                </a:moveTo>
                <a:cubicBezTo>
                  <a:pt x="3510391" y="373447"/>
                  <a:pt x="3526751" y="310117"/>
                  <a:pt x="3595463" y="304085"/>
                </a:cubicBezTo>
                <a:cubicBezTo>
                  <a:pt x="3637999" y="307101"/>
                  <a:pt x="3634727" y="367416"/>
                  <a:pt x="3595463" y="373447"/>
                </a:cubicBezTo>
                <a:close/>
                <a:moveTo>
                  <a:pt x="1781086" y="374682"/>
                </a:moveTo>
                <a:cubicBezTo>
                  <a:pt x="1753732" y="372396"/>
                  <a:pt x="1722360" y="338200"/>
                  <a:pt x="1755275" y="304003"/>
                </a:cubicBezTo>
                <a:cubicBezTo>
                  <a:pt x="1817813" y="304003"/>
                  <a:pt x="1807939" y="291844"/>
                  <a:pt x="1811230" y="337440"/>
                </a:cubicBezTo>
                <a:cubicBezTo>
                  <a:pt x="1812465" y="365937"/>
                  <a:pt x="1797499" y="376053"/>
                  <a:pt x="1781086" y="374682"/>
                </a:cubicBezTo>
                <a:close/>
                <a:moveTo>
                  <a:pt x="2285007" y="374710"/>
                </a:moveTo>
                <a:cubicBezTo>
                  <a:pt x="2272513" y="376993"/>
                  <a:pt x="2257011" y="376232"/>
                  <a:pt x="2239876" y="370905"/>
                </a:cubicBezTo>
                <a:cubicBezTo>
                  <a:pt x="2217030" y="337416"/>
                  <a:pt x="2239876" y="316106"/>
                  <a:pt x="2279040" y="313061"/>
                </a:cubicBezTo>
                <a:cubicBezTo>
                  <a:pt x="2332892" y="333611"/>
                  <a:pt x="2322489" y="367860"/>
                  <a:pt x="2285007" y="374710"/>
                </a:cubicBezTo>
                <a:close/>
                <a:moveTo>
                  <a:pt x="4313542" y="377546"/>
                </a:moveTo>
                <a:cubicBezTo>
                  <a:pt x="4272148" y="375839"/>
                  <a:pt x="4237678" y="329751"/>
                  <a:pt x="4314004" y="316096"/>
                </a:cubicBezTo>
                <a:cubicBezTo>
                  <a:pt x="4343549" y="313061"/>
                  <a:pt x="4356681" y="337338"/>
                  <a:pt x="4353398" y="361615"/>
                </a:cubicBezTo>
                <a:cubicBezTo>
                  <a:pt x="4341908" y="373753"/>
                  <a:pt x="4327340" y="378115"/>
                  <a:pt x="4313542" y="377546"/>
                </a:cubicBezTo>
                <a:close/>
                <a:moveTo>
                  <a:pt x="593198" y="381084"/>
                </a:moveTo>
                <a:cubicBezTo>
                  <a:pt x="511227" y="378068"/>
                  <a:pt x="530900" y="323785"/>
                  <a:pt x="589919" y="311722"/>
                </a:cubicBezTo>
                <a:cubicBezTo>
                  <a:pt x="642380" y="311722"/>
                  <a:pt x="635822" y="372037"/>
                  <a:pt x="593198" y="381084"/>
                </a:cubicBezTo>
                <a:close/>
                <a:moveTo>
                  <a:pt x="2774352" y="382610"/>
                </a:moveTo>
                <a:cubicBezTo>
                  <a:pt x="2733777" y="377921"/>
                  <a:pt x="2719022" y="338708"/>
                  <a:pt x="2785418" y="325069"/>
                </a:cubicBezTo>
                <a:cubicBezTo>
                  <a:pt x="2811649" y="322038"/>
                  <a:pt x="2828043" y="352348"/>
                  <a:pt x="2821485" y="373564"/>
                </a:cubicBezTo>
                <a:cubicBezTo>
                  <a:pt x="2804271" y="381899"/>
                  <a:pt x="2787877" y="384172"/>
                  <a:pt x="2774352" y="382610"/>
                </a:cubicBezTo>
                <a:close/>
                <a:moveTo>
                  <a:pt x="1518960" y="383238"/>
                </a:moveTo>
                <a:cubicBezTo>
                  <a:pt x="1453335" y="383238"/>
                  <a:pt x="1450054" y="301635"/>
                  <a:pt x="1512398" y="304658"/>
                </a:cubicBezTo>
                <a:cubicBezTo>
                  <a:pt x="1551773" y="307680"/>
                  <a:pt x="1571460" y="374171"/>
                  <a:pt x="1518960" y="383238"/>
                </a:cubicBezTo>
                <a:close/>
                <a:moveTo>
                  <a:pt x="6391779" y="383307"/>
                </a:moveTo>
                <a:cubicBezTo>
                  <a:pt x="6348534" y="390902"/>
                  <a:pt x="6337734" y="331460"/>
                  <a:pt x="6392454" y="318250"/>
                </a:cubicBezTo>
                <a:cubicBezTo>
                  <a:pt x="6415495" y="318250"/>
                  <a:pt x="6445118" y="342405"/>
                  <a:pt x="6438535" y="363540"/>
                </a:cubicBezTo>
                <a:cubicBezTo>
                  <a:pt x="6428661" y="354482"/>
                  <a:pt x="6418786" y="369578"/>
                  <a:pt x="6412203" y="375617"/>
                </a:cubicBezTo>
                <a:cubicBezTo>
                  <a:pt x="6404797" y="379768"/>
                  <a:pt x="6397957" y="382222"/>
                  <a:pt x="6391779" y="383307"/>
                </a:cubicBezTo>
                <a:close/>
                <a:moveTo>
                  <a:pt x="4970190" y="388952"/>
                </a:moveTo>
                <a:cubicBezTo>
                  <a:pt x="4884836" y="385939"/>
                  <a:pt x="4920947" y="328691"/>
                  <a:pt x="4980038" y="310613"/>
                </a:cubicBezTo>
                <a:cubicBezTo>
                  <a:pt x="5029281" y="319652"/>
                  <a:pt x="5016149" y="376900"/>
                  <a:pt x="4970190" y="388952"/>
                </a:cubicBezTo>
                <a:close/>
                <a:moveTo>
                  <a:pt x="5616935" y="392215"/>
                </a:moveTo>
                <a:cubicBezTo>
                  <a:pt x="5558168" y="374137"/>
                  <a:pt x="5577757" y="322915"/>
                  <a:pt x="5629994" y="313876"/>
                </a:cubicBezTo>
                <a:cubicBezTo>
                  <a:pt x="5682231" y="322915"/>
                  <a:pt x="5665907" y="389202"/>
                  <a:pt x="5616935" y="392215"/>
                </a:cubicBezTo>
                <a:close/>
                <a:moveTo>
                  <a:pt x="1019046" y="398316"/>
                </a:moveTo>
                <a:cubicBezTo>
                  <a:pt x="969625" y="392264"/>
                  <a:pt x="946562" y="340821"/>
                  <a:pt x="1015752" y="325690"/>
                </a:cubicBezTo>
                <a:cubicBezTo>
                  <a:pt x="1068468" y="325690"/>
                  <a:pt x="1075057" y="395290"/>
                  <a:pt x="1019046" y="398316"/>
                </a:cubicBezTo>
                <a:close/>
                <a:moveTo>
                  <a:pt x="804389" y="399394"/>
                </a:moveTo>
                <a:cubicBezTo>
                  <a:pt x="791920" y="399442"/>
                  <a:pt x="779657" y="395105"/>
                  <a:pt x="770663" y="384546"/>
                </a:cubicBezTo>
                <a:cubicBezTo>
                  <a:pt x="757581" y="342311"/>
                  <a:pt x="809907" y="327227"/>
                  <a:pt x="839341" y="330244"/>
                </a:cubicBezTo>
                <a:cubicBezTo>
                  <a:pt x="881038" y="359658"/>
                  <a:pt x="841794" y="399253"/>
                  <a:pt x="804389" y="399394"/>
                </a:cubicBezTo>
                <a:close/>
                <a:moveTo>
                  <a:pt x="4549427" y="399585"/>
                </a:moveTo>
                <a:cubicBezTo>
                  <a:pt x="4507571" y="395474"/>
                  <a:pt x="4480488" y="346711"/>
                  <a:pt x="4556814" y="328566"/>
                </a:cubicBezTo>
                <a:cubicBezTo>
                  <a:pt x="4583077" y="328566"/>
                  <a:pt x="4599491" y="364855"/>
                  <a:pt x="4592925" y="386024"/>
                </a:cubicBezTo>
                <a:cubicBezTo>
                  <a:pt x="4578973" y="397364"/>
                  <a:pt x="4563380" y="400955"/>
                  <a:pt x="4549427" y="399585"/>
                </a:cubicBezTo>
                <a:close/>
                <a:moveTo>
                  <a:pt x="6191319" y="400764"/>
                </a:moveTo>
                <a:cubicBezTo>
                  <a:pt x="6109752" y="400764"/>
                  <a:pt x="6139117" y="340704"/>
                  <a:pt x="6201107" y="325689"/>
                </a:cubicBezTo>
                <a:cubicBezTo>
                  <a:pt x="6253309" y="331695"/>
                  <a:pt x="6233734" y="391755"/>
                  <a:pt x="6191319" y="400764"/>
                </a:cubicBezTo>
                <a:close/>
                <a:moveTo>
                  <a:pt x="6841675" y="402299"/>
                </a:moveTo>
                <a:cubicBezTo>
                  <a:pt x="6759704" y="399284"/>
                  <a:pt x="6779378" y="341984"/>
                  <a:pt x="6838397" y="332937"/>
                </a:cubicBezTo>
                <a:cubicBezTo>
                  <a:pt x="6890857" y="332937"/>
                  <a:pt x="6884300" y="393252"/>
                  <a:pt x="6841675" y="402299"/>
                </a:cubicBezTo>
                <a:close/>
                <a:moveTo>
                  <a:pt x="6014079" y="402604"/>
                </a:moveTo>
                <a:cubicBezTo>
                  <a:pt x="5973116" y="398093"/>
                  <a:pt x="5949708" y="351287"/>
                  <a:pt x="6018699" y="333241"/>
                </a:cubicBezTo>
                <a:cubicBezTo>
                  <a:pt x="6048267" y="327226"/>
                  <a:pt x="6061408" y="366325"/>
                  <a:pt x="6058123" y="390386"/>
                </a:cubicBezTo>
                <a:cubicBezTo>
                  <a:pt x="6043339" y="400912"/>
                  <a:pt x="6027734" y="404108"/>
                  <a:pt x="6014079" y="402604"/>
                </a:cubicBezTo>
                <a:close/>
                <a:moveTo>
                  <a:pt x="5442430" y="403993"/>
                </a:moveTo>
                <a:cubicBezTo>
                  <a:pt x="5384602" y="410848"/>
                  <a:pt x="5351250" y="363317"/>
                  <a:pt x="5425844" y="336726"/>
                </a:cubicBezTo>
                <a:cubicBezTo>
                  <a:pt x="5452074" y="336726"/>
                  <a:pt x="5471747" y="367116"/>
                  <a:pt x="5468468" y="397506"/>
                </a:cubicBezTo>
                <a:cubicBezTo>
                  <a:pt x="5459452" y="400925"/>
                  <a:pt x="5450691" y="403014"/>
                  <a:pt x="5442430" y="403993"/>
                </a:cubicBezTo>
                <a:close/>
                <a:moveTo>
                  <a:pt x="7062524" y="405164"/>
                </a:moveTo>
                <a:cubicBezTo>
                  <a:pt x="7021053" y="400056"/>
                  <a:pt x="6998933" y="366000"/>
                  <a:pt x="7065288" y="338755"/>
                </a:cubicBezTo>
                <a:cubicBezTo>
                  <a:pt x="7091501" y="329673"/>
                  <a:pt x="7117715" y="381136"/>
                  <a:pt x="7107885" y="399299"/>
                </a:cubicBezTo>
                <a:cubicBezTo>
                  <a:pt x="7092322" y="405353"/>
                  <a:pt x="7076347" y="406867"/>
                  <a:pt x="7062524" y="405164"/>
                </a:cubicBezTo>
                <a:close/>
                <a:moveTo>
                  <a:pt x="5831794" y="405563"/>
                </a:moveTo>
                <a:cubicBezTo>
                  <a:pt x="5769122" y="399519"/>
                  <a:pt x="5759226" y="326983"/>
                  <a:pt x="5828495" y="323960"/>
                </a:cubicBezTo>
                <a:cubicBezTo>
                  <a:pt x="5868078" y="333027"/>
                  <a:pt x="5877973" y="393474"/>
                  <a:pt x="5831794" y="405563"/>
                </a:cubicBezTo>
                <a:close/>
                <a:moveTo>
                  <a:pt x="9977226" y="407090"/>
                </a:moveTo>
                <a:cubicBezTo>
                  <a:pt x="9936651" y="402401"/>
                  <a:pt x="9921895" y="363188"/>
                  <a:pt x="9988291" y="349549"/>
                </a:cubicBezTo>
                <a:cubicBezTo>
                  <a:pt x="10014522" y="346518"/>
                  <a:pt x="10030916" y="376828"/>
                  <a:pt x="10024358" y="398044"/>
                </a:cubicBezTo>
                <a:cubicBezTo>
                  <a:pt x="10007144" y="406379"/>
                  <a:pt x="9990752" y="408652"/>
                  <a:pt x="9977226" y="407090"/>
                </a:cubicBezTo>
                <a:close/>
                <a:moveTo>
                  <a:pt x="10751103" y="408346"/>
                </a:moveTo>
                <a:cubicBezTo>
                  <a:pt x="10739450" y="410222"/>
                  <a:pt x="10726104" y="409096"/>
                  <a:pt x="10712963" y="403843"/>
                </a:cubicBezTo>
                <a:cubicBezTo>
                  <a:pt x="10686680" y="364820"/>
                  <a:pt x="10712963" y="340805"/>
                  <a:pt x="10758957" y="340805"/>
                </a:cubicBezTo>
                <a:cubicBezTo>
                  <a:pt x="10805772" y="370073"/>
                  <a:pt x="10786061" y="402718"/>
                  <a:pt x="10751103" y="408346"/>
                </a:cubicBezTo>
                <a:close/>
                <a:moveTo>
                  <a:pt x="6622211" y="408827"/>
                </a:moveTo>
                <a:cubicBezTo>
                  <a:pt x="6556773" y="384472"/>
                  <a:pt x="6566589" y="338806"/>
                  <a:pt x="6635300" y="329673"/>
                </a:cubicBezTo>
                <a:cubicBezTo>
                  <a:pt x="6684379" y="338806"/>
                  <a:pt x="6674564" y="408827"/>
                  <a:pt x="6622211" y="408827"/>
                </a:cubicBezTo>
                <a:close/>
                <a:moveTo>
                  <a:pt x="2546164" y="410169"/>
                </a:moveTo>
                <a:cubicBezTo>
                  <a:pt x="2486968" y="404143"/>
                  <a:pt x="2454081" y="358948"/>
                  <a:pt x="2526432" y="331830"/>
                </a:cubicBezTo>
                <a:cubicBezTo>
                  <a:pt x="2559318" y="337856"/>
                  <a:pt x="2602071" y="398117"/>
                  <a:pt x="2546164" y="410169"/>
                </a:cubicBezTo>
                <a:close/>
                <a:moveTo>
                  <a:pt x="9771983" y="415879"/>
                </a:moveTo>
                <a:cubicBezTo>
                  <a:pt x="9709393" y="409873"/>
                  <a:pt x="9676450" y="367831"/>
                  <a:pt x="9752217" y="340804"/>
                </a:cubicBezTo>
                <a:cubicBezTo>
                  <a:pt x="9781865" y="343807"/>
                  <a:pt x="9827984" y="403867"/>
                  <a:pt x="9771983" y="415879"/>
                </a:cubicBezTo>
                <a:close/>
                <a:moveTo>
                  <a:pt x="5209174" y="419054"/>
                </a:moveTo>
                <a:cubicBezTo>
                  <a:pt x="5150278" y="428121"/>
                  <a:pt x="5124102" y="373719"/>
                  <a:pt x="5192814" y="352563"/>
                </a:cubicBezTo>
                <a:cubicBezTo>
                  <a:pt x="5241894" y="346518"/>
                  <a:pt x="5251710" y="397898"/>
                  <a:pt x="5209174" y="419054"/>
                </a:cubicBezTo>
                <a:close/>
                <a:moveTo>
                  <a:pt x="10521232" y="429497"/>
                </a:moveTo>
                <a:cubicBezTo>
                  <a:pt x="10480349" y="423971"/>
                  <a:pt x="10464365" y="391670"/>
                  <a:pt x="10525843" y="364469"/>
                </a:cubicBezTo>
                <a:cubicBezTo>
                  <a:pt x="10555352" y="364469"/>
                  <a:pt x="10575025" y="397715"/>
                  <a:pt x="10568467" y="424916"/>
                </a:cubicBezTo>
                <a:cubicBezTo>
                  <a:pt x="10551253" y="430205"/>
                  <a:pt x="10534860" y="431338"/>
                  <a:pt x="10521232" y="429497"/>
                </a:cubicBezTo>
                <a:close/>
                <a:moveTo>
                  <a:pt x="7967235" y="431486"/>
                </a:moveTo>
                <a:cubicBezTo>
                  <a:pt x="7954658" y="434036"/>
                  <a:pt x="7939052" y="433469"/>
                  <a:pt x="7921805" y="428180"/>
                </a:cubicBezTo>
                <a:cubicBezTo>
                  <a:pt x="7898807" y="391912"/>
                  <a:pt x="7921805" y="370756"/>
                  <a:pt x="7961228" y="367733"/>
                </a:cubicBezTo>
                <a:cubicBezTo>
                  <a:pt x="8015429" y="388134"/>
                  <a:pt x="8004957" y="423835"/>
                  <a:pt x="7967235" y="431486"/>
                </a:cubicBezTo>
                <a:close/>
                <a:moveTo>
                  <a:pt x="11450000" y="433226"/>
                </a:moveTo>
                <a:cubicBezTo>
                  <a:pt x="11445461" y="432329"/>
                  <a:pt x="11440485" y="429824"/>
                  <a:pt x="11435151" y="425288"/>
                </a:cubicBezTo>
                <a:cubicBezTo>
                  <a:pt x="11353080" y="443433"/>
                  <a:pt x="11399039" y="358758"/>
                  <a:pt x="11454847" y="361782"/>
                </a:cubicBezTo>
                <a:cubicBezTo>
                  <a:pt x="11492190" y="367075"/>
                  <a:pt x="11481777" y="439511"/>
                  <a:pt x="11450000" y="433226"/>
                </a:cubicBezTo>
                <a:close/>
                <a:moveTo>
                  <a:pt x="8695645" y="433348"/>
                </a:moveTo>
                <a:cubicBezTo>
                  <a:pt x="8652404" y="426386"/>
                  <a:pt x="8627169" y="374671"/>
                  <a:pt x="8696106" y="358758"/>
                </a:cubicBezTo>
                <a:cubicBezTo>
                  <a:pt x="8722370" y="361789"/>
                  <a:pt x="8748632" y="395130"/>
                  <a:pt x="8742067" y="422408"/>
                </a:cubicBezTo>
                <a:cubicBezTo>
                  <a:pt x="8726473" y="433016"/>
                  <a:pt x="8710058" y="435669"/>
                  <a:pt x="8695645" y="433348"/>
                </a:cubicBezTo>
                <a:close/>
                <a:moveTo>
                  <a:pt x="10283475" y="433832"/>
                </a:moveTo>
                <a:cubicBezTo>
                  <a:pt x="10198403" y="433832"/>
                  <a:pt x="10214763" y="370502"/>
                  <a:pt x="10283475" y="364470"/>
                </a:cubicBezTo>
                <a:cubicBezTo>
                  <a:pt x="10326011" y="367486"/>
                  <a:pt x="10322739" y="427801"/>
                  <a:pt x="10283475" y="433832"/>
                </a:cubicBezTo>
                <a:close/>
                <a:moveTo>
                  <a:pt x="8974129" y="434033"/>
                </a:moveTo>
                <a:cubicBezTo>
                  <a:pt x="8961635" y="436316"/>
                  <a:pt x="8946132" y="435555"/>
                  <a:pt x="8928999" y="430228"/>
                </a:cubicBezTo>
                <a:cubicBezTo>
                  <a:pt x="8906152" y="396739"/>
                  <a:pt x="8928999" y="375429"/>
                  <a:pt x="8968162" y="372384"/>
                </a:cubicBezTo>
                <a:cubicBezTo>
                  <a:pt x="9022014" y="392934"/>
                  <a:pt x="9011611" y="427183"/>
                  <a:pt x="8974129" y="434033"/>
                </a:cubicBezTo>
                <a:close/>
                <a:moveTo>
                  <a:pt x="8469099" y="435067"/>
                </a:moveTo>
                <a:cubicBezTo>
                  <a:pt x="8441746" y="432781"/>
                  <a:pt x="8410374" y="398585"/>
                  <a:pt x="8443288" y="364388"/>
                </a:cubicBezTo>
                <a:cubicBezTo>
                  <a:pt x="8505826" y="364388"/>
                  <a:pt x="8495952" y="352229"/>
                  <a:pt x="8499243" y="397825"/>
                </a:cubicBezTo>
                <a:cubicBezTo>
                  <a:pt x="8500476" y="426322"/>
                  <a:pt x="8485512" y="436438"/>
                  <a:pt x="8469099" y="435067"/>
                </a:cubicBezTo>
                <a:close/>
                <a:moveTo>
                  <a:pt x="11001555" y="437931"/>
                </a:moveTo>
                <a:cubicBezTo>
                  <a:pt x="10960160" y="436224"/>
                  <a:pt x="10925691" y="390136"/>
                  <a:pt x="11002016" y="376481"/>
                </a:cubicBezTo>
                <a:cubicBezTo>
                  <a:pt x="11031562" y="373446"/>
                  <a:pt x="11044693" y="397723"/>
                  <a:pt x="11041410" y="422000"/>
                </a:cubicBezTo>
                <a:cubicBezTo>
                  <a:pt x="11029920" y="434138"/>
                  <a:pt x="11015353" y="438500"/>
                  <a:pt x="11001555" y="437931"/>
                </a:cubicBezTo>
                <a:close/>
                <a:moveTo>
                  <a:pt x="7281215" y="441469"/>
                </a:moveTo>
                <a:cubicBezTo>
                  <a:pt x="7199243" y="438454"/>
                  <a:pt x="7218917" y="384170"/>
                  <a:pt x="7277938" y="372107"/>
                </a:cubicBezTo>
                <a:cubicBezTo>
                  <a:pt x="7330399" y="372107"/>
                  <a:pt x="7323842" y="432422"/>
                  <a:pt x="7281215" y="441469"/>
                </a:cubicBezTo>
                <a:close/>
                <a:moveTo>
                  <a:pt x="9462364" y="442995"/>
                </a:moveTo>
                <a:cubicBezTo>
                  <a:pt x="9421788" y="438306"/>
                  <a:pt x="9407034" y="399093"/>
                  <a:pt x="9473430" y="385454"/>
                </a:cubicBezTo>
                <a:cubicBezTo>
                  <a:pt x="9499660" y="382423"/>
                  <a:pt x="9516055" y="412733"/>
                  <a:pt x="9509497" y="433949"/>
                </a:cubicBezTo>
                <a:cubicBezTo>
                  <a:pt x="9492283" y="442284"/>
                  <a:pt x="9475888" y="444557"/>
                  <a:pt x="9462364" y="442995"/>
                </a:cubicBezTo>
                <a:close/>
                <a:moveTo>
                  <a:pt x="8206973" y="443623"/>
                </a:moveTo>
                <a:cubicBezTo>
                  <a:pt x="8141348" y="443623"/>
                  <a:pt x="8138067" y="362020"/>
                  <a:pt x="8200411" y="365043"/>
                </a:cubicBezTo>
                <a:cubicBezTo>
                  <a:pt x="8239786" y="368065"/>
                  <a:pt x="8259473" y="434556"/>
                  <a:pt x="8206973" y="443623"/>
                </a:cubicBezTo>
                <a:close/>
                <a:moveTo>
                  <a:pt x="11658202" y="449337"/>
                </a:moveTo>
                <a:cubicBezTo>
                  <a:pt x="11572848" y="446324"/>
                  <a:pt x="11608959" y="389076"/>
                  <a:pt x="11668050" y="370998"/>
                </a:cubicBezTo>
                <a:cubicBezTo>
                  <a:pt x="11717293" y="380037"/>
                  <a:pt x="11704161" y="437285"/>
                  <a:pt x="11658202" y="449337"/>
                </a:cubicBezTo>
                <a:close/>
                <a:moveTo>
                  <a:pt x="7707064" y="458701"/>
                </a:moveTo>
                <a:cubicBezTo>
                  <a:pt x="7657642" y="452649"/>
                  <a:pt x="7634579" y="401206"/>
                  <a:pt x="7703769" y="386075"/>
                </a:cubicBezTo>
                <a:cubicBezTo>
                  <a:pt x="7756486" y="386075"/>
                  <a:pt x="7763075" y="455675"/>
                  <a:pt x="7707064" y="458701"/>
                </a:cubicBezTo>
                <a:close/>
                <a:moveTo>
                  <a:pt x="7492405" y="459779"/>
                </a:moveTo>
                <a:cubicBezTo>
                  <a:pt x="7479937" y="459827"/>
                  <a:pt x="7467672" y="455490"/>
                  <a:pt x="7458680" y="444931"/>
                </a:cubicBezTo>
                <a:cubicBezTo>
                  <a:pt x="7445598" y="402696"/>
                  <a:pt x="7497924" y="387612"/>
                  <a:pt x="7527358" y="390629"/>
                </a:cubicBezTo>
                <a:cubicBezTo>
                  <a:pt x="7569056" y="420043"/>
                  <a:pt x="7529810" y="459638"/>
                  <a:pt x="7492405" y="459779"/>
                </a:cubicBezTo>
                <a:close/>
                <a:moveTo>
                  <a:pt x="11237440" y="459970"/>
                </a:moveTo>
                <a:cubicBezTo>
                  <a:pt x="11195584" y="455859"/>
                  <a:pt x="11168500" y="407096"/>
                  <a:pt x="11244826" y="388951"/>
                </a:cubicBezTo>
                <a:cubicBezTo>
                  <a:pt x="11271089" y="388951"/>
                  <a:pt x="11287503" y="425240"/>
                  <a:pt x="11280938" y="446409"/>
                </a:cubicBezTo>
                <a:cubicBezTo>
                  <a:pt x="11266986" y="457749"/>
                  <a:pt x="11251392" y="461340"/>
                  <a:pt x="11237440" y="459970"/>
                </a:cubicBezTo>
                <a:close/>
                <a:moveTo>
                  <a:pt x="12107131" y="466825"/>
                </a:moveTo>
                <a:cubicBezTo>
                  <a:pt x="12049303" y="473680"/>
                  <a:pt x="12015951" y="426149"/>
                  <a:pt x="12090545" y="399558"/>
                </a:cubicBezTo>
                <a:cubicBezTo>
                  <a:pt x="12116775" y="399558"/>
                  <a:pt x="12136448" y="429948"/>
                  <a:pt x="12133169" y="460338"/>
                </a:cubicBezTo>
                <a:cubicBezTo>
                  <a:pt x="12124152" y="463757"/>
                  <a:pt x="12115392" y="465846"/>
                  <a:pt x="12107131" y="466825"/>
                </a:cubicBezTo>
                <a:close/>
                <a:moveTo>
                  <a:pt x="9234175" y="470554"/>
                </a:moveTo>
                <a:cubicBezTo>
                  <a:pt x="9174979" y="464528"/>
                  <a:pt x="9142093" y="419333"/>
                  <a:pt x="9214442" y="392215"/>
                </a:cubicBezTo>
                <a:cubicBezTo>
                  <a:pt x="9247330" y="398241"/>
                  <a:pt x="9290082" y="458502"/>
                  <a:pt x="9234175" y="470554"/>
                </a:cubicBezTo>
                <a:close/>
                <a:moveTo>
                  <a:pt x="11897186" y="479439"/>
                </a:moveTo>
                <a:cubicBezTo>
                  <a:pt x="11838290" y="488506"/>
                  <a:pt x="11812114" y="434104"/>
                  <a:pt x="11880826" y="412948"/>
                </a:cubicBezTo>
                <a:cubicBezTo>
                  <a:pt x="11929906" y="406903"/>
                  <a:pt x="11939722" y="458283"/>
                  <a:pt x="11897186" y="47943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069848" y="453497"/>
            <a:ext cx="7323472" cy="144738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069847" y="1970360"/>
            <a:ext cx="7323473" cy="3936663"/>
          </a:xfrm>
        </p:spPr>
        <p:txBody>
          <a:bodyPr anchor="t">
            <a:normAutofit/>
          </a:bodyPr>
          <a:lstStyle>
            <a:lvl1pPr marL="0" indent="0">
              <a:lnSpc>
                <a:spcPct val="140000"/>
              </a:lnSpc>
              <a:spcBef>
                <a:spcPts val="1000"/>
              </a:spcBef>
              <a:buNone/>
              <a:defRPr sz="1800"/>
            </a:lvl1pPr>
            <a:lvl2pPr marL="514350" indent="-285750">
              <a:lnSpc>
                <a:spcPct val="14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600"/>
            </a:lvl2pPr>
            <a:lvl3pPr marL="822960" indent="-285750">
              <a:lnSpc>
                <a:spcPct val="14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400"/>
            </a:lvl3pPr>
            <a:lvl4pPr marL="1097280" indent="-171450">
              <a:lnSpc>
                <a:spcPct val="14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200"/>
            </a:lvl4pPr>
            <a:lvl5pPr marL="1371600" indent="-171450">
              <a:lnSpc>
                <a:spcPct val="14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200"/>
            </a:lvl5pPr>
          </a:lstStyle>
          <a:p>
            <a:pPr lvl="0"/>
            <a:r>
              <a:rPr lang="en-US" dirty="0"/>
              <a:t>Click to add content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-1754871" y="2093199"/>
            <a:ext cx="4157472" cy="41608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B8A27-DF03-4546-BA93-21C967D57E5C}" type="slidenum">
              <a:rPr lang="en-US" smtClean="0"/>
            </a:fld>
            <a:endParaRPr lang="en-US" dirty="0"/>
          </a:p>
        </p:txBody>
      </p:sp>
      <p:grpSp>
        <p:nvGrpSpPr>
          <p:cNvPr id="5" name="Group 4"/>
          <p:cNvGrpSpPr/>
          <p:nvPr userDrawn="1"/>
        </p:nvGrpSpPr>
        <p:grpSpPr>
          <a:xfrm>
            <a:off x="11096450" y="13394"/>
            <a:ext cx="494218" cy="6814823"/>
            <a:chOff x="11096450" y="13394"/>
            <a:chExt cx="494218" cy="6814823"/>
          </a:xfrm>
          <a:solidFill>
            <a:schemeClr val="bg2">
              <a:lumMod val="90000"/>
            </a:schemeClr>
          </a:solidFill>
        </p:grpSpPr>
        <p:sp>
          <p:nvSpPr>
            <p:cNvPr id="8" name="Freeform 8"/>
            <p:cNvSpPr/>
            <p:nvPr/>
          </p:nvSpPr>
          <p:spPr bwMode="auto">
            <a:xfrm rot="5400000">
              <a:off x="11108009" y="6718576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9" name="Freeform 10"/>
            <p:cNvSpPr/>
            <p:nvPr/>
          </p:nvSpPr>
          <p:spPr bwMode="auto">
            <a:xfrm rot="5400000">
              <a:off x="11475034" y="77813"/>
              <a:ext cx="138242" cy="88130"/>
            </a:xfrm>
            <a:custGeom>
              <a:avLst/>
              <a:gdLst>
                <a:gd name="T0" fmla="*/ 22 w 42"/>
                <a:gd name="T1" fmla="*/ 0 h 29"/>
                <a:gd name="T2" fmla="*/ 14 w 42"/>
                <a:gd name="T3" fmla="*/ 25 h 29"/>
                <a:gd name="T4" fmla="*/ 22 w 42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9">
                  <a:moveTo>
                    <a:pt x="22" y="0"/>
                  </a:moveTo>
                  <a:cubicBezTo>
                    <a:pt x="42" y="7"/>
                    <a:pt x="28" y="29"/>
                    <a:pt x="14" y="25"/>
                  </a:cubicBezTo>
                  <a:cubicBezTo>
                    <a:pt x="0" y="18"/>
                    <a:pt x="8" y="1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0" name="Freeform 15"/>
            <p:cNvSpPr/>
            <p:nvPr/>
          </p:nvSpPr>
          <p:spPr bwMode="auto">
            <a:xfrm rot="5400000">
              <a:off x="11478964" y="592010"/>
              <a:ext cx="121406" cy="72626"/>
            </a:xfrm>
            <a:custGeom>
              <a:avLst/>
              <a:gdLst>
                <a:gd name="T0" fmla="*/ 16 w 37"/>
                <a:gd name="T1" fmla="*/ 0 h 24"/>
                <a:gd name="T2" fmla="*/ 11 w 37"/>
                <a:gd name="T3" fmla="*/ 24 h 24"/>
                <a:gd name="T4" fmla="*/ 16 w 37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4">
                  <a:moveTo>
                    <a:pt x="16" y="0"/>
                  </a:moveTo>
                  <a:cubicBezTo>
                    <a:pt x="37" y="6"/>
                    <a:pt x="30" y="20"/>
                    <a:pt x="11" y="24"/>
                  </a:cubicBezTo>
                  <a:cubicBezTo>
                    <a:pt x="0" y="17"/>
                    <a:pt x="5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1" name="Freeform 18"/>
            <p:cNvSpPr/>
            <p:nvPr/>
          </p:nvSpPr>
          <p:spPr bwMode="auto">
            <a:xfrm rot="5400000">
              <a:off x="11482378" y="335267"/>
              <a:ext cx="138242" cy="78339"/>
            </a:xfrm>
            <a:custGeom>
              <a:avLst/>
              <a:gdLst>
                <a:gd name="T0" fmla="*/ 6 w 42"/>
                <a:gd name="T1" fmla="*/ 6 h 26"/>
                <a:gd name="T2" fmla="*/ 21 w 42"/>
                <a:gd name="T3" fmla="*/ 26 h 26"/>
                <a:gd name="T4" fmla="*/ 6 w 42"/>
                <a:gd name="T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6">
                  <a:moveTo>
                    <a:pt x="6" y="6"/>
                  </a:moveTo>
                  <a:cubicBezTo>
                    <a:pt x="25" y="0"/>
                    <a:pt x="42" y="17"/>
                    <a:pt x="21" y="26"/>
                  </a:cubicBezTo>
                  <a:cubicBezTo>
                    <a:pt x="9" y="26"/>
                    <a:pt x="0" y="16"/>
                    <a:pt x="6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2" name="Freeform 19"/>
            <p:cNvSpPr/>
            <p:nvPr/>
          </p:nvSpPr>
          <p:spPr bwMode="auto">
            <a:xfrm rot="5400000">
              <a:off x="11407714" y="2021691"/>
              <a:ext cx="124951" cy="69362"/>
            </a:xfrm>
            <a:custGeom>
              <a:avLst/>
              <a:gdLst>
                <a:gd name="T0" fmla="*/ 16 w 38"/>
                <a:gd name="T1" fmla="*/ 0 h 23"/>
                <a:gd name="T2" fmla="*/ 10 w 38"/>
                <a:gd name="T3" fmla="*/ 23 h 23"/>
                <a:gd name="T4" fmla="*/ 1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16" y="0"/>
                  </a:moveTo>
                  <a:cubicBezTo>
                    <a:pt x="38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3" name="Freeform 20"/>
            <p:cNvSpPr/>
            <p:nvPr/>
          </p:nvSpPr>
          <p:spPr bwMode="auto">
            <a:xfrm rot="5400000">
              <a:off x="11414629" y="2272420"/>
              <a:ext cx="128495" cy="78339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4" name="Freeform 22"/>
            <p:cNvSpPr/>
            <p:nvPr/>
          </p:nvSpPr>
          <p:spPr bwMode="auto">
            <a:xfrm rot="5400000">
              <a:off x="11426398" y="1049544"/>
              <a:ext cx="150648" cy="99554"/>
            </a:xfrm>
            <a:custGeom>
              <a:avLst/>
              <a:gdLst>
                <a:gd name="T0" fmla="*/ 26 w 46"/>
                <a:gd name="T1" fmla="*/ 0 h 33"/>
                <a:gd name="T2" fmla="*/ 38 w 46"/>
                <a:gd name="T3" fmla="*/ 22 h 33"/>
                <a:gd name="T4" fmla="*/ 26 w 46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33">
                  <a:moveTo>
                    <a:pt x="26" y="0"/>
                  </a:moveTo>
                  <a:cubicBezTo>
                    <a:pt x="29" y="0"/>
                    <a:pt x="46" y="16"/>
                    <a:pt x="38" y="22"/>
                  </a:cubicBezTo>
                  <a:cubicBezTo>
                    <a:pt x="16" y="33"/>
                    <a:pt x="0" y="5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5" name="Freeform 23"/>
            <p:cNvSpPr/>
            <p:nvPr/>
          </p:nvSpPr>
          <p:spPr bwMode="auto">
            <a:xfrm rot="5400000">
              <a:off x="11440085" y="836978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8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10"/>
                    <a:pt x="28" y="27"/>
                    <a:pt x="8" y="20"/>
                  </a:cubicBezTo>
                  <a:cubicBezTo>
                    <a:pt x="0" y="8"/>
                    <a:pt x="7" y="2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6" name="Freeform 26"/>
            <p:cNvSpPr/>
            <p:nvPr/>
          </p:nvSpPr>
          <p:spPr bwMode="auto">
            <a:xfrm rot="5400000">
              <a:off x="11427309" y="1320685"/>
              <a:ext cx="127608" cy="78339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5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2"/>
                    <a:pt x="36" y="26"/>
                    <a:pt x="20" y="25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7" name="Freeform 27"/>
            <p:cNvSpPr/>
            <p:nvPr/>
          </p:nvSpPr>
          <p:spPr bwMode="auto">
            <a:xfrm rot="5400000">
              <a:off x="11407470" y="1778440"/>
              <a:ext cx="131153" cy="93843"/>
            </a:xfrm>
            <a:custGeom>
              <a:avLst/>
              <a:gdLst>
                <a:gd name="T0" fmla="*/ 22 w 40"/>
                <a:gd name="T1" fmla="*/ 0 h 31"/>
                <a:gd name="T2" fmla="*/ 16 w 40"/>
                <a:gd name="T3" fmla="*/ 25 h 31"/>
                <a:gd name="T4" fmla="*/ 22 w 40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1">
                  <a:moveTo>
                    <a:pt x="22" y="0"/>
                  </a:moveTo>
                  <a:cubicBezTo>
                    <a:pt x="39" y="3"/>
                    <a:pt x="40" y="31"/>
                    <a:pt x="16" y="25"/>
                  </a:cubicBezTo>
                  <a:cubicBezTo>
                    <a:pt x="0" y="7"/>
                    <a:pt x="13" y="4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8" name="Freeform 28"/>
            <p:cNvSpPr/>
            <p:nvPr/>
          </p:nvSpPr>
          <p:spPr bwMode="auto">
            <a:xfrm rot="5400000">
              <a:off x="11404869" y="1535195"/>
              <a:ext cx="127608" cy="69362"/>
            </a:xfrm>
            <a:custGeom>
              <a:avLst/>
              <a:gdLst>
                <a:gd name="T0" fmla="*/ 16 w 39"/>
                <a:gd name="T1" fmla="*/ 0 h 23"/>
                <a:gd name="T2" fmla="*/ 11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7"/>
                    <a:pt x="31" y="17"/>
                    <a:pt x="11" y="23"/>
                  </a:cubicBezTo>
                  <a:cubicBezTo>
                    <a:pt x="0" y="16"/>
                    <a:pt x="4" y="2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9" name="Freeform 30"/>
            <p:cNvSpPr/>
            <p:nvPr/>
          </p:nvSpPr>
          <p:spPr bwMode="auto">
            <a:xfrm rot="5400000">
              <a:off x="11480119" y="1078297"/>
              <a:ext cx="9748" cy="5712"/>
            </a:xfrm>
            <a:custGeom>
              <a:avLst/>
              <a:gdLst>
                <a:gd name="T0" fmla="*/ 1 w 3"/>
                <a:gd name="T1" fmla="*/ 0 h 2"/>
                <a:gd name="T2" fmla="*/ 2 w 3"/>
                <a:gd name="T3" fmla="*/ 2 h 2"/>
                <a:gd name="T4" fmla="*/ 1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cubicBezTo>
                    <a:pt x="2" y="1"/>
                    <a:pt x="3" y="2"/>
                    <a:pt x="2" y="2"/>
                  </a:cubicBezTo>
                  <a:cubicBezTo>
                    <a:pt x="1" y="2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0" name="Freeform 43"/>
            <p:cNvSpPr/>
            <p:nvPr/>
          </p:nvSpPr>
          <p:spPr bwMode="auto">
            <a:xfrm rot="5400000">
              <a:off x="11194111" y="860614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1" name="Freeform 51"/>
            <p:cNvSpPr/>
            <p:nvPr/>
          </p:nvSpPr>
          <p:spPr bwMode="auto">
            <a:xfrm rot="5400000">
              <a:off x="11167080" y="1015030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2" name="Freeform 52"/>
            <p:cNvSpPr/>
            <p:nvPr/>
          </p:nvSpPr>
          <p:spPr bwMode="auto">
            <a:xfrm rot="5400000">
              <a:off x="11164085" y="450599"/>
              <a:ext cx="118747" cy="81603"/>
            </a:xfrm>
            <a:custGeom>
              <a:avLst/>
              <a:gdLst>
                <a:gd name="T0" fmla="*/ 21 w 36"/>
                <a:gd name="T1" fmla="*/ 0 h 27"/>
                <a:gd name="T2" fmla="*/ 22 w 36"/>
                <a:gd name="T3" fmla="*/ 27 h 27"/>
                <a:gd name="T4" fmla="*/ 21 w 36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21" y="0"/>
                  </a:moveTo>
                  <a:cubicBezTo>
                    <a:pt x="33" y="3"/>
                    <a:pt x="36" y="23"/>
                    <a:pt x="22" y="27"/>
                  </a:cubicBezTo>
                  <a:cubicBezTo>
                    <a:pt x="3" y="25"/>
                    <a:pt x="0" y="1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3" name="Freeform 53"/>
            <p:cNvSpPr/>
            <p:nvPr/>
          </p:nvSpPr>
          <p:spPr bwMode="auto">
            <a:xfrm rot="5400000">
              <a:off x="11155166" y="1253803"/>
              <a:ext cx="127608" cy="79154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4" name="Freeform 54"/>
            <p:cNvSpPr/>
            <p:nvPr/>
          </p:nvSpPr>
          <p:spPr bwMode="auto">
            <a:xfrm rot="5400000">
              <a:off x="11141013" y="614227"/>
              <a:ext cx="134697" cy="105266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5" name="Freeform 55"/>
            <p:cNvSpPr/>
            <p:nvPr/>
          </p:nvSpPr>
          <p:spPr bwMode="auto">
            <a:xfrm rot="5400000">
              <a:off x="11155026" y="1463404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6" name="Freeform 56"/>
            <p:cNvSpPr/>
            <p:nvPr/>
          </p:nvSpPr>
          <p:spPr bwMode="auto">
            <a:xfrm rot="5400000">
              <a:off x="11101585" y="2335317"/>
              <a:ext cx="128495" cy="72626"/>
            </a:xfrm>
            <a:custGeom>
              <a:avLst/>
              <a:gdLst>
                <a:gd name="T0" fmla="*/ 21 w 39"/>
                <a:gd name="T1" fmla="*/ 0 h 24"/>
                <a:gd name="T2" fmla="*/ 22 w 39"/>
                <a:gd name="T3" fmla="*/ 24 h 24"/>
                <a:gd name="T4" fmla="*/ 21 w 39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4">
                  <a:moveTo>
                    <a:pt x="21" y="0"/>
                  </a:moveTo>
                  <a:cubicBezTo>
                    <a:pt x="37" y="0"/>
                    <a:pt x="39" y="23"/>
                    <a:pt x="22" y="24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7" name="Freeform 57"/>
            <p:cNvSpPr/>
            <p:nvPr/>
          </p:nvSpPr>
          <p:spPr bwMode="auto">
            <a:xfrm rot="5400000">
              <a:off x="11141175" y="1673149"/>
              <a:ext cx="140901" cy="93843"/>
            </a:xfrm>
            <a:custGeom>
              <a:avLst/>
              <a:gdLst>
                <a:gd name="T0" fmla="*/ 27 w 43"/>
                <a:gd name="T1" fmla="*/ 3 h 31"/>
                <a:gd name="T2" fmla="*/ 40 w 43"/>
                <a:gd name="T3" fmla="*/ 23 h 31"/>
                <a:gd name="T4" fmla="*/ 27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7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1" y="31"/>
                    <a:pt x="0" y="15"/>
                    <a:pt x="27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8" name="Freeform 59"/>
            <p:cNvSpPr/>
            <p:nvPr/>
          </p:nvSpPr>
          <p:spPr bwMode="auto">
            <a:xfrm rot="5400000">
              <a:off x="11120625" y="255502"/>
              <a:ext cx="124063" cy="78339"/>
            </a:xfrm>
            <a:custGeom>
              <a:avLst/>
              <a:gdLst>
                <a:gd name="T0" fmla="*/ 22 w 38"/>
                <a:gd name="T1" fmla="*/ 0 h 26"/>
                <a:gd name="T2" fmla="*/ 18 w 38"/>
                <a:gd name="T3" fmla="*/ 26 h 26"/>
                <a:gd name="T4" fmla="*/ 22 w 38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6">
                  <a:moveTo>
                    <a:pt x="22" y="0"/>
                  </a:moveTo>
                  <a:cubicBezTo>
                    <a:pt x="38" y="3"/>
                    <a:pt x="33" y="25"/>
                    <a:pt x="18" y="26"/>
                  </a:cubicBezTo>
                  <a:cubicBezTo>
                    <a:pt x="0" y="20"/>
                    <a:pt x="6" y="3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9" name="Freeform 60"/>
            <p:cNvSpPr/>
            <p:nvPr/>
          </p:nvSpPr>
          <p:spPr bwMode="auto">
            <a:xfrm rot="5400000">
              <a:off x="11115856" y="1902943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0" name="Freeform 61"/>
            <p:cNvSpPr/>
            <p:nvPr/>
          </p:nvSpPr>
          <p:spPr bwMode="auto">
            <a:xfrm rot="5400000">
              <a:off x="11082153" y="2137303"/>
              <a:ext cx="137356" cy="99554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5"/>
                    <a:pt x="16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1" name="Freeform 5"/>
            <p:cNvSpPr/>
            <p:nvPr/>
          </p:nvSpPr>
          <p:spPr bwMode="auto">
            <a:xfrm rot="5400000">
              <a:off x="11410824" y="2818299"/>
              <a:ext cx="121406" cy="81603"/>
            </a:xfrm>
            <a:custGeom>
              <a:avLst/>
              <a:gdLst>
                <a:gd name="T0" fmla="*/ 20 w 37"/>
                <a:gd name="T1" fmla="*/ 1 h 27"/>
                <a:gd name="T2" fmla="*/ 22 w 37"/>
                <a:gd name="T3" fmla="*/ 27 h 27"/>
                <a:gd name="T4" fmla="*/ 20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20" y="1"/>
                  </a:moveTo>
                  <a:cubicBezTo>
                    <a:pt x="31" y="1"/>
                    <a:pt x="37" y="24"/>
                    <a:pt x="22" y="27"/>
                  </a:cubicBezTo>
                  <a:cubicBezTo>
                    <a:pt x="2" y="27"/>
                    <a:pt x="0" y="0"/>
                    <a:pt x="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2" name="Freeform 6"/>
            <p:cNvSpPr/>
            <p:nvPr/>
          </p:nvSpPr>
          <p:spPr bwMode="auto">
            <a:xfrm rot="5400000">
              <a:off x="11391700" y="5088176"/>
              <a:ext cx="124063" cy="87315"/>
            </a:xfrm>
            <a:custGeom>
              <a:avLst/>
              <a:gdLst>
                <a:gd name="T0" fmla="*/ 12 w 38"/>
                <a:gd name="T1" fmla="*/ 3 h 29"/>
                <a:gd name="T2" fmla="*/ 15 w 38"/>
                <a:gd name="T3" fmla="*/ 29 h 29"/>
                <a:gd name="T4" fmla="*/ 12 w 38"/>
                <a:gd name="T5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9">
                  <a:moveTo>
                    <a:pt x="12" y="3"/>
                  </a:moveTo>
                  <a:cubicBezTo>
                    <a:pt x="34" y="0"/>
                    <a:pt x="38" y="26"/>
                    <a:pt x="15" y="29"/>
                  </a:cubicBezTo>
                  <a:cubicBezTo>
                    <a:pt x="4" y="23"/>
                    <a:pt x="0" y="9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3" name="Freeform 7"/>
            <p:cNvSpPr/>
            <p:nvPr/>
          </p:nvSpPr>
          <p:spPr bwMode="auto">
            <a:xfrm rot="5400000">
              <a:off x="11371127" y="2531128"/>
              <a:ext cx="138242" cy="100371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4" name="Freeform 8"/>
            <p:cNvSpPr/>
            <p:nvPr/>
          </p:nvSpPr>
          <p:spPr bwMode="auto">
            <a:xfrm rot="5400000">
              <a:off x="11401349" y="4735882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5" name="Freeform 9"/>
            <p:cNvSpPr/>
            <p:nvPr/>
          </p:nvSpPr>
          <p:spPr bwMode="auto">
            <a:xfrm rot="5400000">
              <a:off x="11409487" y="4455410"/>
              <a:ext cx="121406" cy="88130"/>
            </a:xfrm>
            <a:custGeom>
              <a:avLst/>
              <a:gdLst>
                <a:gd name="T0" fmla="*/ 18 w 37"/>
                <a:gd name="T1" fmla="*/ 4 h 29"/>
                <a:gd name="T2" fmla="*/ 22 w 37"/>
                <a:gd name="T3" fmla="*/ 29 h 29"/>
                <a:gd name="T4" fmla="*/ 18 w 37"/>
                <a:gd name="T5" fmla="*/ 4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9">
                  <a:moveTo>
                    <a:pt x="18" y="4"/>
                  </a:moveTo>
                  <a:cubicBezTo>
                    <a:pt x="35" y="0"/>
                    <a:pt x="37" y="28"/>
                    <a:pt x="22" y="29"/>
                  </a:cubicBezTo>
                  <a:cubicBezTo>
                    <a:pt x="7" y="28"/>
                    <a:pt x="0" y="1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6" name="Freeform 11"/>
            <p:cNvSpPr/>
            <p:nvPr/>
          </p:nvSpPr>
          <p:spPr bwMode="auto">
            <a:xfrm rot="5400000">
              <a:off x="11369848" y="4194178"/>
              <a:ext cx="143559" cy="102819"/>
            </a:xfrm>
            <a:custGeom>
              <a:avLst/>
              <a:gdLst>
                <a:gd name="T0" fmla="*/ 31 w 44"/>
                <a:gd name="T1" fmla="*/ 1 h 34"/>
                <a:gd name="T2" fmla="*/ 42 w 44"/>
                <a:gd name="T3" fmla="*/ 19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7" name="Freeform 12"/>
            <p:cNvSpPr/>
            <p:nvPr/>
          </p:nvSpPr>
          <p:spPr bwMode="auto">
            <a:xfrm rot="5400000">
              <a:off x="11381624" y="3691697"/>
              <a:ext cx="134697" cy="81603"/>
            </a:xfrm>
            <a:custGeom>
              <a:avLst/>
              <a:gdLst>
                <a:gd name="T0" fmla="*/ 22 w 41"/>
                <a:gd name="T1" fmla="*/ 0 h 27"/>
                <a:gd name="T2" fmla="*/ 8 w 41"/>
                <a:gd name="T3" fmla="*/ 20 h 27"/>
                <a:gd name="T4" fmla="*/ 22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22" y="0"/>
                  </a:moveTo>
                  <a:cubicBezTo>
                    <a:pt x="41" y="12"/>
                    <a:pt x="24" y="27"/>
                    <a:pt x="8" y="20"/>
                  </a:cubicBezTo>
                  <a:cubicBezTo>
                    <a:pt x="0" y="7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8" name="Freeform 13"/>
            <p:cNvSpPr/>
            <p:nvPr/>
          </p:nvSpPr>
          <p:spPr bwMode="auto">
            <a:xfrm rot="5400000">
              <a:off x="11417787" y="3075050"/>
              <a:ext cx="124951" cy="69362"/>
            </a:xfrm>
            <a:custGeom>
              <a:avLst/>
              <a:gdLst>
                <a:gd name="T0" fmla="*/ 26 w 38"/>
                <a:gd name="T1" fmla="*/ 0 h 23"/>
                <a:gd name="T2" fmla="*/ 25 w 38"/>
                <a:gd name="T3" fmla="*/ 23 h 23"/>
                <a:gd name="T4" fmla="*/ 2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6" y="0"/>
                  </a:moveTo>
                  <a:cubicBezTo>
                    <a:pt x="38" y="0"/>
                    <a:pt x="37" y="20"/>
                    <a:pt x="25" y="23"/>
                  </a:cubicBezTo>
                  <a:cubicBezTo>
                    <a:pt x="0" y="23"/>
                    <a:pt x="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9" name="Freeform 14"/>
            <p:cNvSpPr/>
            <p:nvPr/>
          </p:nvSpPr>
          <p:spPr bwMode="auto">
            <a:xfrm rot="5400000">
              <a:off x="11376729" y="3335597"/>
              <a:ext cx="134697" cy="84866"/>
            </a:xfrm>
            <a:custGeom>
              <a:avLst/>
              <a:gdLst>
                <a:gd name="T0" fmla="*/ 26 w 41"/>
                <a:gd name="T1" fmla="*/ 1 h 28"/>
                <a:gd name="T2" fmla="*/ 39 w 41"/>
                <a:gd name="T3" fmla="*/ 20 h 28"/>
                <a:gd name="T4" fmla="*/ 26 w 41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6" y="1"/>
                  </a:moveTo>
                  <a:cubicBezTo>
                    <a:pt x="34" y="0"/>
                    <a:pt x="41" y="12"/>
                    <a:pt x="39" y="20"/>
                  </a:cubicBezTo>
                  <a:cubicBezTo>
                    <a:pt x="17" y="28"/>
                    <a:pt x="0" y="12"/>
                    <a:pt x="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40" name="Freeform 16"/>
            <p:cNvSpPr/>
            <p:nvPr/>
          </p:nvSpPr>
          <p:spPr bwMode="auto">
            <a:xfrm rot="5400000">
              <a:off x="11360464" y="3934729"/>
              <a:ext cx="143559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5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5"/>
                  </a:cubicBezTo>
                  <a:cubicBezTo>
                    <a:pt x="29" y="32"/>
                    <a:pt x="0" y="6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41" name="Freeform 17"/>
            <p:cNvSpPr/>
            <p:nvPr/>
          </p:nvSpPr>
          <p:spPr bwMode="auto">
            <a:xfrm rot="5400000">
              <a:off x="11395443" y="5347417"/>
              <a:ext cx="94821" cy="69362"/>
            </a:xfrm>
            <a:custGeom>
              <a:avLst/>
              <a:gdLst>
                <a:gd name="T0" fmla="*/ 13 w 29"/>
                <a:gd name="T1" fmla="*/ 0 h 23"/>
                <a:gd name="T2" fmla="*/ 13 w 29"/>
                <a:gd name="T3" fmla="*/ 23 h 23"/>
                <a:gd name="T4" fmla="*/ 13 w 2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23">
                  <a:moveTo>
                    <a:pt x="13" y="0"/>
                  </a:moveTo>
                  <a:cubicBezTo>
                    <a:pt x="27" y="0"/>
                    <a:pt x="29" y="22"/>
                    <a:pt x="13" y="23"/>
                  </a:cubicBezTo>
                  <a:cubicBezTo>
                    <a:pt x="2" y="22"/>
                    <a:pt x="0" y="2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42" name="Freeform 21"/>
            <p:cNvSpPr/>
            <p:nvPr/>
          </p:nvSpPr>
          <p:spPr bwMode="auto">
            <a:xfrm rot="5400000">
              <a:off x="11343434" y="5658571"/>
              <a:ext cx="140901" cy="102819"/>
            </a:xfrm>
            <a:custGeom>
              <a:avLst/>
              <a:gdLst>
                <a:gd name="T0" fmla="*/ 24 w 43"/>
                <a:gd name="T1" fmla="*/ 0 h 34"/>
                <a:gd name="T2" fmla="*/ 14 w 43"/>
                <a:gd name="T3" fmla="*/ 23 h 34"/>
                <a:gd name="T4" fmla="*/ 24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4" y="0"/>
                  </a:moveTo>
                  <a:cubicBezTo>
                    <a:pt x="43" y="3"/>
                    <a:pt x="28" y="34"/>
                    <a:pt x="14" y="23"/>
                  </a:cubicBezTo>
                  <a:cubicBezTo>
                    <a:pt x="0" y="28"/>
                    <a:pt x="4" y="5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43" name="Freeform 25"/>
            <p:cNvSpPr/>
            <p:nvPr/>
          </p:nvSpPr>
          <p:spPr bwMode="auto">
            <a:xfrm rot="5400000">
              <a:off x="11324095" y="6423833"/>
              <a:ext cx="134697" cy="93843"/>
            </a:xfrm>
            <a:custGeom>
              <a:avLst/>
              <a:gdLst>
                <a:gd name="T0" fmla="*/ 23 w 41"/>
                <a:gd name="T1" fmla="*/ 0 h 31"/>
                <a:gd name="T2" fmla="*/ 17 w 41"/>
                <a:gd name="T3" fmla="*/ 25 h 31"/>
                <a:gd name="T4" fmla="*/ 23 w 41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1">
                  <a:moveTo>
                    <a:pt x="23" y="0"/>
                  </a:moveTo>
                  <a:cubicBezTo>
                    <a:pt x="40" y="1"/>
                    <a:pt x="41" y="31"/>
                    <a:pt x="17" y="25"/>
                  </a:cubicBezTo>
                  <a:cubicBezTo>
                    <a:pt x="0" y="7"/>
                    <a:pt x="17" y="4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44" name="Freeform 29"/>
            <p:cNvSpPr/>
            <p:nvPr/>
          </p:nvSpPr>
          <p:spPr bwMode="auto">
            <a:xfrm rot="5400000">
              <a:off x="11324317" y="5897278"/>
              <a:ext cx="118747" cy="120771"/>
            </a:xfrm>
            <a:custGeom>
              <a:avLst/>
              <a:gdLst>
                <a:gd name="T0" fmla="*/ 16 w 36"/>
                <a:gd name="T1" fmla="*/ 4 h 40"/>
                <a:gd name="T2" fmla="*/ 34 w 36"/>
                <a:gd name="T3" fmla="*/ 15 h 40"/>
                <a:gd name="T4" fmla="*/ 16 w 36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40">
                  <a:moveTo>
                    <a:pt x="16" y="4"/>
                  </a:moveTo>
                  <a:cubicBezTo>
                    <a:pt x="36" y="5"/>
                    <a:pt x="33" y="0"/>
                    <a:pt x="34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45" name="Freeform 31"/>
            <p:cNvSpPr/>
            <p:nvPr/>
          </p:nvSpPr>
          <p:spPr bwMode="auto">
            <a:xfrm rot="5400000">
              <a:off x="11356013" y="6183127"/>
              <a:ext cx="131153" cy="72626"/>
            </a:xfrm>
            <a:custGeom>
              <a:avLst/>
              <a:gdLst>
                <a:gd name="T0" fmla="*/ 24 w 40"/>
                <a:gd name="T1" fmla="*/ 0 h 24"/>
                <a:gd name="T2" fmla="*/ 25 w 40"/>
                <a:gd name="T3" fmla="*/ 24 h 24"/>
                <a:gd name="T4" fmla="*/ 24 w 40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4">
                  <a:moveTo>
                    <a:pt x="24" y="0"/>
                  </a:moveTo>
                  <a:cubicBezTo>
                    <a:pt x="40" y="0"/>
                    <a:pt x="38" y="20"/>
                    <a:pt x="25" y="24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46" name="Freeform 32"/>
            <p:cNvSpPr/>
            <p:nvPr/>
          </p:nvSpPr>
          <p:spPr bwMode="auto">
            <a:xfrm rot="5400000">
              <a:off x="11104198" y="3296179"/>
              <a:ext cx="144445" cy="106083"/>
            </a:xfrm>
            <a:custGeom>
              <a:avLst/>
              <a:gdLst>
                <a:gd name="T0" fmla="*/ 28 w 44"/>
                <a:gd name="T1" fmla="*/ 0 h 35"/>
                <a:gd name="T2" fmla="*/ 42 w 44"/>
                <a:gd name="T3" fmla="*/ 21 h 35"/>
                <a:gd name="T4" fmla="*/ 28 w 44"/>
                <a:gd name="T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5">
                  <a:moveTo>
                    <a:pt x="28" y="0"/>
                  </a:moveTo>
                  <a:cubicBezTo>
                    <a:pt x="36" y="1"/>
                    <a:pt x="44" y="12"/>
                    <a:pt x="42" y="21"/>
                  </a:cubicBezTo>
                  <a:cubicBezTo>
                    <a:pt x="23" y="35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47" name="Freeform 33"/>
            <p:cNvSpPr/>
            <p:nvPr/>
          </p:nvSpPr>
          <p:spPr bwMode="auto">
            <a:xfrm rot="5400000">
              <a:off x="11134111" y="4387490"/>
              <a:ext cx="151535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2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48" name="Freeform 34"/>
            <p:cNvSpPr/>
            <p:nvPr/>
          </p:nvSpPr>
          <p:spPr bwMode="auto">
            <a:xfrm rot="5400000">
              <a:off x="11138041" y="5384813"/>
              <a:ext cx="134697" cy="84051"/>
            </a:xfrm>
            <a:custGeom>
              <a:avLst/>
              <a:gdLst>
                <a:gd name="T0" fmla="*/ 22 w 41"/>
                <a:gd name="T1" fmla="*/ 0 h 28"/>
                <a:gd name="T2" fmla="*/ 8 w 41"/>
                <a:gd name="T3" fmla="*/ 21 h 28"/>
                <a:gd name="T4" fmla="*/ 22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2" y="0"/>
                  </a:moveTo>
                  <a:cubicBezTo>
                    <a:pt x="41" y="13"/>
                    <a:pt x="24" y="28"/>
                    <a:pt x="8" y="21"/>
                  </a:cubicBezTo>
                  <a:cubicBezTo>
                    <a:pt x="0" y="8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49" name="Freeform 35"/>
            <p:cNvSpPr/>
            <p:nvPr/>
          </p:nvSpPr>
          <p:spPr bwMode="auto">
            <a:xfrm rot="5400000">
              <a:off x="11133693" y="4595717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50" name="Freeform 36"/>
            <p:cNvSpPr/>
            <p:nvPr/>
          </p:nvSpPr>
          <p:spPr bwMode="auto">
            <a:xfrm rot="5400000">
              <a:off x="11105830" y="6046702"/>
              <a:ext cx="144445" cy="102819"/>
            </a:xfrm>
            <a:custGeom>
              <a:avLst/>
              <a:gdLst>
                <a:gd name="T0" fmla="*/ 31 w 44"/>
                <a:gd name="T1" fmla="*/ 1 h 34"/>
                <a:gd name="T2" fmla="*/ 25 w 44"/>
                <a:gd name="T3" fmla="*/ 22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44" y="3"/>
                    <a:pt x="38" y="34"/>
                    <a:pt x="25" y="22"/>
                  </a:cubicBezTo>
                  <a:cubicBezTo>
                    <a:pt x="0" y="28"/>
                    <a:pt x="14" y="0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51" name="Freeform 37"/>
            <p:cNvSpPr/>
            <p:nvPr/>
          </p:nvSpPr>
          <p:spPr bwMode="auto">
            <a:xfrm rot="5400000">
              <a:off x="11117596" y="3060239"/>
              <a:ext cx="115202" cy="121588"/>
            </a:xfrm>
            <a:custGeom>
              <a:avLst/>
              <a:gdLst>
                <a:gd name="T0" fmla="*/ 16 w 35"/>
                <a:gd name="T1" fmla="*/ 4 h 40"/>
                <a:gd name="T2" fmla="*/ 33 w 35"/>
                <a:gd name="T3" fmla="*/ 15 h 40"/>
                <a:gd name="T4" fmla="*/ 16 w 35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40">
                  <a:moveTo>
                    <a:pt x="16" y="4"/>
                  </a:moveTo>
                  <a:cubicBezTo>
                    <a:pt x="35" y="4"/>
                    <a:pt x="32" y="0"/>
                    <a:pt x="33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52" name="Freeform 38"/>
            <p:cNvSpPr/>
            <p:nvPr/>
          </p:nvSpPr>
          <p:spPr bwMode="auto">
            <a:xfrm rot="5400000">
              <a:off x="11125265" y="4900335"/>
              <a:ext cx="127608" cy="69362"/>
            </a:xfrm>
            <a:custGeom>
              <a:avLst/>
              <a:gdLst>
                <a:gd name="T0" fmla="*/ 26 w 39"/>
                <a:gd name="T1" fmla="*/ 0 h 23"/>
                <a:gd name="T2" fmla="*/ 26 w 39"/>
                <a:gd name="T3" fmla="*/ 23 h 23"/>
                <a:gd name="T4" fmla="*/ 2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6" y="0"/>
                  </a:moveTo>
                  <a:cubicBezTo>
                    <a:pt x="39" y="1"/>
                    <a:pt x="38" y="21"/>
                    <a:pt x="26" y="23"/>
                  </a:cubicBezTo>
                  <a:cubicBezTo>
                    <a:pt x="0" y="23"/>
                    <a:pt x="5" y="2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53" name="Freeform 39"/>
            <p:cNvSpPr/>
            <p:nvPr/>
          </p:nvSpPr>
          <p:spPr bwMode="auto">
            <a:xfrm rot="5400000">
              <a:off x="11117373" y="5141456"/>
              <a:ext cx="131153" cy="81603"/>
            </a:xfrm>
            <a:custGeom>
              <a:avLst/>
              <a:gdLst>
                <a:gd name="T0" fmla="*/ 25 w 40"/>
                <a:gd name="T1" fmla="*/ 0 h 27"/>
                <a:gd name="T2" fmla="*/ 38 w 40"/>
                <a:gd name="T3" fmla="*/ 20 h 27"/>
                <a:gd name="T4" fmla="*/ 25 w 40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7">
                  <a:moveTo>
                    <a:pt x="25" y="0"/>
                  </a:moveTo>
                  <a:cubicBezTo>
                    <a:pt x="34" y="0"/>
                    <a:pt x="40" y="11"/>
                    <a:pt x="38" y="20"/>
                  </a:cubicBezTo>
                  <a:cubicBezTo>
                    <a:pt x="17" y="27"/>
                    <a:pt x="0" y="12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54" name="Freeform 40"/>
            <p:cNvSpPr/>
            <p:nvPr/>
          </p:nvSpPr>
          <p:spPr bwMode="auto">
            <a:xfrm rot="5400000">
              <a:off x="11112337" y="2598157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7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9"/>
                    <a:pt x="28" y="27"/>
                    <a:pt x="7" y="20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55" name="Freeform 41"/>
            <p:cNvSpPr/>
            <p:nvPr/>
          </p:nvSpPr>
          <p:spPr bwMode="auto">
            <a:xfrm rot="5400000">
              <a:off x="11105830" y="6278710"/>
              <a:ext cx="144445" cy="78339"/>
            </a:xfrm>
            <a:custGeom>
              <a:avLst/>
              <a:gdLst>
                <a:gd name="T0" fmla="*/ 29 w 44"/>
                <a:gd name="T1" fmla="*/ 0 h 26"/>
                <a:gd name="T2" fmla="*/ 26 w 44"/>
                <a:gd name="T3" fmla="*/ 26 h 26"/>
                <a:gd name="T4" fmla="*/ 29 w 44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6">
                  <a:moveTo>
                    <a:pt x="29" y="0"/>
                  </a:moveTo>
                  <a:cubicBezTo>
                    <a:pt x="44" y="3"/>
                    <a:pt x="40" y="22"/>
                    <a:pt x="26" y="26"/>
                  </a:cubicBezTo>
                  <a:cubicBezTo>
                    <a:pt x="0" y="25"/>
                    <a:pt x="11" y="6"/>
                    <a:pt x="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56" name="Freeform 42"/>
            <p:cNvSpPr/>
            <p:nvPr/>
          </p:nvSpPr>
          <p:spPr bwMode="auto">
            <a:xfrm rot="5400000">
              <a:off x="11093998" y="5596726"/>
              <a:ext cx="144445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6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6"/>
                  </a:cubicBezTo>
                  <a:cubicBezTo>
                    <a:pt x="29" y="32"/>
                    <a:pt x="0" y="7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57" name="Freeform 44"/>
            <p:cNvSpPr/>
            <p:nvPr/>
          </p:nvSpPr>
          <p:spPr bwMode="auto">
            <a:xfrm rot="5400000">
              <a:off x="11097788" y="4080854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58" name="Freeform 45"/>
            <p:cNvSpPr/>
            <p:nvPr/>
          </p:nvSpPr>
          <p:spPr bwMode="auto">
            <a:xfrm rot="5400000">
              <a:off x="11075637" y="5836680"/>
              <a:ext cx="144445" cy="102819"/>
            </a:xfrm>
            <a:custGeom>
              <a:avLst/>
              <a:gdLst>
                <a:gd name="T0" fmla="*/ 31 w 44"/>
                <a:gd name="T1" fmla="*/ 0 h 34"/>
                <a:gd name="T2" fmla="*/ 42 w 44"/>
                <a:gd name="T3" fmla="*/ 19 h 34"/>
                <a:gd name="T4" fmla="*/ 31 w 44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0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59" name="Freeform 46"/>
            <p:cNvSpPr/>
            <p:nvPr/>
          </p:nvSpPr>
          <p:spPr bwMode="auto">
            <a:xfrm rot="5400000">
              <a:off x="11124696" y="2830776"/>
              <a:ext cx="121406" cy="81603"/>
            </a:xfrm>
            <a:custGeom>
              <a:avLst/>
              <a:gdLst>
                <a:gd name="T0" fmla="*/ 19 w 37"/>
                <a:gd name="T1" fmla="*/ 1 h 27"/>
                <a:gd name="T2" fmla="*/ 21 w 37"/>
                <a:gd name="T3" fmla="*/ 27 h 27"/>
                <a:gd name="T4" fmla="*/ 19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19" y="1"/>
                  </a:moveTo>
                  <a:cubicBezTo>
                    <a:pt x="31" y="2"/>
                    <a:pt x="37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60" name="Freeform 47"/>
            <p:cNvSpPr/>
            <p:nvPr/>
          </p:nvSpPr>
          <p:spPr bwMode="auto">
            <a:xfrm rot="5400000">
              <a:off x="11082841" y="3849727"/>
              <a:ext cx="147990" cy="78339"/>
            </a:xfrm>
            <a:custGeom>
              <a:avLst/>
              <a:gdLst>
                <a:gd name="T0" fmla="*/ 22 w 45"/>
                <a:gd name="T1" fmla="*/ 0 h 26"/>
                <a:gd name="T2" fmla="*/ 28 w 45"/>
                <a:gd name="T3" fmla="*/ 26 h 26"/>
                <a:gd name="T4" fmla="*/ 22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2" y="0"/>
                  </a:moveTo>
                  <a:cubicBezTo>
                    <a:pt x="32" y="2"/>
                    <a:pt x="45" y="22"/>
                    <a:pt x="28" y="26"/>
                  </a:cubicBezTo>
                  <a:cubicBezTo>
                    <a:pt x="10" y="24"/>
                    <a:pt x="0" y="9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61" name="Freeform 48"/>
            <p:cNvSpPr/>
            <p:nvPr/>
          </p:nvSpPr>
          <p:spPr bwMode="auto">
            <a:xfrm rot="5400000">
              <a:off x="11078098" y="3616257"/>
              <a:ext cx="133812" cy="79154"/>
            </a:xfrm>
            <a:custGeom>
              <a:avLst/>
              <a:gdLst>
                <a:gd name="T0" fmla="*/ 19 w 41"/>
                <a:gd name="T1" fmla="*/ 0 h 26"/>
                <a:gd name="T2" fmla="*/ 7 w 41"/>
                <a:gd name="T3" fmla="*/ 19 h 26"/>
                <a:gd name="T4" fmla="*/ 19 w 41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6">
                  <a:moveTo>
                    <a:pt x="19" y="0"/>
                  </a:moveTo>
                  <a:cubicBezTo>
                    <a:pt x="41" y="9"/>
                    <a:pt x="28" y="26"/>
                    <a:pt x="7" y="19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62" name="Freeform 49"/>
            <p:cNvSpPr/>
            <p:nvPr/>
          </p:nvSpPr>
          <p:spPr bwMode="auto">
            <a:xfrm rot="5400000">
              <a:off x="11076712" y="6507925"/>
              <a:ext cx="127608" cy="81603"/>
            </a:xfrm>
            <a:custGeom>
              <a:avLst/>
              <a:gdLst>
                <a:gd name="T0" fmla="*/ 21 w 39"/>
                <a:gd name="T1" fmla="*/ 2 h 27"/>
                <a:gd name="T2" fmla="*/ 26 w 39"/>
                <a:gd name="T3" fmla="*/ 24 h 27"/>
                <a:gd name="T4" fmla="*/ 21 w 39"/>
                <a:gd name="T5" fmla="*/ 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7">
                  <a:moveTo>
                    <a:pt x="21" y="2"/>
                  </a:moveTo>
                  <a:cubicBezTo>
                    <a:pt x="36" y="0"/>
                    <a:pt x="39" y="17"/>
                    <a:pt x="26" y="24"/>
                  </a:cubicBezTo>
                  <a:cubicBezTo>
                    <a:pt x="8" y="27"/>
                    <a:pt x="0" y="9"/>
                    <a:pt x="21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63" name="Freeform 8"/>
            <p:cNvSpPr/>
            <p:nvPr/>
          </p:nvSpPr>
          <p:spPr bwMode="auto">
            <a:xfrm rot="5400000">
              <a:off x="11141853" y="34906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64" name="Freeform 106"/>
            <p:cNvSpPr/>
            <p:nvPr/>
          </p:nvSpPr>
          <p:spPr bwMode="auto">
            <a:xfrm rot="5400000">
              <a:off x="11301184" y="6639670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1524" y="0"/>
            <a:ext cx="12188952" cy="6858000"/>
          </a:xfrm>
          <a:custGeom>
            <a:avLst/>
            <a:gdLst>
              <a:gd name="connsiteX0" fmla="*/ 0 w 12188952"/>
              <a:gd name="connsiteY0" fmla="*/ 5221962 h 6858000"/>
              <a:gd name="connsiteX1" fmla="*/ 12188952 w 12188952"/>
              <a:gd name="connsiteY1" fmla="*/ 5221962 h 6858000"/>
              <a:gd name="connsiteX2" fmla="*/ 12188952 w 12188952"/>
              <a:gd name="connsiteY2" fmla="*/ 6858000 h 6858000"/>
              <a:gd name="connsiteX3" fmla="*/ 0 w 12188952"/>
              <a:gd name="connsiteY3" fmla="*/ 6858000 h 6858000"/>
              <a:gd name="connsiteX4" fmla="*/ 0 w 12188952"/>
              <a:gd name="connsiteY4" fmla="*/ 0 h 6858000"/>
              <a:gd name="connsiteX5" fmla="*/ 12188952 w 12188952"/>
              <a:gd name="connsiteY5" fmla="*/ 0 h 6858000"/>
              <a:gd name="connsiteX6" fmla="*/ 12188952 w 12188952"/>
              <a:gd name="connsiteY6" fmla="*/ 1633936 h 6858000"/>
              <a:gd name="connsiteX7" fmla="*/ 0 w 12188952"/>
              <a:gd name="connsiteY7" fmla="*/ 16339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88952" h="6858000">
                <a:moveTo>
                  <a:pt x="0" y="5221962"/>
                </a:moveTo>
                <a:lnTo>
                  <a:pt x="12188952" y="5221962"/>
                </a:lnTo>
                <a:lnTo>
                  <a:pt x="12188952" y="6858000"/>
                </a:lnTo>
                <a:lnTo>
                  <a:pt x="0" y="6858000"/>
                </a:lnTo>
                <a:close/>
                <a:moveTo>
                  <a:pt x="0" y="0"/>
                </a:moveTo>
                <a:lnTo>
                  <a:pt x="12188952" y="0"/>
                </a:lnTo>
                <a:lnTo>
                  <a:pt x="12188952" y="1633936"/>
                </a:lnTo>
                <a:lnTo>
                  <a:pt x="0" y="163393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20957" y="1718642"/>
            <a:ext cx="10350086" cy="1581149"/>
          </a:xfrm>
        </p:spPr>
        <p:txBody>
          <a:bodyPr anchor="b">
            <a:no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 hasCustomPrompt="1"/>
          </p:nvPr>
        </p:nvSpPr>
        <p:spPr>
          <a:xfrm>
            <a:off x="920957" y="3558211"/>
            <a:ext cx="10350086" cy="1663078"/>
          </a:xfrm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228600" indent="0" algn="ctr">
              <a:buFont typeface="Arial" panose="020B0604020202020204" pitchFamily="34" charset="0"/>
              <a:buNone/>
              <a:defRPr sz="2000"/>
            </a:lvl2pPr>
            <a:lvl3pPr marL="262890" indent="0" algn="ctr">
              <a:buNone/>
              <a:defRPr sz="1800"/>
            </a:lvl3pPr>
          </a:lstStyle>
          <a:p>
            <a:pPr lvl="0"/>
            <a:r>
              <a:rPr lang="en-US" dirty="0"/>
              <a:t>Click to add content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069848" y="801512"/>
            <a:ext cx="9634011" cy="1325563"/>
          </a:xfrm>
        </p:spPr>
        <p:txBody>
          <a:bodyPr/>
          <a:lstStyle/>
          <a:p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1069848" y="2143673"/>
            <a:ext cx="4684057" cy="4238839"/>
          </a:xfrm>
        </p:spPr>
        <p:txBody>
          <a:bodyPr>
            <a:normAutofit/>
          </a:bodyPr>
          <a:lstStyle>
            <a:lvl1pPr marL="0" indent="0">
              <a:spcBef>
                <a:spcPts val="1000"/>
              </a:spcBef>
              <a:buNone/>
              <a:defRPr sz="1800"/>
            </a:lvl1pPr>
            <a:lvl2pPr marL="228600" indent="-228600">
              <a:spcBef>
                <a:spcPts val="1000"/>
              </a:spcBef>
              <a:buFont typeface="Arial" panose="020B0604020202020204" pitchFamily="34" charset="0"/>
              <a:buChar char="•"/>
              <a:defRPr sz="1800"/>
            </a:lvl2pPr>
            <a:lvl3pPr>
              <a:spcBef>
                <a:spcPts val="1000"/>
              </a:spcBef>
              <a:defRPr sz="1800"/>
            </a:lvl3pPr>
            <a:lvl4pPr>
              <a:spcBef>
                <a:spcPts val="1000"/>
              </a:spcBef>
              <a:defRPr sz="1800"/>
            </a:lvl4pPr>
            <a:lvl5pPr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content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69" name="Content Placeholder 2"/>
          <p:cNvSpPr>
            <a:spLocks noGrp="1"/>
          </p:cNvSpPr>
          <p:nvPr>
            <p:ph sz="half" idx="15" hasCustomPrompt="1"/>
          </p:nvPr>
        </p:nvSpPr>
        <p:spPr>
          <a:xfrm>
            <a:off x="6011715" y="2143673"/>
            <a:ext cx="4684058" cy="4238839"/>
          </a:xfrm>
        </p:spPr>
        <p:txBody>
          <a:bodyPr>
            <a:normAutofit/>
          </a:bodyPr>
          <a:lstStyle>
            <a:lvl1pPr marL="0" indent="0">
              <a:spcBef>
                <a:spcPts val="1000"/>
              </a:spcBef>
              <a:buNone/>
              <a:defRPr sz="1800"/>
            </a:lvl1pPr>
            <a:lvl2pPr marL="228600" indent="-228600">
              <a:spcBef>
                <a:spcPts val="1000"/>
              </a:spcBef>
              <a:buFont typeface="Arial" panose="020B0604020202020204" pitchFamily="34" charset="0"/>
              <a:buChar char="•"/>
              <a:defRPr sz="1800"/>
            </a:lvl2pPr>
            <a:lvl3pPr>
              <a:spcBef>
                <a:spcPts val="1000"/>
              </a:spcBef>
              <a:defRPr sz="1800"/>
            </a:lvl3pPr>
            <a:lvl4pPr>
              <a:spcBef>
                <a:spcPts val="1000"/>
              </a:spcBef>
              <a:defRPr sz="1800"/>
            </a:lvl4pPr>
            <a:lvl5pPr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content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B8A27-DF03-4546-BA93-21C967D57E5C}" type="slidenum">
              <a:rPr lang="en-US" smtClean="0"/>
            </a:fld>
            <a:endParaRPr lang="en-US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11096450" y="13394"/>
            <a:ext cx="494218" cy="6814823"/>
            <a:chOff x="11096450" y="13394"/>
            <a:chExt cx="494218" cy="6814823"/>
          </a:xfrm>
          <a:solidFill>
            <a:schemeClr val="bg2">
              <a:lumMod val="90000"/>
            </a:schemeClr>
          </a:solidFill>
        </p:grpSpPr>
        <p:sp>
          <p:nvSpPr>
            <p:cNvPr id="9" name="Freeform 8"/>
            <p:cNvSpPr/>
            <p:nvPr/>
          </p:nvSpPr>
          <p:spPr bwMode="auto">
            <a:xfrm rot="5400000">
              <a:off x="11108009" y="6718576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0" name="Freeform 10"/>
            <p:cNvSpPr/>
            <p:nvPr/>
          </p:nvSpPr>
          <p:spPr bwMode="auto">
            <a:xfrm rot="5400000">
              <a:off x="11475034" y="77813"/>
              <a:ext cx="138242" cy="88130"/>
            </a:xfrm>
            <a:custGeom>
              <a:avLst/>
              <a:gdLst>
                <a:gd name="T0" fmla="*/ 22 w 42"/>
                <a:gd name="T1" fmla="*/ 0 h 29"/>
                <a:gd name="T2" fmla="*/ 14 w 42"/>
                <a:gd name="T3" fmla="*/ 25 h 29"/>
                <a:gd name="T4" fmla="*/ 22 w 42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9">
                  <a:moveTo>
                    <a:pt x="22" y="0"/>
                  </a:moveTo>
                  <a:cubicBezTo>
                    <a:pt x="42" y="7"/>
                    <a:pt x="28" y="29"/>
                    <a:pt x="14" y="25"/>
                  </a:cubicBezTo>
                  <a:cubicBezTo>
                    <a:pt x="0" y="18"/>
                    <a:pt x="8" y="1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1" name="Freeform 15"/>
            <p:cNvSpPr/>
            <p:nvPr/>
          </p:nvSpPr>
          <p:spPr bwMode="auto">
            <a:xfrm rot="5400000">
              <a:off x="11478964" y="592010"/>
              <a:ext cx="121406" cy="72626"/>
            </a:xfrm>
            <a:custGeom>
              <a:avLst/>
              <a:gdLst>
                <a:gd name="T0" fmla="*/ 16 w 37"/>
                <a:gd name="T1" fmla="*/ 0 h 24"/>
                <a:gd name="T2" fmla="*/ 11 w 37"/>
                <a:gd name="T3" fmla="*/ 24 h 24"/>
                <a:gd name="T4" fmla="*/ 16 w 37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4">
                  <a:moveTo>
                    <a:pt x="16" y="0"/>
                  </a:moveTo>
                  <a:cubicBezTo>
                    <a:pt x="37" y="6"/>
                    <a:pt x="30" y="20"/>
                    <a:pt x="11" y="24"/>
                  </a:cubicBezTo>
                  <a:cubicBezTo>
                    <a:pt x="0" y="17"/>
                    <a:pt x="5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2" name="Freeform 18"/>
            <p:cNvSpPr/>
            <p:nvPr/>
          </p:nvSpPr>
          <p:spPr bwMode="auto">
            <a:xfrm rot="5400000">
              <a:off x="11482378" y="335267"/>
              <a:ext cx="138242" cy="78339"/>
            </a:xfrm>
            <a:custGeom>
              <a:avLst/>
              <a:gdLst>
                <a:gd name="T0" fmla="*/ 6 w 42"/>
                <a:gd name="T1" fmla="*/ 6 h 26"/>
                <a:gd name="T2" fmla="*/ 21 w 42"/>
                <a:gd name="T3" fmla="*/ 26 h 26"/>
                <a:gd name="T4" fmla="*/ 6 w 42"/>
                <a:gd name="T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6">
                  <a:moveTo>
                    <a:pt x="6" y="6"/>
                  </a:moveTo>
                  <a:cubicBezTo>
                    <a:pt x="25" y="0"/>
                    <a:pt x="42" y="17"/>
                    <a:pt x="21" y="26"/>
                  </a:cubicBezTo>
                  <a:cubicBezTo>
                    <a:pt x="9" y="26"/>
                    <a:pt x="0" y="16"/>
                    <a:pt x="6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3" name="Freeform 19"/>
            <p:cNvSpPr/>
            <p:nvPr/>
          </p:nvSpPr>
          <p:spPr bwMode="auto">
            <a:xfrm rot="5400000">
              <a:off x="11407714" y="2021691"/>
              <a:ext cx="124951" cy="69362"/>
            </a:xfrm>
            <a:custGeom>
              <a:avLst/>
              <a:gdLst>
                <a:gd name="T0" fmla="*/ 16 w 38"/>
                <a:gd name="T1" fmla="*/ 0 h 23"/>
                <a:gd name="T2" fmla="*/ 10 w 38"/>
                <a:gd name="T3" fmla="*/ 23 h 23"/>
                <a:gd name="T4" fmla="*/ 1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16" y="0"/>
                  </a:moveTo>
                  <a:cubicBezTo>
                    <a:pt x="38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4" name="Freeform 20"/>
            <p:cNvSpPr/>
            <p:nvPr/>
          </p:nvSpPr>
          <p:spPr bwMode="auto">
            <a:xfrm rot="5400000">
              <a:off x="11414629" y="2272420"/>
              <a:ext cx="128495" cy="78339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5" name="Freeform 22"/>
            <p:cNvSpPr/>
            <p:nvPr/>
          </p:nvSpPr>
          <p:spPr bwMode="auto">
            <a:xfrm rot="5400000">
              <a:off x="11426398" y="1049544"/>
              <a:ext cx="150648" cy="99554"/>
            </a:xfrm>
            <a:custGeom>
              <a:avLst/>
              <a:gdLst>
                <a:gd name="T0" fmla="*/ 26 w 46"/>
                <a:gd name="T1" fmla="*/ 0 h 33"/>
                <a:gd name="T2" fmla="*/ 38 w 46"/>
                <a:gd name="T3" fmla="*/ 22 h 33"/>
                <a:gd name="T4" fmla="*/ 26 w 46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33">
                  <a:moveTo>
                    <a:pt x="26" y="0"/>
                  </a:moveTo>
                  <a:cubicBezTo>
                    <a:pt x="29" y="0"/>
                    <a:pt x="46" y="16"/>
                    <a:pt x="38" y="22"/>
                  </a:cubicBezTo>
                  <a:cubicBezTo>
                    <a:pt x="16" y="33"/>
                    <a:pt x="0" y="5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6" name="Freeform 23"/>
            <p:cNvSpPr/>
            <p:nvPr/>
          </p:nvSpPr>
          <p:spPr bwMode="auto">
            <a:xfrm rot="5400000">
              <a:off x="11440085" y="836978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8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10"/>
                    <a:pt x="28" y="27"/>
                    <a:pt x="8" y="20"/>
                  </a:cubicBezTo>
                  <a:cubicBezTo>
                    <a:pt x="0" y="8"/>
                    <a:pt x="7" y="2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7" name="Freeform 26"/>
            <p:cNvSpPr/>
            <p:nvPr/>
          </p:nvSpPr>
          <p:spPr bwMode="auto">
            <a:xfrm rot="5400000">
              <a:off x="11427309" y="1320685"/>
              <a:ext cx="127608" cy="78339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5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2"/>
                    <a:pt x="36" y="26"/>
                    <a:pt x="20" y="25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8" name="Freeform 27"/>
            <p:cNvSpPr/>
            <p:nvPr/>
          </p:nvSpPr>
          <p:spPr bwMode="auto">
            <a:xfrm rot="5400000">
              <a:off x="11407470" y="1778440"/>
              <a:ext cx="131153" cy="93843"/>
            </a:xfrm>
            <a:custGeom>
              <a:avLst/>
              <a:gdLst>
                <a:gd name="T0" fmla="*/ 22 w 40"/>
                <a:gd name="T1" fmla="*/ 0 h 31"/>
                <a:gd name="T2" fmla="*/ 16 w 40"/>
                <a:gd name="T3" fmla="*/ 25 h 31"/>
                <a:gd name="T4" fmla="*/ 22 w 40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1">
                  <a:moveTo>
                    <a:pt x="22" y="0"/>
                  </a:moveTo>
                  <a:cubicBezTo>
                    <a:pt x="39" y="3"/>
                    <a:pt x="40" y="31"/>
                    <a:pt x="16" y="25"/>
                  </a:cubicBezTo>
                  <a:cubicBezTo>
                    <a:pt x="0" y="7"/>
                    <a:pt x="13" y="4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9" name="Freeform 28"/>
            <p:cNvSpPr/>
            <p:nvPr/>
          </p:nvSpPr>
          <p:spPr bwMode="auto">
            <a:xfrm rot="5400000">
              <a:off x="11404869" y="1535195"/>
              <a:ext cx="127608" cy="69362"/>
            </a:xfrm>
            <a:custGeom>
              <a:avLst/>
              <a:gdLst>
                <a:gd name="T0" fmla="*/ 16 w 39"/>
                <a:gd name="T1" fmla="*/ 0 h 23"/>
                <a:gd name="T2" fmla="*/ 11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7"/>
                    <a:pt x="31" y="17"/>
                    <a:pt x="11" y="23"/>
                  </a:cubicBezTo>
                  <a:cubicBezTo>
                    <a:pt x="0" y="16"/>
                    <a:pt x="4" y="2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0" name="Freeform 30"/>
            <p:cNvSpPr/>
            <p:nvPr/>
          </p:nvSpPr>
          <p:spPr bwMode="auto">
            <a:xfrm rot="5400000">
              <a:off x="11480119" y="1078297"/>
              <a:ext cx="9748" cy="5712"/>
            </a:xfrm>
            <a:custGeom>
              <a:avLst/>
              <a:gdLst>
                <a:gd name="T0" fmla="*/ 1 w 3"/>
                <a:gd name="T1" fmla="*/ 0 h 2"/>
                <a:gd name="T2" fmla="*/ 2 w 3"/>
                <a:gd name="T3" fmla="*/ 2 h 2"/>
                <a:gd name="T4" fmla="*/ 1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cubicBezTo>
                    <a:pt x="2" y="1"/>
                    <a:pt x="3" y="2"/>
                    <a:pt x="2" y="2"/>
                  </a:cubicBezTo>
                  <a:cubicBezTo>
                    <a:pt x="1" y="2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1" name="Freeform 43"/>
            <p:cNvSpPr/>
            <p:nvPr/>
          </p:nvSpPr>
          <p:spPr bwMode="auto">
            <a:xfrm rot="5400000">
              <a:off x="11194111" y="860614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2" name="Freeform 51"/>
            <p:cNvSpPr/>
            <p:nvPr/>
          </p:nvSpPr>
          <p:spPr bwMode="auto">
            <a:xfrm rot="5400000">
              <a:off x="11167080" y="1015030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3" name="Freeform 52"/>
            <p:cNvSpPr/>
            <p:nvPr/>
          </p:nvSpPr>
          <p:spPr bwMode="auto">
            <a:xfrm rot="5400000">
              <a:off x="11164085" y="450599"/>
              <a:ext cx="118747" cy="81603"/>
            </a:xfrm>
            <a:custGeom>
              <a:avLst/>
              <a:gdLst>
                <a:gd name="T0" fmla="*/ 21 w 36"/>
                <a:gd name="T1" fmla="*/ 0 h 27"/>
                <a:gd name="T2" fmla="*/ 22 w 36"/>
                <a:gd name="T3" fmla="*/ 27 h 27"/>
                <a:gd name="T4" fmla="*/ 21 w 36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21" y="0"/>
                  </a:moveTo>
                  <a:cubicBezTo>
                    <a:pt x="33" y="3"/>
                    <a:pt x="36" y="23"/>
                    <a:pt x="22" y="27"/>
                  </a:cubicBezTo>
                  <a:cubicBezTo>
                    <a:pt x="3" y="25"/>
                    <a:pt x="0" y="1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4" name="Freeform 53"/>
            <p:cNvSpPr/>
            <p:nvPr/>
          </p:nvSpPr>
          <p:spPr bwMode="auto">
            <a:xfrm rot="5400000">
              <a:off x="11155166" y="1253803"/>
              <a:ext cx="127608" cy="79154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5" name="Freeform 54"/>
            <p:cNvSpPr/>
            <p:nvPr/>
          </p:nvSpPr>
          <p:spPr bwMode="auto">
            <a:xfrm rot="5400000">
              <a:off x="11141013" y="614227"/>
              <a:ext cx="134697" cy="105266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6" name="Freeform 55"/>
            <p:cNvSpPr/>
            <p:nvPr/>
          </p:nvSpPr>
          <p:spPr bwMode="auto">
            <a:xfrm rot="5400000">
              <a:off x="11155026" y="1463404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7" name="Freeform 56"/>
            <p:cNvSpPr/>
            <p:nvPr/>
          </p:nvSpPr>
          <p:spPr bwMode="auto">
            <a:xfrm rot="5400000">
              <a:off x="11101585" y="2335317"/>
              <a:ext cx="128495" cy="72626"/>
            </a:xfrm>
            <a:custGeom>
              <a:avLst/>
              <a:gdLst>
                <a:gd name="T0" fmla="*/ 21 w 39"/>
                <a:gd name="T1" fmla="*/ 0 h 24"/>
                <a:gd name="T2" fmla="*/ 22 w 39"/>
                <a:gd name="T3" fmla="*/ 24 h 24"/>
                <a:gd name="T4" fmla="*/ 21 w 39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4">
                  <a:moveTo>
                    <a:pt x="21" y="0"/>
                  </a:moveTo>
                  <a:cubicBezTo>
                    <a:pt x="37" y="0"/>
                    <a:pt x="39" y="23"/>
                    <a:pt x="22" y="24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8" name="Freeform 57"/>
            <p:cNvSpPr/>
            <p:nvPr/>
          </p:nvSpPr>
          <p:spPr bwMode="auto">
            <a:xfrm rot="5400000">
              <a:off x="11141175" y="1673149"/>
              <a:ext cx="140901" cy="93843"/>
            </a:xfrm>
            <a:custGeom>
              <a:avLst/>
              <a:gdLst>
                <a:gd name="T0" fmla="*/ 27 w 43"/>
                <a:gd name="T1" fmla="*/ 3 h 31"/>
                <a:gd name="T2" fmla="*/ 40 w 43"/>
                <a:gd name="T3" fmla="*/ 23 h 31"/>
                <a:gd name="T4" fmla="*/ 27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7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1" y="31"/>
                    <a:pt x="0" y="15"/>
                    <a:pt x="27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9" name="Freeform 59"/>
            <p:cNvSpPr/>
            <p:nvPr/>
          </p:nvSpPr>
          <p:spPr bwMode="auto">
            <a:xfrm rot="5400000">
              <a:off x="11120625" y="255502"/>
              <a:ext cx="124063" cy="78339"/>
            </a:xfrm>
            <a:custGeom>
              <a:avLst/>
              <a:gdLst>
                <a:gd name="T0" fmla="*/ 22 w 38"/>
                <a:gd name="T1" fmla="*/ 0 h 26"/>
                <a:gd name="T2" fmla="*/ 18 w 38"/>
                <a:gd name="T3" fmla="*/ 26 h 26"/>
                <a:gd name="T4" fmla="*/ 22 w 38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6">
                  <a:moveTo>
                    <a:pt x="22" y="0"/>
                  </a:moveTo>
                  <a:cubicBezTo>
                    <a:pt x="38" y="3"/>
                    <a:pt x="33" y="25"/>
                    <a:pt x="18" y="26"/>
                  </a:cubicBezTo>
                  <a:cubicBezTo>
                    <a:pt x="0" y="20"/>
                    <a:pt x="6" y="3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0" name="Freeform 60"/>
            <p:cNvSpPr/>
            <p:nvPr/>
          </p:nvSpPr>
          <p:spPr bwMode="auto">
            <a:xfrm rot="5400000">
              <a:off x="11115856" y="1902943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1" name="Freeform 61"/>
            <p:cNvSpPr/>
            <p:nvPr/>
          </p:nvSpPr>
          <p:spPr bwMode="auto">
            <a:xfrm rot="5400000">
              <a:off x="11082153" y="2137303"/>
              <a:ext cx="137356" cy="99554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5"/>
                    <a:pt x="16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2" name="Freeform 5"/>
            <p:cNvSpPr/>
            <p:nvPr/>
          </p:nvSpPr>
          <p:spPr bwMode="auto">
            <a:xfrm rot="5400000">
              <a:off x="11410824" y="2818299"/>
              <a:ext cx="121406" cy="81603"/>
            </a:xfrm>
            <a:custGeom>
              <a:avLst/>
              <a:gdLst>
                <a:gd name="T0" fmla="*/ 20 w 37"/>
                <a:gd name="T1" fmla="*/ 1 h 27"/>
                <a:gd name="T2" fmla="*/ 22 w 37"/>
                <a:gd name="T3" fmla="*/ 27 h 27"/>
                <a:gd name="T4" fmla="*/ 20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20" y="1"/>
                  </a:moveTo>
                  <a:cubicBezTo>
                    <a:pt x="31" y="1"/>
                    <a:pt x="37" y="24"/>
                    <a:pt x="22" y="27"/>
                  </a:cubicBezTo>
                  <a:cubicBezTo>
                    <a:pt x="2" y="27"/>
                    <a:pt x="0" y="0"/>
                    <a:pt x="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3" name="Freeform 6"/>
            <p:cNvSpPr/>
            <p:nvPr/>
          </p:nvSpPr>
          <p:spPr bwMode="auto">
            <a:xfrm rot="5400000">
              <a:off x="11391700" y="5088176"/>
              <a:ext cx="124063" cy="87315"/>
            </a:xfrm>
            <a:custGeom>
              <a:avLst/>
              <a:gdLst>
                <a:gd name="T0" fmla="*/ 12 w 38"/>
                <a:gd name="T1" fmla="*/ 3 h 29"/>
                <a:gd name="T2" fmla="*/ 15 w 38"/>
                <a:gd name="T3" fmla="*/ 29 h 29"/>
                <a:gd name="T4" fmla="*/ 12 w 38"/>
                <a:gd name="T5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9">
                  <a:moveTo>
                    <a:pt x="12" y="3"/>
                  </a:moveTo>
                  <a:cubicBezTo>
                    <a:pt x="34" y="0"/>
                    <a:pt x="38" y="26"/>
                    <a:pt x="15" y="29"/>
                  </a:cubicBezTo>
                  <a:cubicBezTo>
                    <a:pt x="4" y="23"/>
                    <a:pt x="0" y="9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4" name="Freeform 7"/>
            <p:cNvSpPr/>
            <p:nvPr/>
          </p:nvSpPr>
          <p:spPr bwMode="auto">
            <a:xfrm rot="5400000">
              <a:off x="11371127" y="2531128"/>
              <a:ext cx="138242" cy="100371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5" name="Freeform 8"/>
            <p:cNvSpPr/>
            <p:nvPr/>
          </p:nvSpPr>
          <p:spPr bwMode="auto">
            <a:xfrm rot="5400000">
              <a:off x="11401349" y="4735882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6" name="Freeform 9"/>
            <p:cNvSpPr/>
            <p:nvPr/>
          </p:nvSpPr>
          <p:spPr bwMode="auto">
            <a:xfrm rot="5400000">
              <a:off x="11409487" y="4455410"/>
              <a:ext cx="121406" cy="88130"/>
            </a:xfrm>
            <a:custGeom>
              <a:avLst/>
              <a:gdLst>
                <a:gd name="T0" fmla="*/ 18 w 37"/>
                <a:gd name="T1" fmla="*/ 4 h 29"/>
                <a:gd name="T2" fmla="*/ 22 w 37"/>
                <a:gd name="T3" fmla="*/ 29 h 29"/>
                <a:gd name="T4" fmla="*/ 18 w 37"/>
                <a:gd name="T5" fmla="*/ 4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9">
                  <a:moveTo>
                    <a:pt x="18" y="4"/>
                  </a:moveTo>
                  <a:cubicBezTo>
                    <a:pt x="35" y="0"/>
                    <a:pt x="37" y="28"/>
                    <a:pt x="22" y="29"/>
                  </a:cubicBezTo>
                  <a:cubicBezTo>
                    <a:pt x="7" y="28"/>
                    <a:pt x="0" y="1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7" name="Freeform 11"/>
            <p:cNvSpPr/>
            <p:nvPr/>
          </p:nvSpPr>
          <p:spPr bwMode="auto">
            <a:xfrm rot="5400000">
              <a:off x="11369848" y="4194178"/>
              <a:ext cx="143559" cy="102819"/>
            </a:xfrm>
            <a:custGeom>
              <a:avLst/>
              <a:gdLst>
                <a:gd name="T0" fmla="*/ 31 w 44"/>
                <a:gd name="T1" fmla="*/ 1 h 34"/>
                <a:gd name="T2" fmla="*/ 42 w 44"/>
                <a:gd name="T3" fmla="*/ 19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8" name="Freeform 12"/>
            <p:cNvSpPr/>
            <p:nvPr/>
          </p:nvSpPr>
          <p:spPr bwMode="auto">
            <a:xfrm rot="5400000">
              <a:off x="11381624" y="3691697"/>
              <a:ext cx="134697" cy="81603"/>
            </a:xfrm>
            <a:custGeom>
              <a:avLst/>
              <a:gdLst>
                <a:gd name="T0" fmla="*/ 22 w 41"/>
                <a:gd name="T1" fmla="*/ 0 h 27"/>
                <a:gd name="T2" fmla="*/ 8 w 41"/>
                <a:gd name="T3" fmla="*/ 20 h 27"/>
                <a:gd name="T4" fmla="*/ 22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22" y="0"/>
                  </a:moveTo>
                  <a:cubicBezTo>
                    <a:pt x="41" y="12"/>
                    <a:pt x="24" y="27"/>
                    <a:pt x="8" y="20"/>
                  </a:cubicBezTo>
                  <a:cubicBezTo>
                    <a:pt x="0" y="7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9" name="Freeform 13"/>
            <p:cNvSpPr/>
            <p:nvPr/>
          </p:nvSpPr>
          <p:spPr bwMode="auto">
            <a:xfrm rot="5400000">
              <a:off x="11417787" y="3075050"/>
              <a:ext cx="124951" cy="69362"/>
            </a:xfrm>
            <a:custGeom>
              <a:avLst/>
              <a:gdLst>
                <a:gd name="T0" fmla="*/ 26 w 38"/>
                <a:gd name="T1" fmla="*/ 0 h 23"/>
                <a:gd name="T2" fmla="*/ 25 w 38"/>
                <a:gd name="T3" fmla="*/ 23 h 23"/>
                <a:gd name="T4" fmla="*/ 2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6" y="0"/>
                  </a:moveTo>
                  <a:cubicBezTo>
                    <a:pt x="38" y="0"/>
                    <a:pt x="37" y="20"/>
                    <a:pt x="25" y="23"/>
                  </a:cubicBezTo>
                  <a:cubicBezTo>
                    <a:pt x="0" y="23"/>
                    <a:pt x="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40" name="Freeform 14"/>
            <p:cNvSpPr/>
            <p:nvPr/>
          </p:nvSpPr>
          <p:spPr bwMode="auto">
            <a:xfrm rot="5400000">
              <a:off x="11376729" y="3335597"/>
              <a:ext cx="134697" cy="84866"/>
            </a:xfrm>
            <a:custGeom>
              <a:avLst/>
              <a:gdLst>
                <a:gd name="T0" fmla="*/ 26 w 41"/>
                <a:gd name="T1" fmla="*/ 1 h 28"/>
                <a:gd name="T2" fmla="*/ 39 w 41"/>
                <a:gd name="T3" fmla="*/ 20 h 28"/>
                <a:gd name="T4" fmla="*/ 26 w 41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6" y="1"/>
                  </a:moveTo>
                  <a:cubicBezTo>
                    <a:pt x="34" y="0"/>
                    <a:pt x="41" y="12"/>
                    <a:pt x="39" y="20"/>
                  </a:cubicBezTo>
                  <a:cubicBezTo>
                    <a:pt x="17" y="28"/>
                    <a:pt x="0" y="12"/>
                    <a:pt x="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41" name="Freeform 16"/>
            <p:cNvSpPr/>
            <p:nvPr/>
          </p:nvSpPr>
          <p:spPr bwMode="auto">
            <a:xfrm rot="5400000">
              <a:off x="11360464" y="3934729"/>
              <a:ext cx="143559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5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5"/>
                  </a:cubicBezTo>
                  <a:cubicBezTo>
                    <a:pt x="29" y="32"/>
                    <a:pt x="0" y="6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42" name="Freeform 17"/>
            <p:cNvSpPr/>
            <p:nvPr/>
          </p:nvSpPr>
          <p:spPr bwMode="auto">
            <a:xfrm rot="5400000">
              <a:off x="11395443" y="5347417"/>
              <a:ext cx="94821" cy="69362"/>
            </a:xfrm>
            <a:custGeom>
              <a:avLst/>
              <a:gdLst>
                <a:gd name="T0" fmla="*/ 13 w 29"/>
                <a:gd name="T1" fmla="*/ 0 h 23"/>
                <a:gd name="T2" fmla="*/ 13 w 29"/>
                <a:gd name="T3" fmla="*/ 23 h 23"/>
                <a:gd name="T4" fmla="*/ 13 w 2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23">
                  <a:moveTo>
                    <a:pt x="13" y="0"/>
                  </a:moveTo>
                  <a:cubicBezTo>
                    <a:pt x="27" y="0"/>
                    <a:pt x="29" y="22"/>
                    <a:pt x="13" y="23"/>
                  </a:cubicBezTo>
                  <a:cubicBezTo>
                    <a:pt x="2" y="22"/>
                    <a:pt x="0" y="2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43" name="Freeform 21"/>
            <p:cNvSpPr/>
            <p:nvPr/>
          </p:nvSpPr>
          <p:spPr bwMode="auto">
            <a:xfrm rot="5400000">
              <a:off x="11343434" y="5658571"/>
              <a:ext cx="140901" cy="102819"/>
            </a:xfrm>
            <a:custGeom>
              <a:avLst/>
              <a:gdLst>
                <a:gd name="T0" fmla="*/ 24 w 43"/>
                <a:gd name="T1" fmla="*/ 0 h 34"/>
                <a:gd name="T2" fmla="*/ 14 w 43"/>
                <a:gd name="T3" fmla="*/ 23 h 34"/>
                <a:gd name="T4" fmla="*/ 24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4" y="0"/>
                  </a:moveTo>
                  <a:cubicBezTo>
                    <a:pt x="43" y="3"/>
                    <a:pt x="28" y="34"/>
                    <a:pt x="14" y="23"/>
                  </a:cubicBezTo>
                  <a:cubicBezTo>
                    <a:pt x="0" y="28"/>
                    <a:pt x="4" y="5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44" name="Freeform 25"/>
            <p:cNvSpPr/>
            <p:nvPr/>
          </p:nvSpPr>
          <p:spPr bwMode="auto">
            <a:xfrm rot="5400000">
              <a:off x="11324095" y="6423833"/>
              <a:ext cx="134697" cy="93843"/>
            </a:xfrm>
            <a:custGeom>
              <a:avLst/>
              <a:gdLst>
                <a:gd name="T0" fmla="*/ 23 w 41"/>
                <a:gd name="T1" fmla="*/ 0 h 31"/>
                <a:gd name="T2" fmla="*/ 17 w 41"/>
                <a:gd name="T3" fmla="*/ 25 h 31"/>
                <a:gd name="T4" fmla="*/ 23 w 41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1">
                  <a:moveTo>
                    <a:pt x="23" y="0"/>
                  </a:moveTo>
                  <a:cubicBezTo>
                    <a:pt x="40" y="1"/>
                    <a:pt x="41" y="31"/>
                    <a:pt x="17" y="25"/>
                  </a:cubicBezTo>
                  <a:cubicBezTo>
                    <a:pt x="0" y="7"/>
                    <a:pt x="17" y="4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45" name="Freeform 29"/>
            <p:cNvSpPr/>
            <p:nvPr/>
          </p:nvSpPr>
          <p:spPr bwMode="auto">
            <a:xfrm rot="5400000">
              <a:off x="11324317" y="5897278"/>
              <a:ext cx="118747" cy="120771"/>
            </a:xfrm>
            <a:custGeom>
              <a:avLst/>
              <a:gdLst>
                <a:gd name="T0" fmla="*/ 16 w 36"/>
                <a:gd name="T1" fmla="*/ 4 h 40"/>
                <a:gd name="T2" fmla="*/ 34 w 36"/>
                <a:gd name="T3" fmla="*/ 15 h 40"/>
                <a:gd name="T4" fmla="*/ 16 w 36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40">
                  <a:moveTo>
                    <a:pt x="16" y="4"/>
                  </a:moveTo>
                  <a:cubicBezTo>
                    <a:pt x="36" y="5"/>
                    <a:pt x="33" y="0"/>
                    <a:pt x="34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46" name="Freeform 31"/>
            <p:cNvSpPr/>
            <p:nvPr/>
          </p:nvSpPr>
          <p:spPr bwMode="auto">
            <a:xfrm rot="5400000">
              <a:off x="11356013" y="6183127"/>
              <a:ext cx="131153" cy="72626"/>
            </a:xfrm>
            <a:custGeom>
              <a:avLst/>
              <a:gdLst>
                <a:gd name="T0" fmla="*/ 24 w 40"/>
                <a:gd name="T1" fmla="*/ 0 h 24"/>
                <a:gd name="T2" fmla="*/ 25 w 40"/>
                <a:gd name="T3" fmla="*/ 24 h 24"/>
                <a:gd name="T4" fmla="*/ 24 w 40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4">
                  <a:moveTo>
                    <a:pt x="24" y="0"/>
                  </a:moveTo>
                  <a:cubicBezTo>
                    <a:pt x="40" y="0"/>
                    <a:pt x="38" y="20"/>
                    <a:pt x="25" y="24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47" name="Freeform 32"/>
            <p:cNvSpPr/>
            <p:nvPr/>
          </p:nvSpPr>
          <p:spPr bwMode="auto">
            <a:xfrm rot="5400000">
              <a:off x="11104198" y="3296179"/>
              <a:ext cx="144445" cy="106083"/>
            </a:xfrm>
            <a:custGeom>
              <a:avLst/>
              <a:gdLst>
                <a:gd name="T0" fmla="*/ 28 w 44"/>
                <a:gd name="T1" fmla="*/ 0 h 35"/>
                <a:gd name="T2" fmla="*/ 42 w 44"/>
                <a:gd name="T3" fmla="*/ 21 h 35"/>
                <a:gd name="T4" fmla="*/ 28 w 44"/>
                <a:gd name="T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5">
                  <a:moveTo>
                    <a:pt x="28" y="0"/>
                  </a:moveTo>
                  <a:cubicBezTo>
                    <a:pt x="36" y="1"/>
                    <a:pt x="44" y="12"/>
                    <a:pt x="42" y="21"/>
                  </a:cubicBezTo>
                  <a:cubicBezTo>
                    <a:pt x="23" y="35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48" name="Freeform 33"/>
            <p:cNvSpPr/>
            <p:nvPr/>
          </p:nvSpPr>
          <p:spPr bwMode="auto">
            <a:xfrm rot="5400000">
              <a:off x="11134111" y="4387490"/>
              <a:ext cx="151535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2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49" name="Freeform 34"/>
            <p:cNvSpPr/>
            <p:nvPr/>
          </p:nvSpPr>
          <p:spPr bwMode="auto">
            <a:xfrm rot="5400000">
              <a:off x="11138041" y="5384813"/>
              <a:ext cx="134697" cy="84051"/>
            </a:xfrm>
            <a:custGeom>
              <a:avLst/>
              <a:gdLst>
                <a:gd name="T0" fmla="*/ 22 w 41"/>
                <a:gd name="T1" fmla="*/ 0 h 28"/>
                <a:gd name="T2" fmla="*/ 8 w 41"/>
                <a:gd name="T3" fmla="*/ 21 h 28"/>
                <a:gd name="T4" fmla="*/ 22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2" y="0"/>
                  </a:moveTo>
                  <a:cubicBezTo>
                    <a:pt x="41" y="13"/>
                    <a:pt x="24" y="28"/>
                    <a:pt x="8" y="21"/>
                  </a:cubicBezTo>
                  <a:cubicBezTo>
                    <a:pt x="0" y="8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50" name="Freeform 35"/>
            <p:cNvSpPr/>
            <p:nvPr/>
          </p:nvSpPr>
          <p:spPr bwMode="auto">
            <a:xfrm rot="5400000">
              <a:off x="11133693" y="4595717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51" name="Freeform 36"/>
            <p:cNvSpPr/>
            <p:nvPr/>
          </p:nvSpPr>
          <p:spPr bwMode="auto">
            <a:xfrm rot="5400000">
              <a:off x="11105830" y="6046702"/>
              <a:ext cx="144445" cy="102819"/>
            </a:xfrm>
            <a:custGeom>
              <a:avLst/>
              <a:gdLst>
                <a:gd name="T0" fmla="*/ 31 w 44"/>
                <a:gd name="T1" fmla="*/ 1 h 34"/>
                <a:gd name="T2" fmla="*/ 25 w 44"/>
                <a:gd name="T3" fmla="*/ 22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44" y="3"/>
                    <a:pt x="38" y="34"/>
                    <a:pt x="25" y="22"/>
                  </a:cubicBezTo>
                  <a:cubicBezTo>
                    <a:pt x="0" y="28"/>
                    <a:pt x="14" y="0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52" name="Freeform 37"/>
            <p:cNvSpPr/>
            <p:nvPr/>
          </p:nvSpPr>
          <p:spPr bwMode="auto">
            <a:xfrm rot="5400000">
              <a:off x="11117596" y="3060239"/>
              <a:ext cx="115202" cy="121588"/>
            </a:xfrm>
            <a:custGeom>
              <a:avLst/>
              <a:gdLst>
                <a:gd name="T0" fmla="*/ 16 w 35"/>
                <a:gd name="T1" fmla="*/ 4 h 40"/>
                <a:gd name="T2" fmla="*/ 33 w 35"/>
                <a:gd name="T3" fmla="*/ 15 h 40"/>
                <a:gd name="T4" fmla="*/ 16 w 35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40">
                  <a:moveTo>
                    <a:pt x="16" y="4"/>
                  </a:moveTo>
                  <a:cubicBezTo>
                    <a:pt x="35" y="4"/>
                    <a:pt x="32" y="0"/>
                    <a:pt x="33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53" name="Freeform 38"/>
            <p:cNvSpPr/>
            <p:nvPr/>
          </p:nvSpPr>
          <p:spPr bwMode="auto">
            <a:xfrm rot="5400000">
              <a:off x="11125265" y="4900335"/>
              <a:ext cx="127608" cy="69362"/>
            </a:xfrm>
            <a:custGeom>
              <a:avLst/>
              <a:gdLst>
                <a:gd name="T0" fmla="*/ 26 w 39"/>
                <a:gd name="T1" fmla="*/ 0 h 23"/>
                <a:gd name="T2" fmla="*/ 26 w 39"/>
                <a:gd name="T3" fmla="*/ 23 h 23"/>
                <a:gd name="T4" fmla="*/ 2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6" y="0"/>
                  </a:moveTo>
                  <a:cubicBezTo>
                    <a:pt x="39" y="1"/>
                    <a:pt x="38" y="21"/>
                    <a:pt x="26" y="23"/>
                  </a:cubicBezTo>
                  <a:cubicBezTo>
                    <a:pt x="0" y="23"/>
                    <a:pt x="5" y="2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54" name="Freeform 39"/>
            <p:cNvSpPr/>
            <p:nvPr/>
          </p:nvSpPr>
          <p:spPr bwMode="auto">
            <a:xfrm rot="5400000">
              <a:off x="11117373" y="5141456"/>
              <a:ext cx="131153" cy="81603"/>
            </a:xfrm>
            <a:custGeom>
              <a:avLst/>
              <a:gdLst>
                <a:gd name="T0" fmla="*/ 25 w 40"/>
                <a:gd name="T1" fmla="*/ 0 h 27"/>
                <a:gd name="T2" fmla="*/ 38 w 40"/>
                <a:gd name="T3" fmla="*/ 20 h 27"/>
                <a:gd name="T4" fmla="*/ 25 w 40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7">
                  <a:moveTo>
                    <a:pt x="25" y="0"/>
                  </a:moveTo>
                  <a:cubicBezTo>
                    <a:pt x="34" y="0"/>
                    <a:pt x="40" y="11"/>
                    <a:pt x="38" y="20"/>
                  </a:cubicBezTo>
                  <a:cubicBezTo>
                    <a:pt x="17" y="27"/>
                    <a:pt x="0" y="12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55" name="Freeform 40"/>
            <p:cNvSpPr/>
            <p:nvPr/>
          </p:nvSpPr>
          <p:spPr bwMode="auto">
            <a:xfrm rot="5400000">
              <a:off x="11112337" y="2598157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7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9"/>
                    <a:pt x="28" y="27"/>
                    <a:pt x="7" y="20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56" name="Freeform 41"/>
            <p:cNvSpPr/>
            <p:nvPr/>
          </p:nvSpPr>
          <p:spPr bwMode="auto">
            <a:xfrm rot="5400000">
              <a:off x="11105830" y="6278710"/>
              <a:ext cx="144445" cy="78339"/>
            </a:xfrm>
            <a:custGeom>
              <a:avLst/>
              <a:gdLst>
                <a:gd name="T0" fmla="*/ 29 w 44"/>
                <a:gd name="T1" fmla="*/ 0 h 26"/>
                <a:gd name="T2" fmla="*/ 26 w 44"/>
                <a:gd name="T3" fmla="*/ 26 h 26"/>
                <a:gd name="T4" fmla="*/ 29 w 44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6">
                  <a:moveTo>
                    <a:pt x="29" y="0"/>
                  </a:moveTo>
                  <a:cubicBezTo>
                    <a:pt x="44" y="3"/>
                    <a:pt x="40" y="22"/>
                    <a:pt x="26" y="26"/>
                  </a:cubicBezTo>
                  <a:cubicBezTo>
                    <a:pt x="0" y="25"/>
                    <a:pt x="11" y="6"/>
                    <a:pt x="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57" name="Freeform 42"/>
            <p:cNvSpPr/>
            <p:nvPr/>
          </p:nvSpPr>
          <p:spPr bwMode="auto">
            <a:xfrm rot="5400000">
              <a:off x="11093998" y="5596726"/>
              <a:ext cx="144445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6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6"/>
                  </a:cubicBezTo>
                  <a:cubicBezTo>
                    <a:pt x="29" y="32"/>
                    <a:pt x="0" y="7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58" name="Freeform 44"/>
            <p:cNvSpPr/>
            <p:nvPr/>
          </p:nvSpPr>
          <p:spPr bwMode="auto">
            <a:xfrm rot="5400000">
              <a:off x="11097788" y="4080854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59" name="Freeform 45"/>
            <p:cNvSpPr/>
            <p:nvPr/>
          </p:nvSpPr>
          <p:spPr bwMode="auto">
            <a:xfrm rot="5400000">
              <a:off x="11075637" y="5836680"/>
              <a:ext cx="144445" cy="102819"/>
            </a:xfrm>
            <a:custGeom>
              <a:avLst/>
              <a:gdLst>
                <a:gd name="T0" fmla="*/ 31 w 44"/>
                <a:gd name="T1" fmla="*/ 0 h 34"/>
                <a:gd name="T2" fmla="*/ 42 w 44"/>
                <a:gd name="T3" fmla="*/ 19 h 34"/>
                <a:gd name="T4" fmla="*/ 31 w 44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0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60" name="Freeform 46"/>
            <p:cNvSpPr/>
            <p:nvPr/>
          </p:nvSpPr>
          <p:spPr bwMode="auto">
            <a:xfrm rot="5400000">
              <a:off x="11124696" y="2830776"/>
              <a:ext cx="121406" cy="81603"/>
            </a:xfrm>
            <a:custGeom>
              <a:avLst/>
              <a:gdLst>
                <a:gd name="T0" fmla="*/ 19 w 37"/>
                <a:gd name="T1" fmla="*/ 1 h 27"/>
                <a:gd name="T2" fmla="*/ 21 w 37"/>
                <a:gd name="T3" fmla="*/ 27 h 27"/>
                <a:gd name="T4" fmla="*/ 19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19" y="1"/>
                  </a:moveTo>
                  <a:cubicBezTo>
                    <a:pt x="31" y="2"/>
                    <a:pt x="37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61" name="Freeform 47"/>
            <p:cNvSpPr/>
            <p:nvPr/>
          </p:nvSpPr>
          <p:spPr bwMode="auto">
            <a:xfrm rot="5400000">
              <a:off x="11082841" y="3849727"/>
              <a:ext cx="147990" cy="78339"/>
            </a:xfrm>
            <a:custGeom>
              <a:avLst/>
              <a:gdLst>
                <a:gd name="T0" fmla="*/ 22 w 45"/>
                <a:gd name="T1" fmla="*/ 0 h 26"/>
                <a:gd name="T2" fmla="*/ 28 w 45"/>
                <a:gd name="T3" fmla="*/ 26 h 26"/>
                <a:gd name="T4" fmla="*/ 22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2" y="0"/>
                  </a:moveTo>
                  <a:cubicBezTo>
                    <a:pt x="32" y="2"/>
                    <a:pt x="45" y="22"/>
                    <a:pt x="28" y="26"/>
                  </a:cubicBezTo>
                  <a:cubicBezTo>
                    <a:pt x="10" y="24"/>
                    <a:pt x="0" y="9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62" name="Freeform 48"/>
            <p:cNvSpPr/>
            <p:nvPr/>
          </p:nvSpPr>
          <p:spPr bwMode="auto">
            <a:xfrm rot="5400000">
              <a:off x="11078098" y="3616257"/>
              <a:ext cx="133812" cy="79154"/>
            </a:xfrm>
            <a:custGeom>
              <a:avLst/>
              <a:gdLst>
                <a:gd name="T0" fmla="*/ 19 w 41"/>
                <a:gd name="T1" fmla="*/ 0 h 26"/>
                <a:gd name="T2" fmla="*/ 7 w 41"/>
                <a:gd name="T3" fmla="*/ 19 h 26"/>
                <a:gd name="T4" fmla="*/ 19 w 41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6">
                  <a:moveTo>
                    <a:pt x="19" y="0"/>
                  </a:moveTo>
                  <a:cubicBezTo>
                    <a:pt x="41" y="9"/>
                    <a:pt x="28" y="26"/>
                    <a:pt x="7" y="19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63" name="Freeform 49"/>
            <p:cNvSpPr/>
            <p:nvPr/>
          </p:nvSpPr>
          <p:spPr bwMode="auto">
            <a:xfrm rot="5400000">
              <a:off x="11076712" y="6507925"/>
              <a:ext cx="127608" cy="81603"/>
            </a:xfrm>
            <a:custGeom>
              <a:avLst/>
              <a:gdLst>
                <a:gd name="T0" fmla="*/ 21 w 39"/>
                <a:gd name="T1" fmla="*/ 2 h 27"/>
                <a:gd name="T2" fmla="*/ 26 w 39"/>
                <a:gd name="T3" fmla="*/ 24 h 27"/>
                <a:gd name="T4" fmla="*/ 21 w 39"/>
                <a:gd name="T5" fmla="*/ 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7">
                  <a:moveTo>
                    <a:pt x="21" y="2"/>
                  </a:moveTo>
                  <a:cubicBezTo>
                    <a:pt x="36" y="0"/>
                    <a:pt x="39" y="17"/>
                    <a:pt x="26" y="24"/>
                  </a:cubicBezTo>
                  <a:cubicBezTo>
                    <a:pt x="8" y="27"/>
                    <a:pt x="0" y="9"/>
                    <a:pt x="21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64" name="Freeform 8"/>
            <p:cNvSpPr/>
            <p:nvPr/>
          </p:nvSpPr>
          <p:spPr bwMode="auto">
            <a:xfrm rot="5400000">
              <a:off x="11141853" y="34906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65" name="Freeform 106"/>
            <p:cNvSpPr/>
            <p:nvPr/>
          </p:nvSpPr>
          <p:spPr bwMode="auto">
            <a:xfrm rot="5400000">
              <a:off x="11301184" y="6639670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069848" y="801512"/>
            <a:ext cx="9634011" cy="1325563"/>
          </a:xfrm>
        </p:spPr>
        <p:txBody>
          <a:bodyPr/>
          <a:lstStyle/>
          <a:p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1069848" y="2143673"/>
            <a:ext cx="4684057" cy="4238839"/>
          </a:xfrm>
        </p:spPr>
        <p:txBody>
          <a:bodyPr>
            <a:normAutofit/>
          </a:bodyPr>
          <a:lstStyle>
            <a:lvl1pPr marL="0" indent="0">
              <a:spcBef>
                <a:spcPts val="1000"/>
              </a:spcBef>
              <a:buNone/>
              <a:defRPr sz="1800"/>
            </a:lvl1pPr>
            <a:lvl2pPr marL="228600" indent="-228600">
              <a:spcBef>
                <a:spcPts val="1000"/>
              </a:spcBef>
              <a:buFont typeface="Arial" panose="020B0604020202020204" pitchFamily="34" charset="0"/>
              <a:buChar char="•"/>
              <a:defRPr sz="1800"/>
            </a:lvl2pPr>
            <a:lvl3pPr>
              <a:spcBef>
                <a:spcPts val="1000"/>
              </a:spcBef>
              <a:defRPr sz="1800"/>
            </a:lvl3pPr>
            <a:lvl4pPr>
              <a:spcBef>
                <a:spcPts val="1000"/>
              </a:spcBef>
              <a:defRPr sz="1800"/>
            </a:lvl4pPr>
            <a:lvl5pPr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content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69" name="Content Placeholder 2"/>
          <p:cNvSpPr>
            <a:spLocks noGrp="1"/>
          </p:cNvSpPr>
          <p:nvPr>
            <p:ph sz="half" idx="15" hasCustomPrompt="1"/>
          </p:nvPr>
        </p:nvSpPr>
        <p:spPr>
          <a:xfrm>
            <a:off x="6011715" y="2143673"/>
            <a:ext cx="4684058" cy="4238839"/>
          </a:xfrm>
        </p:spPr>
        <p:txBody>
          <a:bodyPr>
            <a:normAutofit/>
          </a:bodyPr>
          <a:lstStyle>
            <a:lvl1pPr marL="0" indent="0">
              <a:spcBef>
                <a:spcPts val="1000"/>
              </a:spcBef>
              <a:buNone/>
              <a:defRPr sz="1800"/>
            </a:lvl1pPr>
            <a:lvl2pPr marL="228600" indent="-228600">
              <a:spcBef>
                <a:spcPts val="1000"/>
              </a:spcBef>
              <a:buFont typeface="Arial" panose="020B0604020202020204" pitchFamily="34" charset="0"/>
              <a:buChar char="•"/>
              <a:defRPr sz="1800"/>
            </a:lvl2pPr>
            <a:lvl3pPr>
              <a:spcBef>
                <a:spcPts val="1000"/>
              </a:spcBef>
              <a:defRPr sz="1800"/>
            </a:lvl3pPr>
            <a:lvl4pPr>
              <a:spcBef>
                <a:spcPts val="1000"/>
              </a:spcBef>
              <a:defRPr sz="1800"/>
            </a:lvl4pPr>
            <a:lvl5pPr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content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B8A27-DF03-4546-BA93-21C967D57E5C}" type="slidenum">
              <a:rPr lang="en-US" smtClean="0"/>
            </a:fld>
            <a:endParaRPr lang="en-US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11096450" y="13394"/>
            <a:ext cx="494218" cy="6814823"/>
            <a:chOff x="11096450" y="13394"/>
            <a:chExt cx="494218" cy="6814823"/>
          </a:xfrm>
          <a:solidFill>
            <a:schemeClr val="bg2">
              <a:lumMod val="90000"/>
            </a:schemeClr>
          </a:solidFill>
        </p:grpSpPr>
        <p:sp>
          <p:nvSpPr>
            <p:cNvPr id="9" name="Freeform 8"/>
            <p:cNvSpPr/>
            <p:nvPr/>
          </p:nvSpPr>
          <p:spPr bwMode="auto">
            <a:xfrm rot="5400000">
              <a:off x="11108009" y="6718576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0" name="Freeform 10"/>
            <p:cNvSpPr/>
            <p:nvPr/>
          </p:nvSpPr>
          <p:spPr bwMode="auto">
            <a:xfrm rot="5400000">
              <a:off x="11475034" y="77813"/>
              <a:ext cx="138242" cy="88130"/>
            </a:xfrm>
            <a:custGeom>
              <a:avLst/>
              <a:gdLst>
                <a:gd name="T0" fmla="*/ 22 w 42"/>
                <a:gd name="T1" fmla="*/ 0 h 29"/>
                <a:gd name="T2" fmla="*/ 14 w 42"/>
                <a:gd name="T3" fmla="*/ 25 h 29"/>
                <a:gd name="T4" fmla="*/ 22 w 42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9">
                  <a:moveTo>
                    <a:pt x="22" y="0"/>
                  </a:moveTo>
                  <a:cubicBezTo>
                    <a:pt x="42" y="7"/>
                    <a:pt x="28" y="29"/>
                    <a:pt x="14" y="25"/>
                  </a:cubicBezTo>
                  <a:cubicBezTo>
                    <a:pt x="0" y="18"/>
                    <a:pt x="8" y="1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1" name="Freeform 15"/>
            <p:cNvSpPr/>
            <p:nvPr/>
          </p:nvSpPr>
          <p:spPr bwMode="auto">
            <a:xfrm rot="5400000">
              <a:off x="11478964" y="592010"/>
              <a:ext cx="121406" cy="72626"/>
            </a:xfrm>
            <a:custGeom>
              <a:avLst/>
              <a:gdLst>
                <a:gd name="T0" fmla="*/ 16 w 37"/>
                <a:gd name="T1" fmla="*/ 0 h 24"/>
                <a:gd name="T2" fmla="*/ 11 w 37"/>
                <a:gd name="T3" fmla="*/ 24 h 24"/>
                <a:gd name="T4" fmla="*/ 16 w 37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4">
                  <a:moveTo>
                    <a:pt x="16" y="0"/>
                  </a:moveTo>
                  <a:cubicBezTo>
                    <a:pt x="37" y="6"/>
                    <a:pt x="30" y="20"/>
                    <a:pt x="11" y="24"/>
                  </a:cubicBezTo>
                  <a:cubicBezTo>
                    <a:pt x="0" y="17"/>
                    <a:pt x="5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2" name="Freeform 18"/>
            <p:cNvSpPr/>
            <p:nvPr/>
          </p:nvSpPr>
          <p:spPr bwMode="auto">
            <a:xfrm rot="5400000">
              <a:off x="11482378" y="335267"/>
              <a:ext cx="138242" cy="78339"/>
            </a:xfrm>
            <a:custGeom>
              <a:avLst/>
              <a:gdLst>
                <a:gd name="T0" fmla="*/ 6 w 42"/>
                <a:gd name="T1" fmla="*/ 6 h 26"/>
                <a:gd name="T2" fmla="*/ 21 w 42"/>
                <a:gd name="T3" fmla="*/ 26 h 26"/>
                <a:gd name="T4" fmla="*/ 6 w 42"/>
                <a:gd name="T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6">
                  <a:moveTo>
                    <a:pt x="6" y="6"/>
                  </a:moveTo>
                  <a:cubicBezTo>
                    <a:pt x="25" y="0"/>
                    <a:pt x="42" y="17"/>
                    <a:pt x="21" y="26"/>
                  </a:cubicBezTo>
                  <a:cubicBezTo>
                    <a:pt x="9" y="26"/>
                    <a:pt x="0" y="16"/>
                    <a:pt x="6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3" name="Freeform 19"/>
            <p:cNvSpPr/>
            <p:nvPr/>
          </p:nvSpPr>
          <p:spPr bwMode="auto">
            <a:xfrm rot="5400000">
              <a:off x="11407714" y="2021691"/>
              <a:ext cx="124951" cy="69362"/>
            </a:xfrm>
            <a:custGeom>
              <a:avLst/>
              <a:gdLst>
                <a:gd name="T0" fmla="*/ 16 w 38"/>
                <a:gd name="T1" fmla="*/ 0 h 23"/>
                <a:gd name="T2" fmla="*/ 10 w 38"/>
                <a:gd name="T3" fmla="*/ 23 h 23"/>
                <a:gd name="T4" fmla="*/ 1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16" y="0"/>
                  </a:moveTo>
                  <a:cubicBezTo>
                    <a:pt x="38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4" name="Freeform 20"/>
            <p:cNvSpPr/>
            <p:nvPr/>
          </p:nvSpPr>
          <p:spPr bwMode="auto">
            <a:xfrm rot="5400000">
              <a:off x="11414629" y="2272420"/>
              <a:ext cx="128495" cy="78339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5" name="Freeform 22"/>
            <p:cNvSpPr/>
            <p:nvPr/>
          </p:nvSpPr>
          <p:spPr bwMode="auto">
            <a:xfrm rot="5400000">
              <a:off x="11426398" y="1049544"/>
              <a:ext cx="150648" cy="99554"/>
            </a:xfrm>
            <a:custGeom>
              <a:avLst/>
              <a:gdLst>
                <a:gd name="T0" fmla="*/ 26 w 46"/>
                <a:gd name="T1" fmla="*/ 0 h 33"/>
                <a:gd name="T2" fmla="*/ 38 w 46"/>
                <a:gd name="T3" fmla="*/ 22 h 33"/>
                <a:gd name="T4" fmla="*/ 26 w 46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33">
                  <a:moveTo>
                    <a:pt x="26" y="0"/>
                  </a:moveTo>
                  <a:cubicBezTo>
                    <a:pt x="29" y="0"/>
                    <a:pt x="46" y="16"/>
                    <a:pt x="38" y="22"/>
                  </a:cubicBezTo>
                  <a:cubicBezTo>
                    <a:pt x="16" y="33"/>
                    <a:pt x="0" y="5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6" name="Freeform 23"/>
            <p:cNvSpPr/>
            <p:nvPr/>
          </p:nvSpPr>
          <p:spPr bwMode="auto">
            <a:xfrm rot="5400000">
              <a:off x="11440085" y="836978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8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10"/>
                    <a:pt x="28" y="27"/>
                    <a:pt x="8" y="20"/>
                  </a:cubicBezTo>
                  <a:cubicBezTo>
                    <a:pt x="0" y="8"/>
                    <a:pt x="7" y="2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7" name="Freeform 26"/>
            <p:cNvSpPr/>
            <p:nvPr/>
          </p:nvSpPr>
          <p:spPr bwMode="auto">
            <a:xfrm rot="5400000">
              <a:off x="11427309" y="1320685"/>
              <a:ext cx="127608" cy="78339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5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2"/>
                    <a:pt x="36" y="26"/>
                    <a:pt x="20" y="25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8" name="Freeform 27"/>
            <p:cNvSpPr/>
            <p:nvPr/>
          </p:nvSpPr>
          <p:spPr bwMode="auto">
            <a:xfrm rot="5400000">
              <a:off x="11407470" y="1778440"/>
              <a:ext cx="131153" cy="93843"/>
            </a:xfrm>
            <a:custGeom>
              <a:avLst/>
              <a:gdLst>
                <a:gd name="T0" fmla="*/ 22 w 40"/>
                <a:gd name="T1" fmla="*/ 0 h 31"/>
                <a:gd name="T2" fmla="*/ 16 w 40"/>
                <a:gd name="T3" fmla="*/ 25 h 31"/>
                <a:gd name="T4" fmla="*/ 22 w 40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1">
                  <a:moveTo>
                    <a:pt x="22" y="0"/>
                  </a:moveTo>
                  <a:cubicBezTo>
                    <a:pt x="39" y="3"/>
                    <a:pt x="40" y="31"/>
                    <a:pt x="16" y="25"/>
                  </a:cubicBezTo>
                  <a:cubicBezTo>
                    <a:pt x="0" y="7"/>
                    <a:pt x="13" y="4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9" name="Freeform 28"/>
            <p:cNvSpPr/>
            <p:nvPr/>
          </p:nvSpPr>
          <p:spPr bwMode="auto">
            <a:xfrm rot="5400000">
              <a:off x="11404869" y="1535195"/>
              <a:ext cx="127608" cy="69362"/>
            </a:xfrm>
            <a:custGeom>
              <a:avLst/>
              <a:gdLst>
                <a:gd name="T0" fmla="*/ 16 w 39"/>
                <a:gd name="T1" fmla="*/ 0 h 23"/>
                <a:gd name="T2" fmla="*/ 11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7"/>
                    <a:pt x="31" y="17"/>
                    <a:pt x="11" y="23"/>
                  </a:cubicBezTo>
                  <a:cubicBezTo>
                    <a:pt x="0" y="16"/>
                    <a:pt x="4" y="2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0" name="Freeform 30"/>
            <p:cNvSpPr/>
            <p:nvPr/>
          </p:nvSpPr>
          <p:spPr bwMode="auto">
            <a:xfrm rot="5400000">
              <a:off x="11480119" y="1078297"/>
              <a:ext cx="9748" cy="5712"/>
            </a:xfrm>
            <a:custGeom>
              <a:avLst/>
              <a:gdLst>
                <a:gd name="T0" fmla="*/ 1 w 3"/>
                <a:gd name="T1" fmla="*/ 0 h 2"/>
                <a:gd name="T2" fmla="*/ 2 w 3"/>
                <a:gd name="T3" fmla="*/ 2 h 2"/>
                <a:gd name="T4" fmla="*/ 1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cubicBezTo>
                    <a:pt x="2" y="1"/>
                    <a:pt x="3" y="2"/>
                    <a:pt x="2" y="2"/>
                  </a:cubicBezTo>
                  <a:cubicBezTo>
                    <a:pt x="1" y="2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1" name="Freeform 43"/>
            <p:cNvSpPr/>
            <p:nvPr/>
          </p:nvSpPr>
          <p:spPr bwMode="auto">
            <a:xfrm rot="5400000">
              <a:off x="11194111" y="860614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2" name="Freeform 51"/>
            <p:cNvSpPr/>
            <p:nvPr/>
          </p:nvSpPr>
          <p:spPr bwMode="auto">
            <a:xfrm rot="5400000">
              <a:off x="11167080" y="1015030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3" name="Freeform 52"/>
            <p:cNvSpPr/>
            <p:nvPr/>
          </p:nvSpPr>
          <p:spPr bwMode="auto">
            <a:xfrm rot="5400000">
              <a:off x="11164085" y="450599"/>
              <a:ext cx="118747" cy="81603"/>
            </a:xfrm>
            <a:custGeom>
              <a:avLst/>
              <a:gdLst>
                <a:gd name="T0" fmla="*/ 21 w 36"/>
                <a:gd name="T1" fmla="*/ 0 h 27"/>
                <a:gd name="T2" fmla="*/ 22 w 36"/>
                <a:gd name="T3" fmla="*/ 27 h 27"/>
                <a:gd name="T4" fmla="*/ 21 w 36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21" y="0"/>
                  </a:moveTo>
                  <a:cubicBezTo>
                    <a:pt x="33" y="3"/>
                    <a:pt x="36" y="23"/>
                    <a:pt x="22" y="27"/>
                  </a:cubicBezTo>
                  <a:cubicBezTo>
                    <a:pt x="3" y="25"/>
                    <a:pt x="0" y="1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4" name="Freeform 53"/>
            <p:cNvSpPr/>
            <p:nvPr/>
          </p:nvSpPr>
          <p:spPr bwMode="auto">
            <a:xfrm rot="5400000">
              <a:off x="11155166" y="1253803"/>
              <a:ext cx="127608" cy="79154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5" name="Freeform 54"/>
            <p:cNvSpPr/>
            <p:nvPr/>
          </p:nvSpPr>
          <p:spPr bwMode="auto">
            <a:xfrm rot="5400000">
              <a:off x="11141013" y="614227"/>
              <a:ext cx="134697" cy="105266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6" name="Freeform 55"/>
            <p:cNvSpPr/>
            <p:nvPr/>
          </p:nvSpPr>
          <p:spPr bwMode="auto">
            <a:xfrm rot="5400000">
              <a:off x="11155026" y="1463404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7" name="Freeform 56"/>
            <p:cNvSpPr/>
            <p:nvPr/>
          </p:nvSpPr>
          <p:spPr bwMode="auto">
            <a:xfrm rot="5400000">
              <a:off x="11101585" y="2335317"/>
              <a:ext cx="128495" cy="72626"/>
            </a:xfrm>
            <a:custGeom>
              <a:avLst/>
              <a:gdLst>
                <a:gd name="T0" fmla="*/ 21 w 39"/>
                <a:gd name="T1" fmla="*/ 0 h 24"/>
                <a:gd name="T2" fmla="*/ 22 w 39"/>
                <a:gd name="T3" fmla="*/ 24 h 24"/>
                <a:gd name="T4" fmla="*/ 21 w 39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4">
                  <a:moveTo>
                    <a:pt x="21" y="0"/>
                  </a:moveTo>
                  <a:cubicBezTo>
                    <a:pt x="37" y="0"/>
                    <a:pt x="39" y="23"/>
                    <a:pt x="22" y="24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8" name="Freeform 57"/>
            <p:cNvSpPr/>
            <p:nvPr/>
          </p:nvSpPr>
          <p:spPr bwMode="auto">
            <a:xfrm rot="5400000">
              <a:off x="11141175" y="1673149"/>
              <a:ext cx="140901" cy="93843"/>
            </a:xfrm>
            <a:custGeom>
              <a:avLst/>
              <a:gdLst>
                <a:gd name="T0" fmla="*/ 27 w 43"/>
                <a:gd name="T1" fmla="*/ 3 h 31"/>
                <a:gd name="T2" fmla="*/ 40 w 43"/>
                <a:gd name="T3" fmla="*/ 23 h 31"/>
                <a:gd name="T4" fmla="*/ 27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7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1" y="31"/>
                    <a:pt x="0" y="15"/>
                    <a:pt x="27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9" name="Freeform 59"/>
            <p:cNvSpPr/>
            <p:nvPr/>
          </p:nvSpPr>
          <p:spPr bwMode="auto">
            <a:xfrm rot="5400000">
              <a:off x="11120625" y="255502"/>
              <a:ext cx="124063" cy="78339"/>
            </a:xfrm>
            <a:custGeom>
              <a:avLst/>
              <a:gdLst>
                <a:gd name="T0" fmla="*/ 22 w 38"/>
                <a:gd name="T1" fmla="*/ 0 h 26"/>
                <a:gd name="T2" fmla="*/ 18 w 38"/>
                <a:gd name="T3" fmla="*/ 26 h 26"/>
                <a:gd name="T4" fmla="*/ 22 w 38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6">
                  <a:moveTo>
                    <a:pt x="22" y="0"/>
                  </a:moveTo>
                  <a:cubicBezTo>
                    <a:pt x="38" y="3"/>
                    <a:pt x="33" y="25"/>
                    <a:pt x="18" y="26"/>
                  </a:cubicBezTo>
                  <a:cubicBezTo>
                    <a:pt x="0" y="20"/>
                    <a:pt x="6" y="3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0" name="Freeform 60"/>
            <p:cNvSpPr/>
            <p:nvPr/>
          </p:nvSpPr>
          <p:spPr bwMode="auto">
            <a:xfrm rot="5400000">
              <a:off x="11115856" y="1902943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1" name="Freeform 61"/>
            <p:cNvSpPr/>
            <p:nvPr/>
          </p:nvSpPr>
          <p:spPr bwMode="auto">
            <a:xfrm rot="5400000">
              <a:off x="11082153" y="2137303"/>
              <a:ext cx="137356" cy="99554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5"/>
                    <a:pt x="16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2" name="Freeform 5"/>
            <p:cNvSpPr/>
            <p:nvPr/>
          </p:nvSpPr>
          <p:spPr bwMode="auto">
            <a:xfrm rot="5400000">
              <a:off x="11410824" y="2818299"/>
              <a:ext cx="121406" cy="81603"/>
            </a:xfrm>
            <a:custGeom>
              <a:avLst/>
              <a:gdLst>
                <a:gd name="T0" fmla="*/ 20 w 37"/>
                <a:gd name="T1" fmla="*/ 1 h 27"/>
                <a:gd name="T2" fmla="*/ 22 w 37"/>
                <a:gd name="T3" fmla="*/ 27 h 27"/>
                <a:gd name="T4" fmla="*/ 20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20" y="1"/>
                  </a:moveTo>
                  <a:cubicBezTo>
                    <a:pt x="31" y="1"/>
                    <a:pt x="37" y="24"/>
                    <a:pt x="22" y="27"/>
                  </a:cubicBezTo>
                  <a:cubicBezTo>
                    <a:pt x="2" y="27"/>
                    <a:pt x="0" y="0"/>
                    <a:pt x="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3" name="Freeform 6"/>
            <p:cNvSpPr/>
            <p:nvPr/>
          </p:nvSpPr>
          <p:spPr bwMode="auto">
            <a:xfrm rot="5400000">
              <a:off x="11391700" y="5088176"/>
              <a:ext cx="124063" cy="87315"/>
            </a:xfrm>
            <a:custGeom>
              <a:avLst/>
              <a:gdLst>
                <a:gd name="T0" fmla="*/ 12 w 38"/>
                <a:gd name="T1" fmla="*/ 3 h 29"/>
                <a:gd name="T2" fmla="*/ 15 w 38"/>
                <a:gd name="T3" fmla="*/ 29 h 29"/>
                <a:gd name="T4" fmla="*/ 12 w 38"/>
                <a:gd name="T5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9">
                  <a:moveTo>
                    <a:pt x="12" y="3"/>
                  </a:moveTo>
                  <a:cubicBezTo>
                    <a:pt x="34" y="0"/>
                    <a:pt x="38" y="26"/>
                    <a:pt x="15" y="29"/>
                  </a:cubicBezTo>
                  <a:cubicBezTo>
                    <a:pt x="4" y="23"/>
                    <a:pt x="0" y="9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4" name="Freeform 7"/>
            <p:cNvSpPr/>
            <p:nvPr/>
          </p:nvSpPr>
          <p:spPr bwMode="auto">
            <a:xfrm rot="5400000">
              <a:off x="11371127" y="2531128"/>
              <a:ext cx="138242" cy="100371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5" name="Freeform 8"/>
            <p:cNvSpPr/>
            <p:nvPr/>
          </p:nvSpPr>
          <p:spPr bwMode="auto">
            <a:xfrm rot="5400000">
              <a:off x="11401349" y="4735882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6" name="Freeform 9"/>
            <p:cNvSpPr/>
            <p:nvPr/>
          </p:nvSpPr>
          <p:spPr bwMode="auto">
            <a:xfrm rot="5400000">
              <a:off x="11409487" y="4455410"/>
              <a:ext cx="121406" cy="88130"/>
            </a:xfrm>
            <a:custGeom>
              <a:avLst/>
              <a:gdLst>
                <a:gd name="T0" fmla="*/ 18 w 37"/>
                <a:gd name="T1" fmla="*/ 4 h 29"/>
                <a:gd name="T2" fmla="*/ 22 w 37"/>
                <a:gd name="T3" fmla="*/ 29 h 29"/>
                <a:gd name="T4" fmla="*/ 18 w 37"/>
                <a:gd name="T5" fmla="*/ 4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9">
                  <a:moveTo>
                    <a:pt x="18" y="4"/>
                  </a:moveTo>
                  <a:cubicBezTo>
                    <a:pt x="35" y="0"/>
                    <a:pt x="37" y="28"/>
                    <a:pt x="22" y="29"/>
                  </a:cubicBezTo>
                  <a:cubicBezTo>
                    <a:pt x="7" y="28"/>
                    <a:pt x="0" y="1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7" name="Freeform 11"/>
            <p:cNvSpPr/>
            <p:nvPr/>
          </p:nvSpPr>
          <p:spPr bwMode="auto">
            <a:xfrm rot="5400000">
              <a:off x="11369848" y="4194178"/>
              <a:ext cx="143559" cy="102819"/>
            </a:xfrm>
            <a:custGeom>
              <a:avLst/>
              <a:gdLst>
                <a:gd name="T0" fmla="*/ 31 w 44"/>
                <a:gd name="T1" fmla="*/ 1 h 34"/>
                <a:gd name="T2" fmla="*/ 42 w 44"/>
                <a:gd name="T3" fmla="*/ 19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8" name="Freeform 12"/>
            <p:cNvSpPr/>
            <p:nvPr/>
          </p:nvSpPr>
          <p:spPr bwMode="auto">
            <a:xfrm rot="5400000">
              <a:off x="11381624" y="3691697"/>
              <a:ext cx="134697" cy="81603"/>
            </a:xfrm>
            <a:custGeom>
              <a:avLst/>
              <a:gdLst>
                <a:gd name="T0" fmla="*/ 22 w 41"/>
                <a:gd name="T1" fmla="*/ 0 h 27"/>
                <a:gd name="T2" fmla="*/ 8 w 41"/>
                <a:gd name="T3" fmla="*/ 20 h 27"/>
                <a:gd name="T4" fmla="*/ 22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22" y="0"/>
                  </a:moveTo>
                  <a:cubicBezTo>
                    <a:pt x="41" y="12"/>
                    <a:pt x="24" y="27"/>
                    <a:pt x="8" y="20"/>
                  </a:cubicBezTo>
                  <a:cubicBezTo>
                    <a:pt x="0" y="7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9" name="Freeform 13"/>
            <p:cNvSpPr/>
            <p:nvPr/>
          </p:nvSpPr>
          <p:spPr bwMode="auto">
            <a:xfrm rot="5400000">
              <a:off x="11417787" y="3075050"/>
              <a:ext cx="124951" cy="69362"/>
            </a:xfrm>
            <a:custGeom>
              <a:avLst/>
              <a:gdLst>
                <a:gd name="T0" fmla="*/ 26 w 38"/>
                <a:gd name="T1" fmla="*/ 0 h 23"/>
                <a:gd name="T2" fmla="*/ 25 w 38"/>
                <a:gd name="T3" fmla="*/ 23 h 23"/>
                <a:gd name="T4" fmla="*/ 2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6" y="0"/>
                  </a:moveTo>
                  <a:cubicBezTo>
                    <a:pt x="38" y="0"/>
                    <a:pt x="37" y="20"/>
                    <a:pt x="25" y="23"/>
                  </a:cubicBezTo>
                  <a:cubicBezTo>
                    <a:pt x="0" y="23"/>
                    <a:pt x="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40" name="Freeform 14"/>
            <p:cNvSpPr/>
            <p:nvPr/>
          </p:nvSpPr>
          <p:spPr bwMode="auto">
            <a:xfrm rot="5400000">
              <a:off x="11376729" y="3335597"/>
              <a:ext cx="134697" cy="84866"/>
            </a:xfrm>
            <a:custGeom>
              <a:avLst/>
              <a:gdLst>
                <a:gd name="T0" fmla="*/ 26 w 41"/>
                <a:gd name="T1" fmla="*/ 1 h 28"/>
                <a:gd name="T2" fmla="*/ 39 w 41"/>
                <a:gd name="T3" fmla="*/ 20 h 28"/>
                <a:gd name="T4" fmla="*/ 26 w 41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6" y="1"/>
                  </a:moveTo>
                  <a:cubicBezTo>
                    <a:pt x="34" y="0"/>
                    <a:pt x="41" y="12"/>
                    <a:pt x="39" y="20"/>
                  </a:cubicBezTo>
                  <a:cubicBezTo>
                    <a:pt x="17" y="28"/>
                    <a:pt x="0" y="12"/>
                    <a:pt x="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41" name="Freeform 16"/>
            <p:cNvSpPr/>
            <p:nvPr/>
          </p:nvSpPr>
          <p:spPr bwMode="auto">
            <a:xfrm rot="5400000">
              <a:off x="11360464" y="3934729"/>
              <a:ext cx="143559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5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5"/>
                  </a:cubicBezTo>
                  <a:cubicBezTo>
                    <a:pt x="29" y="32"/>
                    <a:pt x="0" y="6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42" name="Freeform 17"/>
            <p:cNvSpPr/>
            <p:nvPr/>
          </p:nvSpPr>
          <p:spPr bwMode="auto">
            <a:xfrm rot="5400000">
              <a:off x="11395443" y="5347417"/>
              <a:ext cx="94821" cy="69362"/>
            </a:xfrm>
            <a:custGeom>
              <a:avLst/>
              <a:gdLst>
                <a:gd name="T0" fmla="*/ 13 w 29"/>
                <a:gd name="T1" fmla="*/ 0 h 23"/>
                <a:gd name="T2" fmla="*/ 13 w 29"/>
                <a:gd name="T3" fmla="*/ 23 h 23"/>
                <a:gd name="T4" fmla="*/ 13 w 2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23">
                  <a:moveTo>
                    <a:pt x="13" y="0"/>
                  </a:moveTo>
                  <a:cubicBezTo>
                    <a:pt x="27" y="0"/>
                    <a:pt x="29" y="22"/>
                    <a:pt x="13" y="23"/>
                  </a:cubicBezTo>
                  <a:cubicBezTo>
                    <a:pt x="2" y="22"/>
                    <a:pt x="0" y="2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43" name="Freeform 21"/>
            <p:cNvSpPr/>
            <p:nvPr/>
          </p:nvSpPr>
          <p:spPr bwMode="auto">
            <a:xfrm rot="5400000">
              <a:off x="11343434" y="5658571"/>
              <a:ext cx="140901" cy="102819"/>
            </a:xfrm>
            <a:custGeom>
              <a:avLst/>
              <a:gdLst>
                <a:gd name="T0" fmla="*/ 24 w 43"/>
                <a:gd name="T1" fmla="*/ 0 h 34"/>
                <a:gd name="T2" fmla="*/ 14 w 43"/>
                <a:gd name="T3" fmla="*/ 23 h 34"/>
                <a:gd name="T4" fmla="*/ 24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4" y="0"/>
                  </a:moveTo>
                  <a:cubicBezTo>
                    <a:pt x="43" y="3"/>
                    <a:pt x="28" y="34"/>
                    <a:pt x="14" y="23"/>
                  </a:cubicBezTo>
                  <a:cubicBezTo>
                    <a:pt x="0" y="28"/>
                    <a:pt x="4" y="5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44" name="Freeform 25"/>
            <p:cNvSpPr/>
            <p:nvPr/>
          </p:nvSpPr>
          <p:spPr bwMode="auto">
            <a:xfrm rot="5400000">
              <a:off x="11324095" y="6423833"/>
              <a:ext cx="134697" cy="93843"/>
            </a:xfrm>
            <a:custGeom>
              <a:avLst/>
              <a:gdLst>
                <a:gd name="T0" fmla="*/ 23 w 41"/>
                <a:gd name="T1" fmla="*/ 0 h 31"/>
                <a:gd name="T2" fmla="*/ 17 w 41"/>
                <a:gd name="T3" fmla="*/ 25 h 31"/>
                <a:gd name="T4" fmla="*/ 23 w 41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1">
                  <a:moveTo>
                    <a:pt x="23" y="0"/>
                  </a:moveTo>
                  <a:cubicBezTo>
                    <a:pt x="40" y="1"/>
                    <a:pt x="41" y="31"/>
                    <a:pt x="17" y="25"/>
                  </a:cubicBezTo>
                  <a:cubicBezTo>
                    <a:pt x="0" y="7"/>
                    <a:pt x="17" y="4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45" name="Freeform 29"/>
            <p:cNvSpPr/>
            <p:nvPr/>
          </p:nvSpPr>
          <p:spPr bwMode="auto">
            <a:xfrm rot="5400000">
              <a:off x="11324317" y="5897278"/>
              <a:ext cx="118747" cy="120771"/>
            </a:xfrm>
            <a:custGeom>
              <a:avLst/>
              <a:gdLst>
                <a:gd name="T0" fmla="*/ 16 w 36"/>
                <a:gd name="T1" fmla="*/ 4 h 40"/>
                <a:gd name="T2" fmla="*/ 34 w 36"/>
                <a:gd name="T3" fmla="*/ 15 h 40"/>
                <a:gd name="T4" fmla="*/ 16 w 36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40">
                  <a:moveTo>
                    <a:pt x="16" y="4"/>
                  </a:moveTo>
                  <a:cubicBezTo>
                    <a:pt x="36" y="5"/>
                    <a:pt x="33" y="0"/>
                    <a:pt x="34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46" name="Freeform 31"/>
            <p:cNvSpPr/>
            <p:nvPr/>
          </p:nvSpPr>
          <p:spPr bwMode="auto">
            <a:xfrm rot="5400000">
              <a:off x="11356013" y="6183127"/>
              <a:ext cx="131153" cy="72626"/>
            </a:xfrm>
            <a:custGeom>
              <a:avLst/>
              <a:gdLst>
                <a:gd name="T0" fmla="*/ 24 w 40"/>
                <a:gd name="T1" fmla="*/ 0 h 24"/>
                <a:gd name="T2" fmla="*/ 25 w 40"/>
                <a:gd name="T3" fmla="*/ 24 h 24"/>
                <a:gd name="T4" fmla="*/ 24 w 40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4">
                  <a:moveTo>
                    <a:pt x="24" y="0"/>
                  </a:moveTo>
                  <a:cubicBezTo>
                    <a:pt x="40" y="0"/>
                    <a:pt x="38" y="20"/>
                    <a:pt x="25" y="24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47" name="Freeform 32"/>
            <p:cNvSpPr/>
            <p:nvPr/>
          </p:nvSpPr>
          <p:spPr bwMode="auto">
            <a:xfrm rot="5400000">
              <a:off x="11104198" y="3296179"/>
              <a:ext cx="144445" cy="106083"/>
            </a:xfrm>
            <a:custGeom>
              <a:avLst/>
              <a:gdLst>
                <a:gd name="T0" fmla="*/ 28 w 44"/>
                <a:gd name="T1" fmla="*/ 0 h 35"/>
                <a:gd name="T2" fmla="*/ 42 w 44"/>
                <a:gd name="T3" fmla="*/ 21 h 35"/>
                <a:gd name="T4" fmla="*/ 28 w 44"/>
                <a:gd name="T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5">
                  <a:moveTo>
                    <a:pt x="28" y="0"/>
                  </a:moveTo>
                  <a:cubicBezTo>
                    <a:pt x="36" y="1"/>
                    <a:pt x="44" y="12"/>
                    <a:pt x="42" y="21"/>
                  </a:cubicBezTo>
                  <a:cubicBezTo>
                    <a:pt x="23" y="35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48" name="Freeform 33"/>
            <p:cNvSpPr/>
            <p:nvPr/>
          </p:nvSpPr>
          <p:spPr bwMode="auto">
            <a:xfrm rot="5400000">
              <a:off x="11134111" y="4387490"/>
              <a:ext cx="151535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2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49" name="Freeform 34"/>
            <p:cNvSpPr/>
            <p:nvPr/>
          </p:nvSpPr>
          <p:spPr bwMode="auto">
            <a:xfrm rot="5400000">
              <a:off x="11138041" y="5384813"/>
              <a:ext cx="134697" cy="84051"/>
            </a:xfrm>
            <a:custGeom>
              <a:avLst/>
              <a:gdLst>
                <a:gd name="T0" fmla="*/ 22 w 41"/>
                <a:gd name="T1" fmla="*/ 0 h 28"/>
                <a:gd name="T2" fmla="*/ 8 w 41"/>
                <a:gd name="T3" fmla="*/ 21 h 28"/>
                <a:gd name="T4" fmla="*/ 22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2" y="0"/>
                  </a:moveTo>
                  <a:cubicBezTo>
                    <a:pt x="41" y="13"/>
                    <a:pt x="24" y="28"/>
                    <a:pt x="8" y="21"/>
                  </a:cubicBezTo>
                  <a:cubicBezTo>
                    <a:pt x="0" y="8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50" name="Freeform 35"/>
            <p:cNvSpPr/>
            <p:nvPr/>
          </p:nvSpPr>
          <p:spPr bwMode="auto">
            <a:xfrm rot="5400000">
              <a:off x="11133693" y="4595717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51" name="Freeform 36"/>
            <p:cNvSpPr/>
            <p:nvPr/>
          </p:nvSpPr>
          <p:spPr bwMode="auto">
            <a:xfrm rot="5400000">
              <a:off x="11105830" y="6046702"/>
              <a:ext cx="144445" cy="102819"/>
            </a:xfrm>
            <a:custGeom>
              <a:avLst/>
              <a:gdLst>
                <a:gd name="T0" fmla="*/ 31 w 44"/>
                <a:gd name="T1" fmla="*/ 1 h 34"/>
                <a:gd name="T2" fmla="*/ 25 w 44"/>
                <a:gd name="T3" fmla="*/ 22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44" y="3"/>
                    <a:pt x="38" y="34"/>
                    <a:pt x="25" y="22"/>
                  </a:cubicBezTo>
                  <a:cubicBezTo>
                    <a:pt x="0" y="28"/>
                    <a:pt x="14" y="0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52" name="Freeform 37"/>
            <p:cNvSpPr/>
            <p:nvPr/>
          </p:nvSpPr>
          <p:spPr bwMode="auto">
            <a:xfrm rot="5400000">
              <a:off x="11117596" y="3060239"/>
              <a:ext cx="115202" cy="121588"/>
            </a:xfrm>
            <a:custGeom>
              <a:avLst/>
              <a:gdLst>
                <a:gd name="T0" fmla="*/ 16 w 35"/>
                <a:gd name="T1" fmla="*/ 4 h 40"/>
                <a:gd name="T2" fmla="*/ 33 w 35"/>
                <a:gd name="T3" fmla="*/ 15 h 40"/>
                <a:gd name="T4" fmla="*/ 16 w 35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40">
                  <a:moveTo>
                    <a:pt x="16" y="4"/>
                  </a:moveTo>
                  <a:cubicBezTo>
                    <a:pt x="35" y="4"/>
                    <a:pt x="32" y="0"/>
                    <a:pt x="33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53" name="Freeform 38"/>
            <p:cNvSpPr/>
            <p:nvPr/>
          </p:nvSpPr>
          <p:spPr bwMode="auto">
            <a:xfrm rot="5400000">
              <a:off x="11125265" y="4900335"/>
              <a:ext cx="127608" cy="69362"/>
            </a:xfrm>
            <a:custGeom>
              <a:avLst/>
              <a:gdLst>
                <a:gd name="T0" fmla="*/ 26 w 39"/>
                <a:gd name="T1" fmla="*/ 0 h 23"/>
                <a:gd name="T2" fmla="*/ 26 w 39"/>
                <a:gd name="T3" fmla="*/ 23 h 23"/>
                <a:gd name="T4" fmla="*/ 2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6" y="0"/>
                  </a:moveTo>
                  <a:cubicBezTo>
                    <a:pt x="39" y="1"/>
                    <a:pt x="38" y="21"/>
                    <a:pt x="26" y="23"/>
                  </a:cubicBezTo>
                  <a:cubicBezTo>
                    <a:pt x="0" y="23"/>
                    <a:pt x="5" y="2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54" name="Freeform 39"/>
            <p:cNvSpPr/>
            <p:nvPr/>
          </p:nvSpPr>
          <p:spPr bwMode="auto">
            <a:xfrm rot="5400000">
              <a:off x="11117373" y="5141456"/>
              <a:ext cx="131153" cy="81603"/>
            </a:xfrm>
            <a:custGeom>
              <a:avLst/>
              <a:gdLst>
                <a:gd name="T0" fmla="*/ 25 w 40"/>
                <a:gd name="T1" fmla="*/ 0 h 27"/>
                <a:gd name="T2" fmla="*/ 38 w 40"/>
                <a:gd name="T3" fmla="*/ 20 h 27"/>
                <a:gd name="T4" fmla="*/ 25 w 40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7">
                  <a:moveTo>
                    <a:pt x="25" y="0"/>
                  </a:moveTo>
                  <a:cubicBezTo>
                    <a:pt x="34" y="0"/>
                    <a:pt x="40" y="11"/>
                    <a:pt x="38" y="20"/>
                  </a:cubicBezTo>
                  <a:cubicBezTo>
                    <a:pt x="17" y="27"/>
                    <a:pt x="0" y="12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55" name="Freeform 40"/>
            <p:cNvSpPr/>
            <p:nvPr/>
          </p:nvSpPr>
          <p:spPr bwMode="auto">
            <a:xfrm rot="5400000">
              <a:off x="11112337" y="2598157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7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9"/>
                    <a:pt x="28" y="27"/>
                    <a:pt x="7" y="20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56" name="Freeform 41"/>
            <p:cNvSpPr/>
            <p:nvPr/>
          </p:nvSpPr>
          <p:spPr bwMode="auto">
            <a:xfrm rot="5400000">
              <a:off x="11105830" y="6278710"/>
              <a:ext cx="144445" cy="78339"/>
            </a:xfrm>
            <a:custGeom>
              <a:avLst/>
              <a:gdLst>
                <a:gd name="T0" fmla="*/ 29 w 44"/>
                <a:gd name="T1" fmla="*/ 0 h 26"/>
                <a:gd name="T2" fmla="*/ 26 w 44"/>
                <a:gd name="T3" fmla="*/ 26 h 26"/>
                <a:gd name="T4" fmla="*/ 29 w 44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6">
                  <a:moveTo>
                    <a:pt x="29" y="0"/>
                  </a:moveTo>
                  <a:cubicBezTo>
                    <a:pt x="44" y="3"/>
                    <a:pt x="40" y="22"/>
                    <a:pt x="26" y="26"/>
                  </a:cubicBezTo>
                  <a:cubicBezTo>
                    <a:pt x="0" y="25"/>
                    <a:pt x="11" y="6"/>
                    <a:pt x="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57" name="Freeform 42"/>
            <p:cNvSpPr/>
            <p:nvPr/>
          </p:nvSpPr>
          <p:spPr bwMode="auto">
            <a:xfrm rot="5400000">
              <a:off x="11093998" y="5596726"/>
              <a:ext cx="144445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6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6"/>
                  </a:cubicBezTo>
                  <a:cubicBezTo>
                    <a:pt x="29" y="32"/>
                    <a:pt x="0" y="7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58" name="Freeform 44"/>
            <p:cNvSpPr/>
            <p:nvPr/>
          </p:nvSpPr>
          <p:spPr bwMode="auto">
            <a:xfrm rot="5400000">
              <a:off x="11097788" y="4080854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59" name="Freeform 45"/>
            <p:cNvSpPr/>
            <p:nvPr/>
          </p:nvSpPr>
          <p:spPr bwMode="auto">
            <a:xfrm rot="5400000">
              <a:off x="11075637" y="5836680"/>
              <a:ext cx="144445" cy="102819"/>
            </a:xfrm>
            <a:custGeom>
              <a:avLst/>
              <a:gdLst>
                <a:gd name="T0" fmla="*/ 31 w 44"/>
                <a:gd name="T1" fmla="*/ 0 h 34"/>
                <a:gd name="T2" fmla="*/ 42 w 44"/>
                <a:gd name="T3" fmla="*/ 19 h 34"/>
                <a:gd name="T4" fmla="*/ 31 w 44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0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60" name="Freeform 46"/>
            <p:cNvSpPr/>
            <p:nvPr/>
          </p:nvSpPr>
          <p:spPr bwMode="auto">
            <a:xfrm rot="5400000">
              <a:off x="11124696" y="2830776"/>
              <a:ext cx="121406" cy="81603"/>
            </a:xfrm>
            <a:custGeom>
              <a:avLst/>
              <a:gdLst>
                <a:gd name="T0" fmla="*/ 19 w 37"/>
                <a:gd name="T1" fmla="*/ 1 h 27"/>
                <a:gd name="T2" fmla="*/ 21 w 37"/>
                <a:gd name="T3" fmla="*/ 27 h 27"/>
                <a:gd name="T4" fmla="*/ 19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19" y="1"/>
                  </a:moveTo>
                  <a:cubicBezTo>
                    <a:pt x="31" y="2"/>
                    <a:pt x="37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61" name="Freeform 47"/>
            <p:cNvSpPr/>
            <p:nvPr/>
          </p:nvSpPr>
          <p:spPr bwMode="auto">
            <a:xfrm rot="5400000">
              <a:off x="11082841" y="3849727"/>
              <a:ext cx="147990" cy="78339"/>
            </a:xfrm>
            <a:custGeom>
              <a:avLst/>
              <a:gdLst>
                <a:gd name="T0" fmla="*/ 22 w 45"/>
                <a:gd name="T1" fmla="*/ 0 h 26"/>
                <a:gd name="T2" fmla="*/ 28 w 45"/>
                <a:gd name="T3" fmla="*/ 26 h 26"/>
                <a:gd name="T4" fmla="*/ 22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2" y="0"/>
                  </a:moveTo>
                  <a:cubicBezTo>
                    <a:pt x="32" y="2"/>
                    <a:pt x="45" y="22"/>
                    <a:pt x="28" y="26"/>
                  </a:cubicBezTo>
                  <a:cubicBezTo>
                    <a:pt x="10" y="24"/>
                    <a:pt x="0" y="9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62" name="Freeform 48"/>
            <p:cNvSpPr/>
            <p:nvPr/>
          </p:nvSpPr>
          <p:spPr bwMode="auto">
            <a:xfrm rot="5400000">
              <a:off x="11078098" y="3616257"/>
              <a:ext cx="133812" cy="79154"/>
            </a:xfrm>
            <a:custGeom>
              <a:avLst/>
              <a:gdLst>
                <a:gd name="T0" fmla="*/ 19 w 41"/>
                <a:gd name="T1" fmla="*/ 0 h 26"/>
                <a:gd name="T2" fmla="*/ 7 w 41"/>
                <a:gd name="T3" fmla="*/ 19 h 26"/>
                <a:gd name="T4" fmla="*/ 19 w 41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6">
                  <a:moveTo>
                    <a:pt x="19" y="0"/>
                  </a:moveTo>
                  <a:cubicBezTo>
                    <a:pt x="41" y="9"/>
                    <a:pt x="28" y="26"/>
                    <a:pt x="7" y="19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63" name="Freeform 49"/>
            <p:cNvSpPr/>
            <p:nvPr/>
          </p:nvSpPr>
          <p:spPr bwMode="auto">
            <a:xfrm rot="5400000">
              <a:off x="11076712" y="6507925"/>
              <a:ext cx="127608" cy="81603"/>
            </a:xfrm>
            <a:custGeom>
              <a:avLst/>
              <a:gdLst>
                <a:gd name="T0" fmla="*/ 21 w 39"/>
                <a:gd name="T1" fmla="*/ 2 h 27"/>
                <a:gd name="T2" fmla="*/ 26 w 39"/>
                <a:gd name="T3" fmla="*/ 24 h 27"/>
                <a:gd name="T4" fmla="*/ 21 w 39"/>
                <a:gd name="T5" fmla="*/ 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7">
                  <a:moveTo>
                    <a:pt x="21" y="2"/>
                  </a:moveTo>
                  <a:cubicBezTo>
                    <a:pt x="36" y="0"/>
                    <a:pt x="39" y="17"/>
                    <a:pt x="26" y="24"/>
                  </a:cubicBezTo>
                  <a:cubicBezTo>
                    <a:pt x="8" y="27"/>
                    <a:pt x="0" y="9"/>
                    <a:pt x="21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64" name="Freeform 8"/>
            <p:cNvSpPr/>
            <p:nvPr/>
          </p:nvSpPr>
          <p:spPr bwMode="auto">
            <a:xfrm rot="5400000">
              <a:off x="11141853" y="34906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65" name="Freeform 106"/>
            <p:cNvSpPr/>
            <p:nvPr/>
          </p:nvSpPr>
          <p:spPr bwMode="auto">
            <a:xfrm rot="5400000">
              <a:off x="11301184" y="6639670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+ picture 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869271"/>
            <a:ext cx="12192000" cy="51164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0" name="Group 9"/>
          <p:cNvGrpSpPr/>
          <p:nvPr userDrawn="1"/>
        </p:nvGrpSpPr>
        <p:grpSpPr>
          <a:xfrm>
            <a:off x="10105189" y="-13857"/>
            <a:ext cx="1554888" cy="6859377"/>
            <a:chOff x="10105189" y="-13857"/>
            <a:chExt cx="1554888" cy="6859377"/>
          </a:xfrm>
        </p:grpSpPr>
        <p:sp>
          <p:nvSpPr>
            <p:cNvPr id="11" name="Freeform 43"/>
            <p:cNvSpPr/>
            <p:nvPr/>
          </p:nvSpPr>
          <p:spPr bwMode="auto">
            <a:xfrm rot="5400000">
              <a:off x="11484646" y="6343529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2" name="Freeform 51"/>
            <p:cNvSpPr/>
            <p:nvPr/>
          </p:nvSpPr>
          <p:spPr bwMode="auto">
            <a:xfrm rot="5400000">
              <a:off x="11457615" y="6497945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3" name="Freeform 52"/>
            <p:cNvSpPr/>
            <p:nvPr/>
          </p:nvSpPr>
          <p:spPr bwMode="auto">
            <a:xfrm rot="5400000">
              <a:off x="11454620" y="5945466"/>
              <a:ext cx="118747" cy="81603"/>
            </a:xfrm>
            <a:custGeom>
              <a:avLst/>
              <a:gdLst>
                <a:gd name="T0" fmla="*/ 21 w 36"/>
                <a:gd name="T1" fmla="*/ 0 h 27"/>
                <a:gd name="T2" fmla="*/ 22 w 36"/>
                <a:gd name="T3" fmla="*/ 27 h 27"/>
                <a:gd name="T4" fmla="*/ 21 w 36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21" y="0"/>
                  </a:moveTo>
                  <a:cubicBezTo>
                    <a:pt x="33" y="3"/>
                    <a:pt x="36" y="23"/>
                    <a:pt x="22" y="27"/>
                  </a:cubicBezTo>
                  <a:cubicBezTo>
                    <a:pt x="3" y="25"/>
                    <a:pt x="0" y="1"/>
                    <a:pt x="2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4" name="Freeform 53"/>
            <p:cNvSpPr/>
            <p:nvPr/>
          </p:nvSpPr>
          <p:spPr bwMode="auto">
            <a:xfrm rot="5400000">
              <a:off x="11556696" y="6704033"/>
              <a:ext cx="127608" cy="79154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5" name="Freeform 54"/>
            <p:cNvSpPr/>
            <p:nvPr/>
          </p:nvSpPr>
          <p:spPr bwMode="auto">
            <a:xfrm rot="5400000">
              <a:off x="11431548" y="6097142"/>
              <a:ext cx="134697" cy="105266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6" name="Freeform 78"/>
            <p:cNvSpPr/>
            <p:nvPr/>
          </p:nvSpPr>
          <p:spPr bwMode="auto">
            <a:xfrm rot="5400000">
              <a:off x="11191926" y="6203957"/>
              <a:ext cx="147990" cy="75075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7" name="Freeform 79"/>
            <p:cNvSpPr/>
            <p:nvPr/>
          </p:nvSpPr>
          <p:spPr bwMode="auto">
            <a:xfrm rot="5400000">
              <a:off x="11204298" y="6435002"/>
              <a:ext cx="124063" cy="69362"/>
            </a:xfrm>
            <a:custGeom>
              <a:avLst/>
              <a:gdLst>
                <a:gd name="T0" fmla="*/ 20 w 38"/>
                <a:gd name="T1" fmla="*/ 0 h 23"/>
                <a:gd name="T2" fmla="*/ 20 w 38"/>
                <a:gd name="T3" fmla="*/ 22 h 23"/>
                <a:gd name="T4" fmla="*/ 20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0" y="0"/>
                  </a:moveTo>
                  <a:cubicBezTo>
                    <a:pt x="37" y="3"/>
                    <a:pt x="38" y="23"/>
                    <a:pt x="20" y="22"/>
                  </a:cubicBezTo>
                  <a:cubicBezTo>
                    <a:pt x="8" y="18"/>
                    <a:pt x="0" y="5"/>
                    <a:pt x="2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8" name="Freeform 80"/>
            <p:cNvSpPr/>
            <p:nvPr/>
          </p:nvSpPr>
          <p:spPr bwMode="auto">
            <a:xfrm rot="5400000">
              <a:off x="11198957" y="6672797"/>
              <a:ext cx="124951" cy="66098"/>
            </a:xfrm>
            <a:custGeom>
              <a:avLst/>
              <a:gdLst>
                <a:gd name="T0" fmla="*/ 21 w 38"/>
                <a:gd name="T1" fmla="*/ 0 h 22"/>
                <a:gd name="T2" fmla="*/ 21 w 38"/>
                <a:gd name="T3" fmla="*/ 22 h 22"/>
                <a:gd name="T4" fmla="*/ 21 w 38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2">
                  <a:moveTo>
                    <a:pt x="21" y="0"/>
                  </a:moveTo>
                  <a:cubicBezTo>
                    <a:pt x="37" y="2"/>
                    <a:pt x="38" y="20"/>
                    <a:pt x="21" y="22"/>
                  </a:cubicBezTo>
                  <a:cubicBezTo>
                    <a:pt x="9" y="16"/>
                    <a:pt x="0" y="6"/>
                    <a:pt x="2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9" name="Freeform 84"/>
            <p:cNvSpPr/>
            <p:nvPr/>
          </p:nvSpPr>
          <p:spPr bwMode="auto">
            <a:xfrm rot="5400000">
              <a:off x="11173416" y="5999371"/>
              <a:ext cx="131153" cy="88130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0" name="Freeform 106"/>
            <p:cNvSpPr/>
            <p:nvPr/>
          </p:nvSpPr>
          <p:spPr bwMode="auto">
            <a:xfrm rot="5400000">
              <a:off x="10919084" y="6131740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1" name="Freeform 108"/>
            <p:cNvSpPr/>
            <p:nvPr/>
          </p:nvSpPr>
          <p:spPr bwMode="auto">
            <a:xfrm rot="5400000">
              <a:off x="10916755" y="6681825"/>
              <a:ext cx="121406" cy="90579"/>
            </a:xfrm>
            <a:custGeom>
              <a:avLst/>
              <a:gdLst>
                <a:gd name="T0" fmla="*/ 26 w 37"/>
                <a:gd name="T1" fmla="*/ 1 h 30"/>
                <a:gd name="T2" fmla="*/ 35 w 37"/>
                <a:gd name="T3" fmla="*/ 21 h 30"/>
                <a:gd name="T4" fmla="*/ 26 w 37"/>
                <a:gd name="T5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0">
                  <a:moveTo>
                    <a:pt x="26" y="1"/>
                  </a:moveTo>
                  <a:cubicBezTo>
                    <a:pt x="35" y="0"/>
                    <a:pt x="37" y="13"/>
                    <a:pt x="35" y="21"/>
                  </a:cubicBezTo>
                  <a:cubicBezTo>
                    <a:pt x="14" y="30"/>
                    <a:pt x="0" y="8"/>
                    <a:pt x="26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2" name="Freeform 112"/>
            <p:cNvSpPr/>
            <p:nvPr/>
          </p:nvSpPr>
          <p:spPr bwMode="auto">
            <a:xfrm rot="5400000">
              <a:off x="10907510" y="6392991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1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3" name="Freeform 130"/>
            <p:cNvSpPr/>
            <p:nvPr/>
          </p:nvSpPr>
          <p:spPr bwMode="auto">
            <a:xfrm rot="5400000">
              <a:off x="10651885" y="6069097"/>
              <a:ext cx="157737" cy="81603"/>
            </a:xfrm>
            <a:custGeom>
              <a:avLst/>
              <a:gdLst>
                <a:gd name="T0" fmla="*/ 31 w 48"/>
                <a:gd name="T1" fmla="*/ 0 h 27"/>
                <a:gd name="T2" fmla="*/ 18 w 48"/>
                <a:gd name="T3" fmla="*/ 24 h 27"/>
                <a:gd name="T4" fmla="*/ 31 w 48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27">
                  <a:moveTo>
                    <a:pt x="31" y="0"/>
                  </a:moveTo>
                  <a:cubicBezTo>
                    <a:pt x="48" y="10"/>
                    <a:pt x="32" y="27"/>
                    <a:pt x="18" y="24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4" name="Freeform 131"/>
            <p:cNvSpPr/>
            <p:nvPr/>
          </p:nvSpPr>
          <p:spPr bwMode="auto">
            <a:xfrm rot="5400000">
              <a:off x="10665559" y="6540784"/>
              <a:ext cx="117860" cy="87315"/>
            </a:xfrm>
            <a:custGeom>
              <a:avLst/>
              <a:gdLst>
                <a:gd name="T0" fmla="*/ 15 w 36"/>
                <a:gd name="T1" fmla="*/ 0 h 29"/>
                <a:gd name="T2" fmla="*/ 25 w 36"/>
                <a:gd name="T3" fmla="*/ 15 h 29"/>
                <a:gd name="T4" fmla="*/ 13 w 36"/>
                <a:gd name="T5" fmla="*/ 21 h 29"/>
                <a:gd name="T6" fmla="*/ 15 w 36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9">
                  <a:moveTo>
                    <a:pt x="15" y="0"/>
                  </a:moveTo>
                  <a:cubicBezTo>
                    <a:pt x="21" y="0"/>
                    <a:pt x="36" y="13"/>
                    <a:pt x="25" y="15"/>
                  </a:cubicBezTo>
                  <a:cubicBezTo>
                    <a:pt x="20" y="19"/>
                    <a:pt x="20" y="22"/>
                    <a:pt x="13" y="21"/>
                  </a:cubicBezTo>
                  <a:cubicBezTo>
                    <a:pt x="0" y="29"/>
                    <a:pt x="0" y="0"/>
                    <a:pt x="1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5" name="Freeform 135"/>
            <p:cNvSpPr/>
            <p:nvPr/>
          </p:nvSpPr>
          <p:spPr bwMode="auto">
            <a:xfrm rot="5400000">
              <a:off x="10652898" y="6311126"/>
              <a:ext cx="128495" cy="84051"/>
            </a:xfrm>
            <a:custGeom>
              <a:avLst/>
              <a:gdLst>
                <a:gd name="T0" fmla="*/ 21 w 39"/>
                <a:gd name="T1" fmla="*/ 0 h 28"/>
                <a:gd name="T2" fmla="*/ 6 w 39"/>
                <a:gd name="T3" fmla="*/ 20 h 28"/>
                <a:gd name="T4" fmla="*/ 21 w 39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8">
                  <a:moveTo>
                    <a:pt x="21" y="0"/>
                  </a:moveTo>
                  <a:cubicBezTo>
                    <a:pt x="39" y="12"/>
                    <a:pt x="22" y="28"/>
                    <a:pt x="6" y="20"/>
                  </a:cubicBezTo>
                  <a:cubicBezTo>
                    <a:pt x="0" y="7"/>
                    <a:pt x="7" y="0"/>
                    <a:pt x="2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6" name="Freeform 141"/>
            <p:cNvSpPr/>
            <p:nvPr/>
          </p:nvSpPr>
          <p:spPr bwMode="auto">
            <a:xfrm rot="5400000">
              <a:off x="10626608" y="6667071"/>
              <a:ext cx="163941" cy="163205"/>
            </a:xfrm>
            <a:custGeom>
              <a:avLst/>
              <a:gdLst>
                <a:gd name="T0" fmla="*/ 37 w 50"/>
                <a:gd name="T1" fmla="*/ 3 h 54"/>
                <a:gd name="T2" fmla="*/ 42 w 50"/>
                <a:gd name="T3" fmla="*/ 17 h 54"/>
                <a:gd name="T4" fmla="*/ 37 w 50"/>
                <a:gd name="T5" fmla="*/ 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54">
                  <a:moveTo>
                    <a:pt x="37" y="3"/>
                  </a:moveTo>
                  <a:cubicBezTo>
                    <a:pt x="50" y="3"/>
                    <a:pt x="36" y="13"/>
                    <a:pt x="42" y="17"/>
                  </a:cubicBezTo>
                  <a:cubicBezTo>
                    <a:pt x="35" y="54"/>
                    <a:pt x="0" y="0"/>
                    <a:pt x="37" y="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7" name="Freeform 15"/>
            <p:cNvSpPr/>
            <p:nvPr/>
          </p:nvSpPr>
          <p:spPr bwMode="auto">
            <a:xfrm rot="5400000">
              <a:off x="10462341" y="6394037"/>
              <a:ext cx="121406" cy="72626"/>
            </a:xfrm>
            <a:custGeom>
              <a:avLst/>
              <a:gdLst>
                <a:gd name="T0" fmla="*/ 16 w 37"/>
                <a:gd name="T1" fmla="*/ 0 h 24"/>
                <a:gd name="T2" fmla="*/ 11 w 37"/>
                <a:gd name="T3" fmla="*/ 24 h 24"/>
                <a:gd name="T4" fmla="*/ 16 w 37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4">
                  <a:moveTo>
                    <a:pt x="16" y="0"/>
                  </a:moveTo>
                  <a:cubicBezTo>
                    <a:pt x="37" y="6"/>
                    <a:pt x="30" y="20"/>
                    <a:pt x="11" y="24"/>
                  </a:cubicBezTo>
                  <a:cubicBezTo>
                    <a:pt x="0" y="17"/>
                    <a:pt x="5" y="3"/>
                    <a:pt x="1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8" name="Freeform 18"/>
            <p:cNvSpPr/>
            <p:nvPr/>
          </p:nvSpPr>
          <p:spPr bwMode="auto">
            <a:xfrm rot="5400000">
              <a:off x="10441934" y="6124863"/>
              <a:ext cx="138242" cy="78339"/>
            </a:xfrm>
            <a:custGeom>
              <a:avLst/>
              <a:gdLst>
                <a:gd name="T0" fmla="*/ 6 w 42"/>
                <a:gd name="T1" fmla="*/ 6 h 26"/>
                <a:gd name="T2" fmla="*/ 21 w 42"/>
                <a:gd name="T3" fmla="*/ 26 h 26"/>
                <a:gd name="T4" fmla="*/ 6 w 42"/>
                <a:gd name="T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6">
                  <a:moveTo>
                    <a:pt x="6" y="6"/>
                  </a:moveTo>
                  <a:cubicBezTo>
                    <a:pt x="25" y="0"/>
                    <a:pt x="42" y="17"/>
                    <a:pt x="21" y="26"/>
                  </a:cubicBezTo>
                  <a:cubicBezTo>
                    <a:pt x="9" y="26"/>
                    <a:pt x="0" y="16"/>
                    <a:pt x="6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9" name="Freeform 23"/>
            <p:cNvSpPr/>
            <p:nvPr/>
          </p:nvSpPr>
          <p:spPr bwMode="auto">
            <a:xfrm rot="5400000">
              <a:off x="10423462" y="6639005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8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10"/>
                    <a:pt x="28" y="27"/>
                    <a:pt x="8" y="20"/>
                  </a:cubicBezTo>
                  <a:cubicBezTo>
                    <a:pt x="0" y="8"/>
                    <a:pt x="7" y="2"/>
                    <a:pt x="1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30" name="Freeform 43"/>
            <p:cNvSpPr/>
            <p:nvPr/>
          </p:nvSpPr>
          <p:spPr bwMode="auto">
            <a:xfrm rot="5400000">
              <a:off x="10177488" y="6588213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31" name="Freeform 51"/>
            <p:cNvSpPr/>
            <p:nvPr/>
          </p:nvSpPr>
          <p:spPr bwMode="auto">
            <a:xfrm rot="5400000">
              <a:off x="10150457" y="6742629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32" name="Freeform 52"/>
            <p:cNvSpPr/>
            <p:nvPr/>
          </p:nvSpPr>
          <p:spPr bwMode="auto">
            <a:xfrm rot="5400000">
              <a:off x="10147462" y="6178198"/>
              <a:ext cx="118747" cy="81603"/>
            </a:xfrm>
            <a:custGeom>
              <a:avLst/>
              <a:gdLst>
                <a:gd name="T0" fmla="*/ 21 w 36"/>
                <a:gd name="T1" fmla="*/ 0 h 27"/>
                <a:gd name="T2" fmla="*/ 22 w 36"/>
                <a:gd name="T3" fmla="*/ 27 h 27"/>
                <a:gd name="T4" fmla="*/ 21 w 36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21" y="0"/>
                  </a:moveTo>
                  <a:cubicBezTo>
                    <a:pt x="33" y="3"/>
                    <a:pt x="36" y="23"/>
                    <a:pt x="22" y="27"/>
                  </a:cubicBezTo>
                  <a:cubicBezTo>
                    <a:pt x="3" y="25"/>
                    <a:pt x="0" y="1"/>
                    <a:pt x="2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33" name="Freeform 54"/>
            <p:cNvSpPr/>
            <p:nvPr/>
          </p:nvSpPr>
          <p:spPr bwMode="auto">
            <a:xfrm rot="5400000">
              <a:off x="10124390" y="6341826"/>
              <a:ext cx="134697" cy="105266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34" name="Freeform 59"/>
            <p:cNvSpPr/>
            <p:nvPr/>
          </p:nvSpPr>
          <p:spPr bwMode="auto">
            <a:xfrm rot="5400000">
              <a:off x="10175095" y="5993860"/>
              <a:ext cx="124063" cy="78339"/>
            </a:xfrm>
            <a:custGeom>
              <a:avLst/>
              <a:gdLst>
                <a:gd name="T0" fmla="*/ 22 w 38"/>
                <a:gd name="T1" fmla="*/ 0 h 26"/>
                <a:gd name="T2" fmla="*/ 18 w 38"/>
                <a:gd name="T3" fmla="*/ 26 h 26"/>
                <a:gd name="T4" fmla="*/ 22 w 38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6">
                  <a:moveTo>
                    <a:pt x="22" y="0"/>
                  </a:moveTo>
                  <a:cubicBezTo>
                    <a:pt x="38" y="3"/>
                    <a:pt x="33" y="25"/>
                    <a:pt x="18" y="26"/>
                  </a:cubicBezTo>
                  <a:cubicBezTo>
                    <a:pt x="0" y="20"/>
                    <a:pt x="6" y="3"/>
                    <a:pt x="2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35" name="Freeform 43"/>
            <p:cNvSpPr/>
            <p:nvPr/>
          </p:nvSpPr>
          <p:spPr bwMode="auto">
            <a:xfrm rot="5400000">
              <a:off x="11497414" y="470376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36" name="Freeform 51"/>
            <p:cNvSpPr/>
            <p:nvPr/>
          </p:nvSpPr>
          <p:spPr bwMode="auto">
            <a:xfrm rot="5400000">
              <a:off x="11503840" y="667329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37" name="Freeform 52"/>
            <p:cNvSpPr/>
            <p:nvPr/>
          </p:nvSpPr>
          <p:spPr bwMode="auto">
            <a:xfrm rot="5400000">
              <a:off x="11467388" y="60361"/>
              <a:ext cx="118747" cy="81603"/>
            </a:xfrm>
            <a:custGeom>
              <a:avLst/>
              <a:gdLst>
                <a:gd name="T0" fmla="*/ 21 w 36"/>
                <a:gd name="T1" fmla="*/ 0 h 27"/>
                <a:gd name="T2" fmla="*/ 22 w 36"/>
                <a:gd name="T3" fmla="*/ 27 h 27"/>
                <a:gd name="T4" fmla="*/ 21 w 36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21" y="0"/>
                  </a:moveTo>
                  <a:cubicBezTo>
                    <a:pt x="33" y="3"/>
                    <a:pt x="36" y="23"/>
                    <a:pt x="22" y="27"/>
                  </a:cubicBezTo>
                  <a:cubicBezTo>
                    <a:pt x="3" y="25"/>
                    <a:pt x="0" y="1"/>
                    <a:pt x="2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38" name="Freeform 53"/>
            <p:cNvSpPr/>
            <p:nvPr/>
          </p:nvSpPr>
          <p:spPr bwMode="auto">
            <a:xfrm rot="5400000">
              <a:off x="11458469" y="863565"/>
              <a:ext cx="127608" cy="79154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39" name="Freeform 54"/>
            <p:cNvSpPr/>
            <p:nvPr/>
          </p:nvSpPr>
          <p:spPr bwMode="auto">
            <a:xfrm rot="5400000">
              <a:off x="11444316" y="223989"/>
              <a:ext cx="134697" cy="105266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40" name="Freeform 78"/>
            <p:cNvSpPr/>
            <p:nvPr/>
          </p:nvSpPr>
          <p:spPr bwMode="auto">
            <a:xfrm rot="5400000">
              <a:off x="11178114" y="330804"/>
              <a:ext cx="147990" cy="75075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41" name="Freeform 79"/>
            <p:cNvSpPr/>
            <p:nvPr/>
          </p:nvSpPr>
          <p:spPr bwMode="auto">
            <a:xfrm rot="5400000">
              <a:off x="11190486" y="561849"/>
              <a:ext cx="124063" cy="69362"/>
            </a:xfrm>
            <a:custGeom>
              <a:avLst/>
              <a:gdLst>
                <a:gd name="T0" fmla="*/ 20 w 38"/>
                <a:gd name="T1" fmla="*/ 0 h 23"/>
                <a:gd name="T2" fmla="*/ 20 w 38"/>
                <a:gd name="T3" fmla="*/ 22 h 23"/>
                <a:gd name="T4" fmla="*/ 20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0" y="0"/>
                  </a:moveTo>
                  <a:cubicBezTo>
                    <a:pt x="37" y="3"/>
                    <a:pt x="38" y="23"/>
                    <a:pt x="20" y="22"/>
                  </a:cubicBezTo>
                  <a:cubicBezTo>
                    <a:pt x="8" y="18"/>
                    <a:pt x="0" y="5"/>
                    <a:pt x="2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42" name="Freeform 80"/>
            <p:cNvSpPr/>
            <p:nvPr/>
          </p:nvSpPr>
          <p:spPr bwMode="auto">
            <a:xfrm rot="5400000">
              <a:off x="11185145" y="721953"/>
              <a:ext cx="124951" cy="66098"/>
            </a:xfrm>
            <a:custGeom>
              <a:avLst/>
              <a:gdLst>
                <a:gd name="T0" fmla="*/ 21 w 38"/>
                <a:gd name="T1" fmla="*/ 0 h 22"/>
                <a:gd name="T2" fmla="*/ 21 w 38"/>
                <a:gd name="T3" fmla="*/ 22 h 22"/>
                <a:gd name="T4" fmla="*/ 21 w 38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2">
                  <a:moveTo>
                    <a:pt x="21" y="0"/>
                  </a:moveTo>
                  <a:cubicBezTo>
                    <a:pt x="37" y="2"/>
                    <a:pt x="38" y="20"/>
                    <a:pt x="21" y="22"/>
                  </a:cubicBezTo>
                  <a:cubicBezTo>
                    <a:pt x="9" y="16"/>
                    <a:pt x="0" y="6"/>
                    <a:pt x="2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43" name="Freeform 84"/>
            <p:cNvSpPr/>
            <p:nvPr/>
          </p:nvSpPr>
          <p:spPr bwMode="auto">
            <a:xfrm rot="5400000">
              <a:off x="11159604" y="126218"/>
              <a:ext cx="131153" cy="88130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44" name="Freeform 106"/>
            <p:cNvSpPr/>
            <p:nvPr/>
          </p:nvSpPr>
          <p:spPr bwMode="auto">
            <a:xfrm rot="5400000">
              <a:off x="10905272" y="240659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45" name="Freeform 108"/>
            <p:cNvSpPr/>
            <p:nvPr/>
          </p:nvSpPr>
          <p:spPr bwMode="auto">
            <a:xfrm rot="5400000">
              <a:off x="10902943" y="808672"/>
              <a:ext cx="121406" cy="90579"/>
            </a:xfrm>
            <a:custGeom>
              <a:avLst/>
              <a:gdLst>
                <a:gd name="T0" fmla="*/ 26 w 37"/>
                <a:gd name="T1" fmla="*/ 1 h 30"/>
                <a:gd name="T2" fmla="*/ 35 w 37"/>
                <a:gd name="T3" fmla="*/ 21 h 30"/>
                <a:gd name="T4" fmla="*/ 26 w 37"/>
                <a:gd name="T5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0">
                  <a:moveTo>
                    <a:pt x="26" y="1"/>
                  </a:moveTo>
                  <a:cubicBezTo>
                    <a:pt x="35" y="0"/>
                    <a:pt x="37" y="13"/>
                    <a:pt x="35" y="21"/>
                  </a:cubicBezTo>
                  <a:cubicBezTo>
                    <a:pt x="14" y="30"/>
                    <a:pt x="0" y="8"/>
                    <a:pt x="26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46" name="Freeform 110"/>
            <p:cNvSpPr/>
            <p:nvPr/>
          </p:nvSpPr>
          <p:spPr bwMode="auto">
            <a:xfrm rot="5400000">
              <a:off x="10882996" y="-7175"/>
              <a:ext cx="127608" cy="114243"/>
            </a:xfrm>
            <a:custGeom>
              <a:avLst/>
              <a:gdLst>
                <a:gd name="T0" fmla="*/ 21 w 39"/>
                <a:gd name="T1" fmla="*/ 1 h 38"/>
                <a:gd name="T2" fmla="*/ 39 w 39"/>
                <a:gd name="T3" fmla="*/ 18 h 38"/>
                <a:gd name="T4" fmla="*/ 21 w 39"/>
                <a:gd name="T5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8">
                  <a:moveTo>
                    <a:pt x="21" y="1"/>
                  </a:moveTo>
                  <a:cubicBezTo>
                    <a:pt x="35" y="0"/>
                    <a:pt x="38" y="8"/>
                    <a:pt x="39" y="18"/>
                  </a:cubicBezTo>
                  <a:cubicBezTo>
                    <a:pt x="25" y="38"/>
                    <a:pt x="0" y="13"/>
                    <a:pt x="21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47" name="Freeform 112"/>
            <p:cNvSpPr/>
            <p:nvPr/>
          </p:nvSpPr>
          <p:spPr bwMode="auto">
            <a:xfrm rot="5400000">
              <a:off x="10893698" y="519838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1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48" name="Freeform 130"/>
            <p:cNvSpPr/>
            <p:nvPr/>
          </p:nvSpPr>
          <p:spPr bwMode="auto">
            <a:xfrm rot="5400000">
              <a:off x="10637929" y="112644"/>
              <a:ext cx="157737" cy="81603"/>
            </a:xfrm>
            <a:custGeom>
              <a:avLst/>
              <a:gdLst>
                <a:gd name="T0" fmla="*/ 31 w 48"/>
                <a:gd name="T1" fmla="*/ 0 h 27"/>
                <a:gd name="T2" fmla="*/ 18 w 48"/>
                <a:gd name="T3" fmla="*/ 24 h 27"/>
                <a:gd name="T4" fmla="*/ 31 w 48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27">
                  <a:moveTo>
                    <a:pt x="31" y="0"/>
                  </a:moveTo>
                  <a:cubicBezTo>
                    <a:pt x="48" y="10"/>
                    <a:pt x="32" y="27"/>
                    <a:pt x="18" y="24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49" name="Freeform 131"/>
            <p:cNvSpPr/>
            <p:nvPr/>
          </p:nvSpPr>
          <p:spPr bwMode="auto">
            <a:xfrm rot="5400000">
              <a:off x="10651747" y="667631"/>
              <a:ext cx="117860" cy="87315"/>
            </a:xfrm>
            <a:custGeom>
              <a:avLst/>
              <a:gdLst>
                <a:gd name="T0" fmla="*/ 15 w 36"/>
                <a:gd name="T1" fmla="*/ 0 h 29"/>
                <a:gd name="T2" fmla="*/ 25 w 36"/>
                <a:gd name="T3" fmla="*/ 15 h 29"/>
                <a:gd name="T4" fmla="*/ 13 w 36"/>
                <a:gd name="T5" fmla="*/ 21 h 29"/>
                <a:gd name="T6" fmla="*/ 15 w 36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9">
                  <a:moveTo>
                    <a:pt x="15" y="0"/>
                  </a:moveTo>
                  <a:cubicBezTo>
                    <a:pt x="21" y="0"/>
                    <a:pt x="36" y="13"/>
                    <a:pt x="25" y="15"/>
                  </a:cubicBezTo>
                  <a:cubicBezTo>
                    <a:pt x="20" y="19"/>
                    <a:pt x="20" y="22"/>
                    <a:pt x="13" y="21"/>
                  </a:cubicBezTo>
                  <a:cubicBezTo>
                    <a:pt x="0" y="29"/>
                    <a:pt x="0" y="0"/>
                    <a:pt x="1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50" name="Freeform 135"/>
            <p:cNvSpPr/>
            <p:nvPr/>
          </p:nvSpPr>
          <p:spPr bwMode="auto">
            <a:xfrm rot="5400000">
              <a:off x="10639086" y="437973"/>
              <a:ext cx="128495" cy="84051"/>
            </a:xfrm>
            <a:custGeom>
              <a:avLst/>
              <a:gdLst>
                <a:gd name="T0" fmla="*/ 21 w 39"/>
                <a:gd name="T1" fmla="*/ 0 h 28"/>
                <a:gd name="T2" fmla="*/ 6 w 39"/>
                <a:gd name="T3" fmla="*/ 20 h 28"/>
                <a:gd name="T4" fmla="*/ 21 w 39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8">
                  <a:moveTo>
                    <a:pt x="21" y="0"/>
                  </a:moveTo>
                  <a:cubicBezTo>
                    <a:pt x="39" y="12"/>
                    <a:pt x="22" y="28"/>
                    <a:pt x="6" y="20"/>
                  </a:cubicBezTo>
                  <a:cubicBezTo>
                    <a:pt x="0" y="7"/>
                    <a:pt x="7" y="0"/>
                    <a:pt x="2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51" name="Freeform 141"/>
            <p:cNvSpPr/>
            <p:nvPr/>
          </p:nvSpPr>
          <p:spPr bwMode="auto">
            <a:xfrm rot="5400000">
              <a:off x="10587436" y="840570"/>
              <a:ext cx="163941" cy="163205"/>
            </a:xfrm>
            <a:custGeom>
              <a:avLst/>
              <a:gdLst>
                <a:gd name="T0" fmla="*/ 37 w 50"/>
                <a:gd name="T1" fmla="*/ 3 h 54"/>
                <a:gd name="T2" fmla="*/ 42 w 50"/>
                <a:gd name="T3" fmla="*/ 17 h 54"/>
                <a:gd name="T4" fmla="*/ 37 w 50"/>
                <a:gd name="T5" fmla="*/ 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54">
                  <a:moveTo>
                    <a:pt x="37" y="3"/>
                  </a:moveTo>
                  <a:cubicBezTo>
                    <a:pt x="50" y="3"/>
                    <a:pt x="36" y="13"/>
                    <a:pt x="42" y="17"/>
                  </a:cubicBezTo>
                  <a:cubicBezTo>
                    <a:pt x="35" y="54"/>
                    <a:pt x="0" y="0"/>
                    <a:pt x="37" y="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52" name="Freeform 10"/>
            <p:cNvSpPr/>
            <p:nvPr/>
          </p:nvSpPr>
          <p:spPr bwMode="auto">
            <a:xfrm rot="5400000">
              <a:off x="10424494" y="51581"/>
              <a:ext cx="138242" cy="88130"/>
            </a:xfrm>
            <a:custGeom>
              <a:avLst/>
              <a:gdLst>
                <a:gd name="T0" fmla="*/ 22 w 42"/>
                <a:gd name="T1" fmla="*/ 0 h 29"/>
                <a:gd name="T2" fmla="*/ 14 w 42"/>
                <a:gd name="T3" fmla="*/ 25 h 29"/>
                <a:gd name="T4" fmla="*/ 22 w 42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9">
                  <a:moveTo>
                    <a:pt x="22" y="0"/>
                  </a:moveTo>
                  <a:cubicBezTo>
                    <a:pt x="42" y="7"/>
                    <a:pt x="28" y="29"/>
                    <a:pt x="14" y="25"/>
                  </a:cubicBezTo>
                  <a:cubicBezTo>
                    <a:pt x="0" y="18"/>
                    <a:pt x="8" y="1"/>
                    <a:pt x="2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53" name="Freeform 15"/>
            <p:cNvSpPr/>
            <p:nvPr/>
          </p:nvSpPr>
          <p:spPr bwMode="auto">
            <a:xfrm rot="5400000">
              <a:off x="10428424" y="565778"/>
              <a:ext cx="121406" cy="72626"/>
            </a:xfrm>
            <a:custGeom>
              <a:avLst/>
              <a:gdLst>
                <a:gd name="T0" fmla="*/ 16 w 37"/>
                <a:gd name="T1" fmla="*/ 0 h 24"/>
                <a:gd name="T2" fmla="*/ 11 w 37"/>
                <a:gd name="T3" fmla="*/ 24 h 24"/>
                <a:gd name="T4" fmla="*/ 16 w 37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4">
                  <a:moveTo>
                    <a:pt x="16" y="0"/>
                  </a:moveTo>
                  <a:cubicBezTo>
                    <a:pt x="37" y="6"/>
                    <a:pt x="30" y="20"/>
                    <a:pt x="11" y="24"/>
                  </a:cubicBezTo>
                  <a:cubicBezTo>
                    <a:pt x="0" y="17"/>
                    <a:pt x="5" y="3"/>
                    <a:pt x="1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54" name="Freeform 18"/>
            <p:cNvSpPr/>
            <p:nvPr/>
          </p:nvSpPr>
          <p:spPr bwMode="auto">
            <a:xfrm rot="5400000">
              <a:off x="10431838" y="309035"/>
              <a:ext cx="138242" cy="78339"/>
            </a:xfrm>
            <a:custGeom>
              <a:avLst/>
              <a:gdLst>
                <a:gd name="T0" fmla="*/ 6 w 42"/>
                <a:gd name="T1" fmla="*/ 6 h 26"/>
                <a:gd name="T2" fmla="*/ 21 w 42"/>
                <a:gd name="T3" fmla="*/ 26 h 26"/>
                <a:gd name="T4" fmla="*/ 6 w 42"/>
                <a:gd name="T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6">
                  <a:moveTo>
                    <a:pt x="6" y="6"/>
                  </a:moveTo>
                  <a:cubicBezTo>
                    <a:pt x="25" y="0"/>
                    <a:pt x="42" y="17"/>
                    <a:pt x="21" y="26"/>
                  </a:cubicBezTo>
                  <a:cubicBezTo>
                    <a:pt x="9" y="26"/>
                    <a:pt x="0" y="16"/>
                    <a:pt x="6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55" name="Freeform 22"/>
            <p:cNvSpPr/>
            <p:nvPr/>
          </p:nvSpPr>
          <p:spPr bwMode="auto">
            <a:xfrm rot="5400000">
              <a:off x="11163668" y="855426"/>
              <a:ext cx="150648" cy="99554"/>
            </a:xfrm>
            <a:custGeom>
              <a:avLst/>
              <a:gdLst>
                <a:gd name="T0" fmla="*/ 26 w 46"/>
                <a:gd name="T1" fmla="*/ 0 h 33"/>
                <a:gd name="T2" fmla="*/ 38 w 46"/>
                <a:gd name="T3" fmla="*/ 22 h 33"/>
                <a:gd name="T4" fmla="*/ 26 w 46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33">
                  <a:moveTo>
                    <a:pt x="26" y="0"/>
                  </a:moveTo>
                  <a:cubicBezTo>
                    <a:pt x="29" y="0"/>
                    <a:pt x="46" y="16"/>
                    <a:pt x="38" y="22"/>
                  </a:cubicBezTo>
                  <a:cubicBezTo>
                    <a:pt x="16" y="33"/>
                    <a:pt x="0" y="5"/>
                    <a:pt x="2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56" name="Freeform 23"/>
            <p:cNvSpPr/>
            <p:nvPr/>
          </p:nvSpPr>
          <p:spPr bwMode="auto">
            <a:xfrm rot="5400000">
              <a:off x="10389545" y="810746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8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10"/>
                    <a:pt x="28" y="27"/>
                    <a:pt x="8" y="20"/>
                  </a:cubicBezTo>
                  <a:cubicBezTo>
                    <a:pt x="0" y="8"/>
                    <a:pt x="7" y="2"/>
                    <a:pt x="1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57" name="Freeform 30"/>
            <p:cNvSpPr/>
            <p:nvPr/>
          </p:nvSpPr>
          <p:spPr bwMode="auto">
            <a:xfrm rot="5400000">
              <a:off x="10429579" y="1052065"/>
              <a:ext cx="9748" cy="5712"/>
            </a:xfrm>
            <a:custGeom>
              <a:avLst/>
              <a:gdLst>
                <a:gd name="T0" fmla="*/ 1 w 3"/>
                <a:gd name="T1" fmla="*/ 0 h 2"/>
                <a:gd name="T2" fmla="*/ 2 w 3"/>
                <a:gd name="T3" fmla="*/ 2 h 2"/>
                <a:gd name="T4" fmla="*/ 1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cubicBezTo>
                    <a:pt x="2" y="1"/>
                    <a:pt x="3" y="2"/>
                    <a:pt x="2" y="2"/>
                  </a:cubicBezTo>
                  <a:cubicBezTo>
                    <a:pt x="1" y="2"/>
                    <a:pt x="0" y="1"/>
                    <a:pt x="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58" name="Freeform 43"/>
            <p:cNvSpPr/>
            <p:nvPr/>
          </p:nvSpPr>
          <p:spPr bwMode="auto">
            <a:xfrm rot="5400000">
              <a:off x="10143571" y="759954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59" name="Freeform 51"/>
            <p:cNvSpPr/>
            <p:nvPr/>
          </p:nvSpPr>
          <p:spPr bwMode="auto">
            <a:xfrm rot="5400000">
              <a:off x="10116540" y="914370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60" name="Freeform 52"/>
            <p:cNvSpPr/>
            <p:nvPr/>
          </p:nvSpPr>
          <p:spPr bwMode="auto">
            <a:xfrm rot="5400000">
              <a:off x="10113545" y="349939"/>
              <a:ext cx="118747" cy="81603"/>
            </a:xfrm>
            <a:custGeom>
              <a:avLst/>
              <a:gdLst>
                <a:gd name="T0" fmla="*/ 21 w 36"/>
                <a:gd name="T1" fmla="*/ 0 h 27"/>
                <a:gd name="T2" fmla="*/ 22 w 36"/>
                <a:gd name="T3" fmla="*/ 27 h 27"/>
                <a:gd name="T4" fmla="*/ 21 w 36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21" y="0"/>
                  </a:moveTo>
                  <a:cubicBezTo>
                    <a:pt x="33" y="3"/>
                    <a:pt x="36" y="23"/>
                    <a:pt x="22" y="27"/>
                  </a:cubicBezTo>
                  <a:cubicBezTo>
                    <a:pt x="3" y="25"/>
                    <a:pt x="0" y="1"/>
                    <a:pt x="2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61" name="Freeform 54"/>
            <p:cNvSpPr/>
            <p:nvPr/>
          </p:nvSpPr>
          <p:spPr bwMode="auto">
            <a:xfrm rot="5400000">
              <a:off x="10090473" y="513567"/>
              <a:ext cx="134697" cy="105266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62" name="Freeform 59"/>
            <p:cNvSpPr/>
            <p:nvPr/>
          </p:nvSpPr>
          <p:spPr bwMode="auto">
            <a:xfrm rot="5400000">
              <a:off x="10094459" y="118508"/>
              <a:ext cx="124063" cy="78339"/>
            </a:xfrm>
            <a:custGeom>
              <a:avLst/>
              <a:gdLst>
                <a:gd name="T0" fmla="*/ 22 w 38"/>
                <a:gd name="T1" fmla="*/ 0 h 26"/>
                <a:gd name="T2" fmla="*/ 18 w 38"/>
                <a:gd name="T3" fmla="*/ 26 h 26"/>
                <a:gd name="T4" fmla="*/ 22 w 38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6">
                  <a:moveTo>
                    <a:pt x="22" y="0"/>
                  </a:moveTo>
                  <a:cubicBezTo>
                    <a:pt x="38" y="3"/>
                    <a:pt x="33" y="25"/>
                    <a:pt x="18" y="26"/>
                  </a:cubicBezTo>
                  <a:cubicBezTo>
                    <a:pt x="0" y="20"/>
                    <a:pt x="6" y="3"/>
                    <a:pt x="2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31432" y="1003156"/>
            <a:ext cx="6603272" cy="1572356"/>
          </a:xfrm>
        </p:spPr>
        <p:txBody>
          <a:bodyPr anchor="ctr" anchorCtr="0">
            <a:noAutofit/>
          </a:bodyPr>
          <a:lstStyle>
            <a:lvl1pPr>
              <a:defRPr/>
            </a:lvl1pPr>
          </a:lstStyle>
          <a:p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-6825" y="-5838"/>
            <a:ext cx="3700058" cy="6863837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520512" y="2884095"/>
            <a:ext cx="6603272" cy="2803135"/>
          </a:xfrm>
        </p:spPr>
        <p:txBody>
          <a:bodyPr>
            <a:normAutofit/>
          </a:bodyPr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spcAft>
                <a:spcPts val="1000"/>
              </a:spcAft>
              <a:defRPr sz="1600"/>
            </a:lvl2pPr>
            <a:lvl3pPr>
              <a:spcAft>
                <a:spcPts val="1000"/>
              </a:spcAft>
              <a:defRPr sz="1400"/>
            </a:lvl3pPr>
            <a:lvl4pPr>
              <a:spcAft>
                <a:spcPts val="1000"/>
              </a:spcAft>
              <a:defRPr sz="1200"/>
            </a:lvl4pPr>
            <a:lvl5pPr>
              <a:spcAft>
                <a:spcPts val="1000"/>
              </a:spcAft>
              <a:defRPr sz="1200"/>
            </a:lvl5pPr>
          </a:lstStyle>
          <a:p>
            <a:pPr lvl="0"/>
            <a:r>
              <a:rPr lang="en-US" dirty="0"/>
              <a:t>Click to add content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/>
        <p:txBody>
          <a:bodyPr/>
          <a:lstStyle>
            <a:lvl1pPr algn="ctr">
              <a:defRPr sz="3200">
                <a:solidFill>
                  <a:srgbClr val="333333"/>
                </a:solidFill>
              </a:defRPr>
            </a:lvl1pPr>
          </a:lstStyle>
          <a:p>
            <a:r>
              <a:rPr lang="en-US"/>
              <a:t>Click to add title</a:t>
            </a:r>
            <a:endParaRPr 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  <a:endParaRPr 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fld id="{49AE70B2-8BF9-45C0-BB95-33D1B9D3A854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1096450" y="13394"/>
            <a:ext cx="494218" cy="6814823"/>
            <a:chOff x="11096450" y="13394"/>
            <a:chExt cx="494218" cy="6814823"/>
          </a:xfrm>
          <a:solidFill>
            <a:schemeClr val="bg2">
              <a:lumMod val="90000"/>
            </a:schemeClr>
          </a:solidFill>
        </p:grpSpPr>
        <p:sp>
          <p:nvSpPr>
            <p:cNvPr id="8" name="Freeform 8"/>
            <p:cNvSpPr/>
            <p:nvPr/>
          </p:nvSpPr>
          <p:spPr bwMode="auto">
            <a:xfrm rot="5400000">
              <a:off x="11108009" y="6718576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9" name="Freeform 10"/>
            <p:cNvSpPr/>
            <p:nvPr/>
          </p:nvSpPr>
          <p:spPr bwMode="auto">
            <a:xfrm rot="5400000">
              <a:off x="11475034" y="77813"/>
              <a:ext cx="138242" cy="88130"/>
            </a:xfrm>
            <a:custGeom>
              <a:avLst/>
              <a:gdLst>
                <a:gd name="T0" fmla="*/ 22 w 42"/>
                <a:gd name="T1" fmla="*/ 0 h 29"/>
                <a:gd name="T2" fmla="*/ 14 w 42"/>
                <a:gd name="T3" fmla="*/ 25 h 29"/>
                <a:gd name="T4" fmla="*/ 22 w 42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9">
                  <a:moveTo>
                    <a:pt x="22" y="0"/>
                  </a:moveTo>
                  <a:cubicBezTo>
                    <a:pt x="42" y="7"/>
                    <a:pt x="28" y="29"/>
                    <a:pt x="14" y="25"/>
                  </a:cubicBezTo>
                  <a:cubicBezTo>
                    <a:pt x="0" y="18"/>
                    <a:pt x="8" y="1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0" name="Freeform 15"/>
            <p:cNvSpPr/>
            <p:nvPr/>
          </p:nvSpPr>
          <p:spPr bwMode="auto">
            <a:xfrm rot="5400000">
              <a:off x="11478964" y="592010"/>
              <a:ext cx="121406" cy="72626"/>
            </a:xfrm>
            <a:custGeom>
              <a:avLst/>
              <a:gdLst>
                <a:gd name="T0" fmla="*/ 16 w 37"/>
                <a:gd name="T1" fmla="*/ 0 h 24"/>
                <a:gd name="T2" fmla="*/ 11 w 37"/>
                <a:gd name="T3" fmla="*/ 24 h 24"/>
                <a:gd name="T4" fmla="*/ 16 w 37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4">
                  <a:moveTo>
                    <a:pt x="16" y="0"/>
                  </a:moveTo>
                  <a:cubicBezTo>
                    <a:pt x="37" y="6"/>
                    <a:pt x="30" y="20"/>
                    <a:pt x="11" y="24"/>
                  </a:cubicBezTo>
                  <a:cubicBezTo>
                    <a:pt x="0" y="17"/>
                    <a:pt x="5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1" name="Freeform 18"/>
            <p:cNvSpPr/>
            <p:nvPr/>
          </p:nvSpPr>
          <p:spPr bwMode="auto">
            <a:xfrm rot="5400000">
              <a:off x="11482378" y="335267"/>
              <a:ext cx="138242" cy="78339"/>
            </a:xfrm>
            <a:custGeom>
              <a:avLst/>
              <a:gdLst>
                <a:gd name="T0" fmla="*/ 6 w 42"/>
                <a:gd name="T1" fmla="*/ 6 h 26"/>
                <a:gd name="T2" fmla="*/ 21 w 42"/>
                <a:gd name="T3" fmla="*/ 26 h 26"/>
                <a:gd name="T4" fmla="*/ 6 w 42"/>
                <a:gd name="T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6">
                  <a:moveTo>
                    <a:pt x="6" y="6"/>
                  </a:moveTo>
                  <a:cubicBezTo>
                    <a:pt x="25" y="0"/>
                    <a:pt x="42" y="17"/>
                    <a:pt x="21" y="26"/>
                  </a:cubicBezTo>
                  <a:cubicBezTo>
                    <a:pt x="9" y="26"/>
                    <a:pt x="0" y="16"/>
                    <a:pt x="6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2" name="Freeform 19"/>
            <p:cNvSpPr/>
            <p:nvPr/>
          </p:nvSpPr>
          <p:spPr bwMode="auto">
            <a:xfrm rot="5400000">
              <a:off x="11407714" y="2021691"/>
              <a:ext cx="124951" cy="69362"/>
            </a:xfrm>
            <a:custGeom>
              <a:avLst/>
              <a:gdLst>
                <a:gd name="T0" fmla="*/ 16 w 38"/>
                <a:gd name="T1" fmla="*/ 0 h 23"/>
                <a:gd name="T2" fmla="*/ 10 w 38"/>
                <a:gd name="T3" fmla="*/ 23 h 23"/>
                <a:gd name="T4" fmla="*/ 1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16" y="0"/>
                  </a:moveTo>
                  <a:cubicBezTo>
                    <a:pt x="38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3" name="Freeform 20"/>
            <p:cNvSpPr/>
            <p:nvPr/>
          </p:nvSpPr>
          <p:spPr bwMode="auto">
            <a:xfrm rot="5400000">
              <a:off x="11414629" y="2272420"/>
              <a:ext cx="128495" cy="78339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4" name="Freeform 22"/>
            <p:cNvSpPr/>
            <p:nvPr/>
          </p:nvSpPr>
          <p:spPr bwMode="auto">
            <a:xfrm rot="5400000">
              <a:off x="11426398" y="1049544"/>
              <a:ext cx="150648" cy="99554"/>
            </a:xfrm>
            <a:custGeom>
              <a:avLst/>
              <a:gdLst>
                <a:gd name="T0" fmla="*/ 26 w 46"/>
                <a:gd name="T1" fmla="*/ 0 h 33"/>
                <a:gd name="T2" fmla="*/ 38 w 46"/>
                <a:gd name="T3" fmla="*/ 22 h 33"/>
                <a:gd name="T4" fmla="*/ 26 w 46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33">
                  <a:moveTo>
                    <a:pt x="26" y="0"/>
                  </a:moveTo>
                  <a:cubicBezTo>
                    <a:pt x="29" y="0"/>
                    <a:pt x="46" y="16"/>
                    <a:pt x="38" y="22"/>
                  </a:cubicBezTo>
                  <a:cubicBezTo>
                    <a:pt x="16" y="33"/>
                    <a:pt x="0" y="5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5" name="Freeform 23"/>
            <p:cNvSpPr/>
            <p:nvPr/>
          </p:nvSpPr>
          <p:spPr bwMode="auto">
            <a:xfrm rot="5400000">
              <a:off x="11440085" y="836978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8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10"/>
                    <a:pt x="28" y="27"/>
                    <a:pt x="8" y="20"/>
                  </a:cubicBezTo>
                  <a:cubicBezTo>
                    <a:pt x="0" y="8"/>
                    <a:pt x="7" y="2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6" name="Freeform 26"/>
            <p:cNvSpPr/>
            <p:nvPr/>
          </p:nvSpPr>
          <p:spPr bwMode="auto">
            <a:xfrm rot="5400000">
              <a:off x="11427309" y="1320685"/>
              <a:ext cx="127608" cy="78339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5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2"/>
                    <a:pt x="36" y="26"/>
                    <a:pt x="20" y="25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7" name="Freeform 27"/>
            <p:cNvSpPr/>
            <p:nvPr/>
          </p:nvSpPr>
          <p:spPr bwMode="auto">
            <a:xfrm rot="5400000">
              <a:off x="11407470" y="1778440"/>
              <a:ext cx="131153" cy="93843"/>
            </a:xfrm>
            <a:custGeom>
              <a:avLst/>
              <a:gdLst>
                <a:gd name="T0" fmla="*/ 22 w 40"/>
                <a:gd name="T1" fmla="*/ 0 h 31"/>
                <a:gd name="T2" fmla="*/ 16 w 40"/>
                <a:gd name="T3" fmla="*/ 25 h 31"/>
                <a:gd name="T4" fmla="*/ 22 w 40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1">
                  <a:moveTo>
                    <a:pt x="22" y="0"/>
                  </a:moveTo>
                  <a:cubicBezTo>
                    <a:pt x="39" y="3"/>
                    <a:pt x="40" y="31"/>
                    <a:pt x="16" y="25"/>
                  </a:cubicBezTo>
                  <a:cubicBezTo>
                    <a:pt x="0" y="7"/>
                    <a:pt x="13" y="4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8" name="Freeform 28"/>
            <p:cNvSpPr/>
            <p:nvPr/>
          </p:nvSpPr>
          <p:spPr bwMode="auto">
            <a:xfrm rot="5400000">
              <a:off x="11404869" y="1535195"/>
              <a:ext cx="127608" cy="69362"/>
            </a:xfrm>
            <a:custGeom>
              <a:avLst/>
              <a:gdLst>
                <a:gd name="T0" fmla="*/ 16 w 39"/>
                <a:gd name="T1" fmla="*/ 0 h 23"/>
                <a:gd name="T2" fmla="*/ 11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7"/>
                    <a:pt x="31" y="17"/>
                    <a:pt x="11" y="23"/>
                  </a:cubicBezTo>
                  <a:cubicBezTo>
                    <a:pt x="0" y="16"/>
                    <a:pt x="4" y="2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9" name="Freeform 30"/>
            <p:cNvSpPr/>
            <p:nvPr/>
          </p:nvSpPr>
          <p:spPr bwMode="auto">
            <a:xfrm rot="5400000">
              <a:off x="11480119" y="1078297"/>
              <a:ext cx="9748" cy="5712"/>
            </a:xfrm>
            <a:custGeom>
              <a:avLst/>
              <a:gdLst>
                <a:gd name="T0" fmla="*/ 1 w 3"/>
                <a:gd name="T1" fmla="*/ 0 h 2"/>
                <a:gd name="T2" fmla="*/ 2 w 3"/>
                <a:gd name="T3" fmla="*/ 2 h 2"/>
                <a:gd name="T4" fmla="*/ 1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cubicBezTo>
                    <a:pt x="2" y="1"/>
                    <a:pt x="3" y="2"/>
                    <a:pt x="2" y="2"/>
                  </a:cubicBezTo>
                  <a:cubicBezTo>
                    <a:pt x="1" y="2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0" name="Freeform 43"/>
            <p:cNvSpPr/>
            <p:nvPr/>
          </p:nvSpPr>
          <p:spPr bwMode="auto">
            <a:xfrm rot="5400000">
              <a:off x="11194111" y="860614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1" name="Freeform 51"/>
            <p:cNvSpPr/>
            <p:nvPr/>
          </p:nvSpPr>
          <p:spPr bwMode="auto">
            <a:xfrm rot="5400000">
              <a:off x="11167080" y="1015030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2" name="Freeform 52"/>
            <p:cNvSpPr/>
            <p:nvPr/>
          </p:nvSpPr>
          <p:spPr bwMode="auto">
            <a:xfrm rot="5400000">
              <a:off x="11164085" y="450599"/>
              <a:ext cx="118747" cy="81603"/>
            </a:xfrm>
            <a:custGeom>
              <a:avLst/>
              <a:gdLst>
                <a:gd name="T0" fmla="*/ 21 w 36"/>
                <a:gd name="T1" fmla="*/ 0 h 27"/>
                <a:gd name="T2" fmla="*/ 22 w 36"/>
                <a:gd name="T3" fmla="*/ 27 h 27"/>
                <a:gd name="T4" fmla="*/ 21 w 36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21" y="0"/>
                  </a:moveTo>
                  <a:cubicBezTo>
                    <a:pt x="33" y="3"/>
                    <a:pt x="36" y="23"/>
                    <a:pt x="22" y="27"/>
                  </a:cubicBezTo>
                  <a:cubicBezTo>
                    <a:pt x="3" y="25"/>
                    <a:pt x="0" y="1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3" name="Freeform 53"/>
            <p:cNvSpPr/>
            <p:nvPr/>
          </p:nvSpPr>
          <p:spPr bwMode="auto">
            <a:xfrm rot="5400000">
              <a:off x="11155166" y="1253803"/>
              <a:ext cx="127608" cy="79154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4" name="Freeform 54"/>
            <p:cNvSpPr/>
            <p:nvPr/>
          </p:nvSpPr>
          <p:spPr bwMode="auto">
            <a:xfrm rot="5400000">
              <a:off x="11141013" y="614227"/>
              <a:ext cx="134697" cy="105266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5" name="Freeform 55"/>
            <p:cNvSpPr/>
            <p:nvPr/>
          </p:nvSpPr>
          <p:spPr bwMode="auto">
            <a:xfrm rot="5400000">
              <a:off x="11155026" y="1463404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6" name="Freeform 56"/>
            <p:cNvSpPr/>
            <p:nvPr/>
          </p:nvSpPr>
          <p:spPr bwMode="auto">
            <a:xfrm rot="5400000">
              <a:off x="11101585" y="2335317"/>
              <a:ext cx="128495" cy="72626"/>
            </a:xfrm>
            <a:custGeom>
              <a:avLst/>
              <a:gdLst>
                <a:gd name="T0" fmla="*/ 21 w 39"/>
                <a:gd name="T1" fmla="*/ 0 h 24"/>
                <a:gd name="T2" fmla="*/ 22 w 39"/>
                <a:gd name="T3" fmla="*/ 24 h 24"/>
                <a:gd name="T4" fmla="*/ 21 w 39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4">
                  <a:moveTo>
                    <a:pt x="21" y="0"/>
                  </a:moveTo>
                  <a:cubicBezTo>
                    <a:pt x="37" y="0"/>
                    <a:pt x="39" y="23"/>
                    <a:pt x="22" y="24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7" name="Freeform 57"/>
            <p:cNvSpPr/>
            <p:nvPr/>
          </p:nvSpPr>
          <p:spPr bwMode="auto">
            <a:xfrm rot="5400000">
              <a:off x="11141175" y="1673149"/>
              <a:ext cx="140901" cy="93843"/>
            </a:xfrm>
            <a:custGeom>
              <a:avLst/>
              <a:gdLst>
                <a:gd name="T0" fmla="*/ 27 w 43"/>
                <a:gd name="T1" fmla="*/ 3 h 31"/>
                <a:gd name="T2" fmla="*/ 40 w 43"/>
                <a:gd name="T3" fmla="*/ 23 h 31"/>
                <a:gd name="T4" fmla="*/ 27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7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1" y="31"/>
                    <a:pt x="0" y="15"/>
                    <a:pt x="27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8" name="Freeform 59"/>
            <p:cNvSpPr/>
            <p:nvPr/>
          </p:nvSpPr>
          <p:spPr bwMode="auto">
            <a:xfrm rot="5400000">
              <a:off x="11120625" y="255502"/>
              <a:ext cx="124063" cy="78339"/>
            </a:xfrm>
            <a:custGeom>
              <a:avLst/>
              <a:gdLst>
                <a:gd name="T0" fmla="*/ 22 w 38"/>
                <a:gd name="T1" fmla="*/ 0 h 26"/>
                <a:gd name="T2" fmla="*/ 18 w 38"/>
                <a:gd name="T3" fmla="*/ 26 h 26"/>
                <a:gd name="T4" fmla="*/ 22 w 38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6">
                  <a:moveTo>
                    <a:pt x="22" y="0"/>
                  </a:moveTo>
                  <a:cubicBezTo>
                    <a:pt x="38" y="3"/>
                    <a:pt x="33" y="25"/>
                    <a:pt x="18" y="26"/>
                  </a:cubicBezTo>
                  <a:cubicBezTo>
                    <a:pt x="0" y="20"/>
                    <a:pt x="6" y="3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9" name="Freeform 60"/>
            <p:cNvSpPr/>
            <p:nvPr/>
          </p:nvSpPr>
          <p:spPr bwMode="auto">
            <a:xfrm rot="5400000">
              <a:off x="11115856" y="1902943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0" name="Freeform 61"/>
            <p:cNvSpPr/>
            <p:nvPr/>
          </p:nvSpPr>
          <p:spPr bwMode="auto">
            <a:xfrm rot="5400000">
              <a:off x="11082153" y="2137303"/>
              <a:ext cx="137356" cy="99554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5"/>
                    <a:pt x="16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1" name="Freeform 5"/>
            <p:cNvSpPr/>
            <p:nvPr/>
          </p:nvSpPr>
          <p:spPr bwMode="auto">
            <a:xfrm rot="5400000">
              <a:off x="11410824" y="2818299"/>
              <a:ext cx="121406" cy="81603"/>
            </a:xfrm>
            <a:custGeom>
              <a:avLst/>
              <a:gdLst>
                <a:gd name="T0" fmla="*/ 20 w 37"/>
                <a:gd name="T1" fmla="*/ 1 h 27"/>
                <a:gd name="T2" fmla="*/ 22 w 37"/>
                <a:gd name="T3" fmla="*/ 27 h 27"/>
                <a:gd name="T4" fmla="*/ 20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20" y="1"/>
                  </a:moveTo>
                  <a:cubicBezTo>
                    <a:pt x="31" y="1"/>
                    <a:pt x="37" y="24"/>
                    <a:pt x="22" y="27"/>
                  </a:cubicBezTo>
                  <a:cubicBezTo>
                    <a:pt x="2" y="27"/>
                    <a:pt x="0" y="0"/>
                    <a:pt x="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2" name="Freeform 6"/>
            <p:cNvSpPr/>
            <p:nvPr/>
          </p:nvSpPr>
          <p:spPr bwMode="auto">
            <a:xfrm rot="5400000">
              <a:off x="11391700" y="5088176"/>
              <a:ext cx="124063" cy="87315"/>
            </a:xfrm>
            <a:custGeom>
              <a:avLst/>
              <a:gdLst>
                <a:gd name="T0" fmla="*/ 12 w 38"/>
                <a:gd name="T1" fmla="*/ 3 h 29"/>
                <a:gd name="T2" fmla="*/ 15 w 38"/>
                <a:gd name="T3" fmla="*/ 29 h 29"/>
                <a:gd name="T4" fmla="*/ 12 w 38"/>
                <a:gd name="T5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9">
                  <a:moveTo>
                    <a:pt x="12" y="3"/>
                  </a:moveTo>
                  <a:cubicBezTo>
                    <a:pt x="34" y="0"/>
                    <a:pt x="38" y="26"/>
                    <a:pt x="15" y="29"/>
                  </a:cubicBezTo>
                  <a:cubicBezTo>
                    <a:pt x="4" y="23"/>
                    <a:pt x="0" y="9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3" name="Freeform 7"/>
            <p:cNvSpPr/>
            <p:nvPr/>
          </p:nvSpPr>
          <p:spPr bwMode="auto">
            <a:xfrm rot="5400000">
              <a:off x="11371127" y="2531128"/>
              <a:ext cx="138242" cy="100371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4" name="Freeform 8"/>
            <p:cNvSpPr/>
            <p:nvPr/>
          </p:nvSpPr>
          <p:spPr bwMode="auto">
            <a:xfrm rot="5400000">
              <a:off x="11401349" y="4735882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5" name="Freeform 9"/>
            <p:cNvSpPr/>
            <p:nvPr/>
          </p:nvSpPr>
          <p:spPr bwMode="auto">
            <a:xfrm rot="5400000">
              <a:off x="11409487" y="4455410"/>
              <a:ext cx="121406" cy="88130"/>
            </a:xfrm>
            <a:custGeom>
              <a:avLst/>
              <a:gdLst>
                <a:gd name="T0" fmla="*/ 18 w 37"/>
                <a:gd name="T1" fmla="*/ 4 h 29"/>
                <a:gd name="T2" fmla="*/ 22 w 37"/>
                <a:gd name="T3" fmla="*/ 29 h 29"/>
                <a:gd name="T4" fmla="*/ 18 w 37"/>
                <a:gd name="T5" fmla="*/ 4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9">
                  <a:moveTo>
                    <a:pt x="18" y="4"/>
                  </a:moveTo>
                  <a:cubicBezTo>
                    <a:pt x="35" y="0"/>
                    <a:pt x="37" y="28"/>
                    <a:pt x="22" y="29"/>
                  </a:cubicBezTo>
                  <a:cubicBezTo>
                    <a:pt x="7" y="28"/>
                    <a:pt x="0" y="1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6" name="Freeform 11"/>
            <p:cNvSpPr/>
            <p:nvPr/>
          </p:nvSpPr>
          <p:spPr bwMode="auto">
            <a:xfrm rot="5400000">
              <a:off x="11369848" y="4194178"/>
              <a:ext cx="143559" cy="102819"/>
            </a:xfrm>
            <a:custGeom>
              <a:avLst/>
              <a:gdLst>
                <a:gd name="T0" fmla="*/ 31 w 44"/>
                <a:gd name="T1" fmla="*/ 1 h 34"/>
                <a:gd name="T2" fmla="*/ 42 w 44"/>
                <a:gd name="T3" fmla="*/ 19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7" name="Freeform 12"/>
            <p:cNvSpPr/>
            <p:nvPr/>
          </p:nvSpPr>
          <p:spPr bwMode="auto">
            <a:xfrm rot="5400000">
              <a:off x="11381624" y="3691697"/>
              <a:ext cx="134697" cy="81603"/>
            </a:xfrm>
            <a:custGeom>
              <a:avLst/>
              <a:gdLst>
                <a:gd name="T0" fmla="*/ 22 w 41"/>
                <a:gd name="T1" fmla="*/ 0 h 27"/>
                <a:gd name="T2" fmla="*/ 8 w 41"/>
                <a:gd name="T3" fmla="*/ 20 h 27"/>
                <a:gd name="T4" fmla="*/ 22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22" y="0"/>
                  </a:moveTo>
                  <a:cubicBezTo>
                    <a:pt x="41" y="12"/>
                    <a:pt x="24" y="27"/>
                    <a:pt x="8" y="20"/>
                  </a:cubicBezTo>
                  <a:cubicBezTo>
                    <a:pt x="0" y="7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8" name="Freeform 13"/>
            <p:cNvSpPr/>
            <p:nvPr/>
          </p:nvSpPr>
          <p:spPr bwMode="auto">
            <a:xfrm rot="5400000">
              <a:off x="11417787" y="3075050"/>
              <a:ext cx="124951" cy="69362"/>
            </a:xfrm>
            <a:custGeom>
              <a:avLst/>
              <a:gdLst>
                <a:gd name="T0" fmla="*/ 26 w 38"/>
                <a:gd name="T1" fmla="*/ 0 h 23"/>
                <a:gd name="T2" fmla="*/ 25 w 38"/>
                <a:gd name="T3" fmla="*/ 23 h 23"/>
                <a:gd name="T4" fmla="*/ 2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6" y="0"/>
                  </a:moveTo>
                  <a:cubicBezTo>
                    <a:pt x="38" y="0"/>
                    <a:pt x="37" y="20"/>
                    <a:pt x="25" y="23"/>
                  </a:cubicBezTo>
                  <a:cubicBezTo>
                    <a:pt x="0" y="23"/>
                    <a:pt x="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9" name="Freeform 14"/>
            <p:cNvSpPr/>
            <p:nvPr/>
          </p:nvSpPr>
          <p:spPr bwMode="auto">
            <a:xfrm rot="5400000">
              <a:off x="11376729" y="3335597"/>
              <a:ext cx="134697" cy="84866"/>
            </a:xfrm>
            <a:custGeom>
              <a:avLst/>
              <a:gdLst>
                <a:gd name="T0" fmla="*/ 26 w 41"/>
                <a:gd name="T1" fmla="*/ 1 h 28"/>
                <a:gd name="T2" fmla="*/ 39 w 41"/>
                <a:gd name="T3" fmla="*/ 20 h 28"/>
                <a:gd name="T4" fmla="*/ 26 w 41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6" y="1"/>
                  </a:moveTo>
                  <a:cubicBezTo>
                    <a:pt x="34" y="0"/>
                    <a:pt x="41" y="12"/>
                    <a:pt x="39" y="20"/>
                  </a:cubicBezTo>
                  <a:cubicBezTo>
                    <a:pt x="17" y="28"/>
                    <a:pt x="0" y="12"/>
                    <a:pt x="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40" name="Freeform 16"/>
            <p:cNvSpPr/>
            <p:nvPr/>
          </p:nvSpPr>
          <p:spPr bwMode="auto">
            <a:xfrm rot="5400000">
              <a:off x="11360464" y="3934729"/>
              <a:ext cx="143559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5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5"/>
                  </a:cubicBezTo>
                  <a:cubicBezTo>
                    <a:pt x="29" y="32"/>
                    <a:pt x="0" y="6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41" name="Freeform 17"/>
            <p:cNvSpPr/>
            <p:nvPr/>
          </p:nvSpPr>
          <p:spPr bwMode="auto">
            <a:xfrm rot="5400000">
              <a:off x="11395443" y="5347417"/>
              <a:ext cx="94821" cy="69362"/>
            </a:xfrm>
            <a:custGeom>
              <a:avLst/>
              <a:gdLst>
                <a:gd name="T0" fmla="*/ 13 w 29"/>
                <a:gd name="T1" fmla="*/ 0 h 23"/>
                <a:gd name="T2" fmla="*/ 13 w 29"/>
                <a:gd name="T3" fmla="*/ 23 h 23"/>
                <a:gd name="T4" fmla="*/ 13 w 2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23">
                  <a:moveTo>
                    <a:pt x="13" y="0"/>
                  </a:moveTo>
                  <a:cubicBezTo>
                    <a:pt x="27" y="0"/>
                    <a:pt x="29" y="22"/>
                    <a:pt x="13" y="23"/>
                  </a:cubicBezTo>
                  <a:cubicBezTo>
                    <a:pt x="2" y="22"/>
                    <a:pt x="0" y="2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42" name="Freeform 21"/>
            <p:cNvSpPr/>
            <p:nvPr/>
          </p:nvSpPr>
          <p:spPr bwMode="auto">
            <a:xfrm rot="5400000">
              <a:off x="11343434" y="5658571"/>
              <a:ext cx="140901" cy="102819"/>
            </a:xfrm>
            <a:custGeom>
              <a:avLst/>
              <a:gdLst>
                <a:gd name="T0" fmla="*/ 24 w 43"/>
                <a:gd name="T1" fmla="*/ 0 h 34"/>
                <a:gd name="T2" fmla="*/ 14 w 43"/>
                <a:gd name="T3" fmla="*/ 23 h 34"/>
                <a:gd name="T4" fmla="*/ 24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4" y="0"/>
                  </a:moveTo>
                  <a:cubicBezTo>
                    <a:pt x="43" y="3"/>
                    <a:pt x="28" y="34"/>
                    <a:pt x="14" y="23"/>
                  </a:cubicBezTo>
                  <a:cubicBezTo>
                    <a:pt x="0" y="28"/>
                    <a:pt x="4" y="5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43" name="Freeform 25"/>
            <p:cNvSpPr/>
            <p:nvPr/>
          </p:nvSpPr>
          <p:spPr bwMode="auto">
            <a:xfrm rot="5400000">
              <a:off x="11324095" y="6423833"/>
              <a:ext cx="134697" cy="93843"/>
            </a:xfrm>
            <a:custGeom>
              <a:avLst/>
              <a:gdLst>
                <a:gd name="T0" fmla="*/ 23 w 41"/>
                <a:gd name="T1" fmla="*/ 0 h 31"/>
                <a:gd name="T2" fmla="*/ 17 w 41"/>
                <a:gd name="T3" fmla="*/ 25 h 31"/>
                <a:gd name="T4" fmla="*/ 23 w 41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1">
                  <a:moveTo>
                    <a:pt x="23" y="0"/>
                  </a:moveTo>
                  <a:cubicBezTo>
                    <a:pt x="40" y="1"/>
                    <a:pt x="41" y="31"/>
                    <a:pt x="17" y="25"/>
                  </a:cubicBezTo>
                  <a:cubicBezTo>
                    <a:pt x="0" y="7"/>
                    <a:pt x="17" y="4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44" name="Freeform 29"/>
            <p:cNvSpPr/>
            <p:nvPr/>
          </p:nvSpPr>
          <p:spPr bwMode="auto">
            <a:xfrm rot="5400000">
              <a:off x="11324317" y="5897278"/>
              <a:ext cx="118747" cy="120771"/>
            </a:xfrm>
            <a:custGeom>
              <a:avLst/>
              <a:gdLst>
                <a:gd name="T0" fmla="*/ 16 w 36"/>
                <a:gd name="T1" fmla="*/ 4 h 40"/>
                <a:gd name="T2" fmla="*/ 34 w 36"/>
                <a:gd name="T3" fmla="*/ 15 h 40"/>
                <a:gd name="T4" fmla="*/ 16 w 36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40">
                  <a:moveTo>
                    <a:pt x="16" y="4"/>
                  </a:moveTo>
                  <a:cubicBezTo>
                    <a:pt x="36" y="5"/>
                    <a:pt x="33" y="0"/>
                    <a:pt x="34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45" name="Freeform 31"/>
            <p:cNvSpPr/>
            <p:nvPr/>
          </p:nvSpPr>
          <p:spPr bwMode="auto">
            <a:xfrm rot="5400000">
              <a:off x="11356013" y="6183127"/>
              <a:ext cx="131153" cy="72626"/>
            </a:xfrm>
            <a:custGeom>
              <a:avLst/>
              <a:gdLst>
                <a:gd name="T0" fmla="*/ 24 w 40"/>
                <a:gd name="T1" fmla="*/ 0 h 24"/>
                <a:gd name="T2" fmla="*/ 25 w 40"/>
                <a:gd name="T3" fmla="*/ 24 h 24"/>
                <a:gd name="T4" fmla="*/ 24 w 40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4">
                  <a:moveTo>
                    <a:pt x="24" y="0"/>
                  </a:moveTo>
                  <a:cubicBezTo>
                    <a:pt x="40" y="0"/>
                    <a:pt x="38" y="20"/>
                    <a:pt x="25" y="24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46" name="Freeform 32"/>
            <p:cNvSpPr/>
            <p:nvPr/>
          </p:nvSpPr>
          <p:spPr bwMode="auto">
            <a:xfrm rot="5400000">
              <a:off x="11104198" y="3296179"/>
              <a:ext cx="144445" cy="106083"/>
            </a:xfrm>
            <a:custGeom>
              <a:avLst/>
              <a:gdLst>
                <a:gd name="T0" fmla="*/ 28 w 44"/>
                <a:gd name="T1" fmla="*/ 0 h 35"/>
                <a:gd name="T2" fmla="*/ 42 w 44"/>
                <a:gd name="T3" fmla="*/ 21 h 35"/>
                <a:gd name="T4" fmla="*/ 28 w 44"/>
                <a:gd name="T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5">
                  <a:moveTo>
                    <a:pt x="28" y="0"/>
                  </a:moveTo>
                  <a:cubicBezTo>
                    <a:pt x="36" y="1"/>
                    <a:pt x="44" y="12"/>
                    <a:pt x="42" y="21"/>
                  </a:cubicBezTo>
                  <a:cubicBezTo>
                    <a:pt x="23" y="35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47" name="Freeform 33"/>
            <p:cNvSpPr/>
            <p:nvPr/>
          </p:nvSpPr>
          <p:spPr bwMode="auto">
            <a:xfrm rot="5400000">
              <a:off x="11134111" y="4387490"/>
              <a:ext cx="151535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2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48" name="Freeform 34"/>
            <p:cNvSpPr/>
            <p:nvPr/>
          </p:nvSpPr>
          <p:spPr bwMode="auto">
            <a:xfrm rot="5400000">
              <a:off x="11138041" y="5384813"/>
              <a:ext cx="134697" cy="84051"/>
            </a:xfrm>
            <a:custGeom>
              <a:avLst/>
              <a:gdLst>
                <a:gd name="T0" fmla="*/ 22 w 41"/>
                <a:gd name="T1" fmla="*/ 0 h 28"/>
                <a:gd name="T2" fmla="*/ 8 w 41"/>
                <a:gd name="T3" fmla="*/ 21 h 28"/>
                <a:gd name="T4" fmla="*/ 22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2" y="0"/>
                  </a:moveTo>
                  <a:cubicBezTo>
                    <a:pt x="41" y="13"/>
                    <a:pt x="24" y="28"/>
                    <a:pt x="8" y="21"/>
                  </a:cubicBezTo>
                  <a:cubicBezTo>
                    <a:pt x="0" y="8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49" name="Freeform 35"/>
            <p:cNvSpPr/>
            <p:nvPr/>
          </p:nvSpPr>
          <p:spPr bwMode="auto">
            <a:xfrm rot="5400000">
              <a:off x="11133693" y="4595717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50" name="Freeform 36"/>
            <p:cNvSpPr/>
            <p:nvPr/>
          </p:nvSpPr>
          <p:spPr bwMode="auto">
            <a:xfrm rot="5400000">
              <a:off x="11105830" y="6046702"/>
              <a:ext cx="144445" cy="102819"/>
            </a:xfrm>
            <a:custGeom>
              <a:avLst/>
              <a:gdLst>
                <a:gd name="T0" fmla="*/ 31 w 44"/>
                <a:gd name="T1" fmla="*/ 1 h 34"/>
                <a:gd name="T2" fmla="*/ 25 w 44"/>
                <a:gd name="T3" fmla="*/ 22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44" y="3"/>
                    <a:pt x="38" y="34"/>
                    <a:pt x="25" y="22"/>
                  </a:cubicBezTo>
                  <a:cubicBezTo>
                    <a:pt x="0" y="28"/>
                    <a:pt x="14" y="0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51" name="Freeform 37"/>
            <p:cNvSpPr/>
            <p:nvPr/>
          </p:nvSpPr>
          <p:spPr bwMode="auto">
            <a:xfrm rot="5400000">
              <a:off x="11117596" y="3060239"/>
              <a:ext cx="115202" cy="121588"/>
            </a:xfrm>
            <a:custGeom>
              <a:avLst/>
              <a:gdLst>
                <a:gd name="T0" fmla="*/ 16 w 35"/>
                <a:gd name="T1" fmla="*/ 4 h 40"/>
                <a:gd name="T2" fmla="*/ 33 w 35"/>
                <a:gd name="T3" fmla="*/ 15 h 40"/>
                <a:gd name="T4" fmla="*/ 16 w 35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40">
                  <a:moveTo>
                    <a:pt x="16" y="4"/>
                  </a:moveTo>
                  <a:cubicBezTo>
                    <a:pt x="35" y="4"/>
                    <a:pt x="32" y="0"/>
                    <a:pt x="33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52" name="Freeform 38"/>
            <p:cNvSpPr/>
            <p:nvPr/>
          </p:nvSpPr>
          <p:spPr bwMode="auto">
            <a:xfrm rot="5400000">
              <a:off x="11125265" y="4900335"/>
              <a:ext cx="127608" cy="69362"/>
            </a:xfrm>
            <a:custGeom>
              <a:avLst/>
              <a:gdLst>
                <a:gd name="T0" fmla="*/ 26 w 39"/>
                <a:gd name="T1" fmla="*/ 0 h 23"/>
                <a:gd name="T2" fmla="*/ 26 w 39"/>
                <a:gd name="T3" fmla="*/ 23 h 23"/>
                <a:gd name="T4" fmla="*/ 2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6" y="0"/>
                  </a:moveTo>
                  <a:cubicBezTo>
                    <a:pt x="39" y="1"/>
                    <a:pt x="38" y="21"/>
                    <a:pt x="26" y="23"/>
                  </a:cubicBezTo>
                  <a:cubicBezTo>
                    <a:pt x="0" y="23"/>
                    <a:pt x="5" y="2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53" name="Freeform 39"/>
            <p:cNvSpPr/>
            <p:nvPr/>
          </p:nvSpPr>
          <p:spPr bwMode="auto">
            <a:xfrm rot="5400000">
              <a:off x="11117373" y="5141456"/>
              <a:ext cx="131153" cy="81603"/>
            </a:xfrm>
            <a:custGeom>
              <a:avLst/>
              <a:gdLst>
                <a:gd name="T0" fmla="*/ 25 w 40"/>
                <a:gd name="T1" fmla="*/ 0 h 27"/>
                <a:gd name="T2" fmla="*/ 38 w 40"/>
                <a:gd name="T3" fmla="*/ 20 h 27"/>
                <a:gd name="T4" fmla="*/ 25 w 40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7">
                  <a:moveTo>
                    <a:pt x="25" y="0"/>
                  </a:moveTo>
                  <a:cubicBezTo>
                    <a:pt x="34" y="0"/>
                    <a:pt x="40" y="11"/>
                    <a:pt x="38" y="20"/>
                  </a:cubicBezTo>
                  <a:cubicBezTo>
                    <a:pt x="17" y="27"/>
                    <a:pt x="0" y="12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54" name="Freeform 40"/>
            <p:cNvSpPr/>
            <p:nvPr/>
          </p:nvSpPr>
          <p:spPr bwMode="auto">
            <a:xfrm rot="5400000">
              <a:off x="11112337" y="2598157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7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9"/>
                    <a:pt x="28" y="27"/>
                    <a:pt x="7" y="20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55" name="Freeform 41"/>
            <p:cNvSpPr/>
            <p:nvPr/>
          </p:nvSpPr>
          <p:spPr bwMode="auto">
            <a:xfrm rot="5400000">
              <a:off x="11105830" y="6278710"/>
              <a:ext cx="144445" cy="78339"/>
            </a:xfrm>
            <a:custGeom>
              <a:avLst/>
              <a:gdLst>
                <a:gd name="T0" fmla="*/ 29 w 44"/>
                <a:gd name="T1" fmla="*/ 0 h 26"/>
                <a:gd name="T2" fmla="*/ 26 w 44"/>
                <a:gd name="T3" fmla="*/ 26 h 26"/>
                <a:gd name="T4" fmla="*/ 29 w 44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6">
                  <a:moveTo>
                    <a:pt x="29" y="0"/>
                  </a:moveTo>
                  <a:cubicBezTo>
                    <a:pt x="44" y="3"/>
                    <a:pt x="40" y="22"/>
                    <a:pt x="26" y="26"/>
                  </a:cubicBezTo>
                  <a:cubicBezTo>
                    <a:pt x="0" y="25"/>
                    <a:pt x="11" y="6"/>
                    <a:pt x="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56" name="Freeform 42"/>
            <p:cNvSpPr/>
            <p:nvPr/>
          </p:nvSpPr>
          <p:spPr bwMode="auto">
            <a:xfrm rot="5400000">
              <a:off x="11093998" y="5596726"/>
              <a:ext cx="144445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6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6"/>
                  </a:cubicBezTo>
                  <a:cubicBezTo>
                    <a:pt x="29" y="32"/>
                    <a:pt x="0" y="7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57" name="Freeform 44"/>
            <p:cNvSpPr/>
            <p:nvPr/>
          </p:nvSpPr>
          <p:spPr bwMode="auto">
            <a:xfrm rot="5400000">
              <a:off x="11097788" y="4080854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58" name="Freeform 45"/>
            <p:cNvSpPr/>
            <p:nvPr/>
          </p:nvSpPr>
          <p:spPr bwMode="auto">
            <a:xfrm rot="5400000">
              <a:off x="11075637" y="5836680"/>
              <a:ext cx="144445" cy="102819"/>
            </a:xfrm>
            <a:custGeom>
              <a:avLst/>
              <a:gdLst>
                <a:gd name="T0" fmla="*/ 31 w 44"/>
                <a:gd name="T1" fmla="*/ 0 h 34"/>
                <a:gd name="T2" fmla="*/ 42 w 44"/>
                <a:gd name="T3" fmla="*/ 19 h 34"/>
                <a:gd name="T4" fmla="*/ 31 w 44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0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59" name="Freeform 46"/>
            <p:cNvSpPr/>
            <p:nvPr/>
          </p:nvSpPr>
          <p:spPr bwMode="auto">
            <a:xfrm rot="5400000">
              <a:off x="11124696" y="2830776"/>
              <a:ext cx="121406" cy="81603"/>
            </a:xfrm>
            <a:custGeom>
              <a:avLst/>
              <a:gdLst>
                <a:gd name="T0" fmla="*/ 19 w 37"/>
                <a:gd name="T1" fmla="*/ 1 h 27"/>
                <a:gd name="T2" fmla="*/ 21 w 37"/>
                <a:gd name="T3" fmla="*/ 27 h 27"/>
                <a:gd name="T4" fmla="*/ 19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19" y="1"/>
                  </a:moveTo>
                  <a:cubicBezTo>
                    <a:pt x="31" y="2"/>
                    <a:pt x="37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60" name="Freeform 47"/>
            <p:cNvSpPr/>
            <p:nvPr/>
          </p:nvSpPr>
          <p:spPr bwMode="auto">
            <a:xfrm rot="5400000">
              <a:off x="11082841" y="3849727"/>
              <a:ext cx="147990" cy="78339"/>
            </a:xfrm>
            <a:custGeom>
              <a:avLst/>
              <a:gdLst>
                <a:gd name="T0" fmla="*/ 22 w 45"/>
                <a:gd name="T1" fmla="*/ 0 h 26"/>
                <a:gd name="T2" fmla="*/ 28 w 45"/>
                <a:gd name="T3" fmla="*/ 26 h 26"/>
                <a:gd name="T4" fmla="*/ 22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2" y="0"/>
                  </a:moveTo>
                  <a:cubicBezTo>
                    <a:pt x="32" y="2"/>
                    <a:pt x="45" y="22"/>
                    <a:pt x="28" y="26"/>
                  </a:cubicBezTo>
                  <a:cubicBezTo>
                    <a:pt x="10" y="24"/>
                    <a:pt x="0" y="9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61" name="Freeform 48"/>
            <p:cNvSpPr/>
            <p:nvPr/>
          </p:nvSpPr>
          <p:spPr bwMode="auto">
            <a:xfrm rot="5400000">
              <a:off x="11078098" y="3616257"/>
              <a:ext cx="133812" cy="79154"/>
            </a:xfrm>
            <a:custGeom>
              <a:avLst/>
              <a:gdLst>
                <a:gd name="T0" fmla="*/ 19 w 41"/>
                <a:gd name="T1" fmla="*/ 0 h 26"/>
                <a:gd name="T2" fmla="*/ 7 w 41"/>
                <a:gd name="T3" fmla="*/ 19 h 26"/>
                <a:gd name="T4" fmla="*/ 19 w 41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6">
                  <a:moveTo>
                    <a:pt x="19" y="0"/>
                  </a:moveTo>
                  <a:cubicBezTo>
                    <a:pt x="41" y="9"/>
                    <a:pt x="28" y="26"/>
                    <a:pt x="7" y="19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62" name="Freeform 49"/>
            <p:cNvSpPr/>
            <p:nvPr/>
          </p:nvSpPr>
          <p:spPr bwMode="auto">
            <a:xfrm rot="5400000">
              <a:off x="11076712" y="6507925"/>
              <a:ext cx="127608" cy="81603"/>
            </a:xfrm>
            <a:custGeom>
              <a:avLst/>
              <a:gdLst>
                <a:gd name="T0" fmla="*/ 21 w 39"/>
                <a:gd name="T1" fmla="*/ 2 h 27"/>
                <a:gd name="T2" fmla="*/ 26 w 39"/>
                <a:gd name="T3" fmla="*/ 24 h 27"/>
                <a:gd name="T4" fmla="*/ 21 w 39"/>
                <a:gd name="T5" fmla="*/ 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7">
                  <a:moveTo>
                    <a:pt x="21" y="2"/>
                  </a:moveTo>
                  <a:cubicBezTo>
                    <a:pt x="36" y="0"/>
                    <a:pt x="39" y="17"/>
                    <a:pt x="26" y="24"/>
                  </a:cubicBezTo>
                  <a:cubicBezTo>
                    <a:pt x="8" y="27"/>
                    <a:pt x="0" y="9"/>
                    <a:pt x="21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63" name="Freeform 8"/>
            <p:cNvSpPr/>
            <p:nvPr/>
          </p:nvSpPr>
          <p:spPr bwMode="auto">
            <a:xfrm rot="5400000">
              <a:off x="11141853" y="34906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64" name="Freeform 106"/>
            <p:cNvSpPr/>
            <p:nvPr/>
          </p:nvSpPr>
          <p:spPr bwMode="auto">
            <a:xfrm rot="5400000">
              <a:off x="11301184" y="6639670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502920"/>
            <a:ext cx="963401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1874520"/>
            <a:ext cx="963401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73736" y="6382512"/>
            <a:ext cx="28459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/>
                </a:solidFill>
              </a:defRPr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1754871" y="2093199"/>
            <a:ext cx="4157472" cy="41608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457919" y="6382512"/>
            <a:ext cx="5009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2"/>
                </a:solidFill>
              </a:defRPr>
            </a:lvl1pPr>
          </a:lstStyle>
          <a:p>
            <a:fld id="{4C8B8A27-DF03-4546-BA93-21C967D57E5C}" type="slidenum">
              <a:rPr lang="en-US" smtClean="0"/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</p:sldLayoutIdLst>
  <p:hf sldNum="0" hdr="0" ft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50000"/>
        </a:lnSpc>
        <a:spcBef>
          <a:spcPts val="1000"/>
        </a:spcBef>
        <a:buClr>
          <a:schemeClr val="bg2">
            <a:lumMod val="75000"/>
          </a:schemeClr>
        </a:buClr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228600" indent="0" algn="l" defTabSz="914400" rtl="0" eaLnBrk="1" latinLnBrk="0" hangingPunct="1">
        <a:lnSpc>
          <a:spcPct val="150000"/>
        </a:lnSpc>
        <a:spcBef>
          <a:spcPts val="500"/>
        </a:spcBef>
        <a:buClr>
          <a:schemeClr val="bg2">
            <a:lumMod val="75000"/>
          </a:schemeClr>
        </a:buClr>
        <a:buFontTx/>
        <a:buNone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548640" indent="-285750" algn="l" defTabSz="914400" rtl="0" eaLnBrk="1" latinLnBrk="0" hangingPunct="1">
        <a:lnSpc>
          <a:spcPct val="150000"/>
        </a:lnSpc>
        <a:spcBef>
          <a:spcPts val="500"/>
        </a:spcBef>
        <a:buClr>
          <a:schemeClr val="bg2">
            <a:lumMod val="75000"/>
          </a:schemeClr>
        </a:buClr>
        <a:buFont typeface="Arial" panose="020B0604020202020204" pitchFamily="34" charset="0"/>
        <a:buChar char="•"/>
        <a:defRPr sz="1600" b="1" kern="1200">
          <a:solidFill>
            <a:schemeClr val="tx2"/>
          </a:solidFill>
          <a:latin typeface="+mn-lt"/>
          <a:ea typeface="+mn-ea"/>
          <a:cs typeface="+mn-cs"/>
        </a:defRPr>
      </a:lvl3pPr>
      <a:lvl4pPr marL="548640" indent="0" algn="l" defTabSz="914400" rtl="0" eaLnBrk="1" latinLnBrk="0" hangingPunct="1">
        <a:lnSpc>
          <a:spcPct val="150000"/>
        </a:lnSpc>
        <a:spcBef>
          <a:spcPts val="500"/>
        </a:spcBef>
        <a:buClr>
          <a:schemeClr val="bg2">
            <a:lumMod val="75000"/>
          </a:schemeClr>
        </a:buClr>
        <a:buFontTx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834390" indent="-285750" algn="l" defTabSz="914400" rtl="0" eaLnBrk="1" latinLnBrk="0" hangingPunct="1">
        <a:lnSpc>
          <a:spcPct val="150000"/>
        </a:lnSpc>
        <a:spcBef>
          <a:spcPts val="500"/>
        </a:spcBef>
        <a:buClr>
          <a:schemeClr val="bg2">
            <a:lumMod val="75000"/>
          </a:schemeClr>
        </a:buClr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3.jpeg"/><Relationship Id="rId1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4.png"/><Relationship Id="rId1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6.jpeg"/><Relationship Id="rId3" Type="http://schemas.openxmlformats.org/officeDocument/2006/relationships/image" Target="../media/image5.jpeg"/><Relationship Id="rId2" Type="http://schemas.openxmlformats.org/officeDocument/2006/relationships/hyperlink" Target="https://en.wikipedia.org/wiki/File:BaksaFormosaHuntingParty1871b.jpg" TargetMode="External"/><Relationship Id="rId1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7.jpeg"/><Relationship Id="rId2" Type="http://schemas.openxmlformats.org/officeDocument/2006/relationships/hyperlink" Target="https://en.wikipedia.org/wiki/File:Rukai_chief.jpg" TargetMode="External"/><Relationship Id="rId1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8.jpeg"/><Relationship Id="rId1" Type="http://schemas.openxmlformats.org/officeDocument/2006/relationships/hyperlink" Target="https://en.wikipedia.org/wiki/File:Femme_Pepohan_de_Formose_et_son_enfant.jpg" TargetMode="External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8.jpeg"/><Relationship Id="rId1" Type="http://schemas.openxmlformats.org/officeDocument/2006/relationships/hyperlink" Target="https://en.wikipedia.org/wiki/File:Femme_Pepohan_de_Formose_et_son_enfant.jpg" TargetMode="External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9.jpeg"/><Relationship Id="rId1" Type="http://schemas.openxmlformats.org/officeDocument/2006/relationships/hyperlink" Target="https://en.wikipedia.org/wiki/File:Dapper_-_1670_-_Gedenkwaerdig_bedryf_-_UB_Radboud_Uni_Nijmegen_-_180148540_038_(cropped).jpg" TargetMode="External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9.jpeg"/><Relationship Id="rId1" Type="http://schemas.openxmlformats.org/officeDocument/2006/relationships/hyperlink" Target="https://en.wikipedia.org/wiki/File:Dapper_-_1670_-_Gedenkwaerdig_bedryf_-_UB_Radboud_Uni_Nijmegen_-_180148540_038_(cropped).jpg" TargetMode="External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10.jpeg"/><Relationship Id="rId2" Type="http://schemas.openxmlformats.org/officeDocument/2006/relationships/hyperlink" Target="https://en.wikipedia.org/wiki/File:PepoWomanChild_S.jpg" TargetMode="External"/><Relationship Id="rId1" Type="http://schemas.openxmlformats.org/officeDocument/2006/relationships/image" Target="../media/image1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4.jpeg"/><Relationship Id="rId8" Type="http://schemas.openxmlformats.org/officeDocument/2006/relationships/hyperlink" Target="https://en.wikipedia.org/wiki/File:Taiwan_bunun_dancer.jpg" TargetMode="External"/><Relationship Id="rId7" Type="http://schemas.openxmlformats.org/officeDocument/2006/relationships/image" Target="../media/image13.jpeg"/><Relationship Id="rId6" Type="http://schemas.openxmlformats.org/officeDocument/2006/relationships/hyperlink" Target="https://en.wikipedia.org/wiki/File:Amis_postcard.jpg" TargetMode="External"/><Relationship Id="rId5" Type="http://schemas.openxmlformats.org/officeDocument/2006/relationships/image" Target="../media/image12.jpeg"/><Relationship Id="rId4" Type="http://schemas.openxmlformats.org/officeDocument/2006/relationships/hyperlink" Target="https://en.wikipedia.org/wiki/File:Taiwan_bunun_village.jpg" TargetMode="External"/><Relationship Id="rId3" Type="http://schemas.openxmlformats.org/officeDocument/2006/relationships/image" Target="../media/image11.jpeg"/><Relationship Id="rId2" Type="http://schemas.openxmlformats.org/officeDocument/2006/relationships/hyperlink" Target="https://en.wikipedia.org/wiki/File:Beijing-NiuJie-Hani-Gaoshan-Ewenki-3656.jpg" TargetMode="External"/><Relationship Id="rId13" Type="http://schemas.openxmlformats.org/officeDocument/2006/relationships/notesSlide" Target="../notesSlides/notesSlide19.xml"/><Relationship Id="rId12" Type="http://schemas.openxmlformats.org/officeDocument/2006/relationships/slideLayout" Target="../slideLayouts/slideLayout12.xml"/><Relationship Id="rId11" Type="http://schemas.openxmlformats.org/officeDocument/2006/relationships/image" Target="../media/image15.jpeg"/><Relationship Id="rId10" Type="http://schemas.openxmlformats.org/officeDocument/2006/relationships/hyperlink" Target="https://en.wikipedia.org/wiki/File:Taiwan_aborigine_lona_children.jpg" TargetMode="External"/><Relationship Id="rId1" Type="http://schemas.openxmlformats.org/officeDocument/2006/relationships/image" Target="../media/image1.jpe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0.xml"/><Relationship Id="rId3" Type="http://schemas.openxmlformats.org/officeDocument/2006/relationships/slideLayout" Target="../slideLayouts/slideLayout15.xml"/><Relationship Id="rId2" Type="http://schemas.openxmlformats.org/officeDocument/2006/relationships/image" Target="../media/image8.jpeg"/><Relationship Id="rId1" Type="http://schemas.openxmlformats.org/officeDocument/2006/relationships/hyperlink" Target="https://en.wikipedia.org/wiki/File:Femme_Pepohan_de_Formose_et_son_enfant.jpg" TargetMode="External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1.xml"/><Relationship Id="rId3" Type="http://schemas.openxmlformats.org/officeDocument/2006/relationships/slideLayout" Target="../slideLayouts/slideLayout15.xml"/><Relationship Id="rId2" Type="http://schemas.openxmlformats.org/officeDocument/2006/relationships/image" Target="../media/image8.jpeg"/><Relationship Id="rId1" Type="http://schemas.openxmlformats.org/officeDocument/2006/relationships/hyperlink" Target="https://en.wikipedia.org/wiki/File:Femme_Pepohan_de_Formose_et_son_enfant.jpg" TargetMode="External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2.xml"/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8.jpeg"/><Relationship Id="rId1" Type="http://schemas.openxmlformats.org/officeDocument/2006/relationships/hyperlink" Target="https://en.wikipedia.org/wiki/File:Femme_Pepohan_de_Formose_et_son_enfant.jpg" TargetMode="External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3.xml"/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8.jpeg"/><Relationship Id="rId1" Type="http://schemas.openxmlformats.org/officeDocument/2006/relationships/hyperlink" Target="https://en.wikipedia.org/wiki/File:Femme_Pepohan_de_Formose_et_son_enfant.jpg" TargetMode="External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4.xml"/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8.jpeg"/><Relationship Id="rId1" Type="http://schemas.openxmlformats.org/officeDocument/2006/relationships/hyperlink" Target="https://en.wikipedia.org/wiki/File:Femme_Pepohan_de_Formose_et_son_enfant.jpg" TargetMode="External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5.xml"/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8.jpeg"/><Relationship Id="rId1" Type="http://schemas.openxmlformats.org/officeDocument/2006/relationships/hyperlink" Target="https://en.wikipedia.org/wiki/File:Femme_Pepohan_de_Formose_et_son_enfant.jpg" TargetMode="External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6.xml"/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8.jpeg"/><Relationship Id="rId1" Type="http://schemas.openxmlformats.org/officeDocument/2006/relationships/hyperlink" Target="https://en.wikipedia.org/wiki/File:Femme_Pepohan_de_Formose_et_son_enfant.jpg" TargetMode="External"/></Relationships>
</file>

<file path=ppt/slides/_rels/slide2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7.xml"/><Relationship Id="rId3" Type="http://schemas.openxmlformats.org/officeDocument/2006/relationships/slideLayout" Target="../slideLayouts/slideLayout19.xml"/><Relationship Id="rId2" Type="http://schemas.openxmlformats.org/officeDocument/2006/relationships/image" Target="../media/image8.jpeg"/><Relationship Id="rId1" Type="http://schemas.openxmlformats.org/officeDocument/2006/relationships/hyperlink" Target="https://en.wikipedia.org/wiki/File:Femme_Pepohan_de_Formose_et_son_enfant.jpg" TargetMode="Externa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9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9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9.xml"/></Relationships>
</file>

<file path=ppt/slides/_rels/slide3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2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image" Target="../media/image1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8.jpeg"/></Relationships>
</file>

<file path=ppt/slides/_rels/slide3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4.xml"/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18.jpeg"/><Relationship Id="rId2" Type="http://schemas.openxmlformats.org/officeDocument/2006/relationships/hyperlink" Target="https://en.wikipedia.org/wiki/Counting_rods" TargetMode="External"/><Relationship Id="rId1" Type="http://schemas.openxmlformats.org/officeDocument/2006/relationships/hyperlink" Target="https://en.wikipedia.org/wiki/Negative_number" TargetMode="External"/></Relationships>
</file>

<file path=ppt/slides/_rels/slide3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35.xml"/><Relationship Id="rId6" Type="http://schemas.openxmlformats.org/officeDocument/2006/relationships/slideLayout" Target="../slideLayouts/slideLayout13.xml"/><Relationship Id="rId5" Type="http://schemas.openxmlformats.org/officeDocument/2006/relationships/image" Target="../media/image18.jpeg"/><Relationship Id="rId4" Type="http://schemas.openxmlformats.org/officeDocument/2006/relationships/hyperlink" Target="https://en.wikipedia.org/wiki/Special:BookSources/978-0-521-22510-6" TargetMode="External"/><Relationship Id="rId3" Type="http://schemas.openxmlformats.org/officeDocument/2006/relationships/hyperlink" Target="https://en.wikipedia.org/wiki/Hans_Bielenstein" TargetMode="External"/><Relationship Id="rId2" Type="http://schemas.openxmlformats.org/officeDocument/2006/relationships/hyperlink" Target="https://en.wikipedia.org/wiki/Special:BookSources/978-0-312-22565-0" TargetMode="External"/><Relationship Id="rId1" Type="http://schemas.openxmlformats.org/officeDocument/2006/relationships/hyperlink" Target="https://en.wikipedia.org/wiki/ISBN_(identifier)" TargetMode="Externa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8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8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8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8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8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6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7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3.xml"/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7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4.xml"/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19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5.xml"/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2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6.xml"/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21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7.xml"/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21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8.xml"/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22.jpe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22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9.xml"/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23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0.xml"/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23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1.xml"/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24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2.xml"/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24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3.xml"/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24.jpeg"/></Relationships>
</file>

<file path=ppt/slides/_rels/slide5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4.xml"/><Relationship Id="rId3" Type="http://schemas.openxmlformats.org/officeDocument/2006/relationships/slideLayout" Target="../slideLayouts/slideLayout16.xml"/><Relationship Id="rId2" Type="http://schemas.openxmlformats.org/officeDocument/2006/relationships/image" Target="../media/image26.jpeg"/><Relationship Id="rId1" Type="http://schemas.openxmlformats.org/officeDocument/2006/relationships/image" Target="../media/image25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5.xml"/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26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6.xml"/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26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7.xml"/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26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8.xml"/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26.jpe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59.xml"/><Relationship Id="rId7" Type="http://schemas.openxmlformats.org/officeDocument/2006/relationships/slideLayout" Target="../slideLayouts/slideLayout18.xml"/><Relationship Id="rId6" Type="http://schemas.openxmlformats.org/officeDocument/2006/relationships/image" Target="../media/image26.jpeg"/><Relationship Id="rId5" Type="http://schemas.openxmlformats.org/officeDocument/2006/relationships/hyperlink" Target="https://cdn.britannica.com/94/146494-050-F51F570B/Nogi-Maresuke-Japanese-Taiwan.jpg" TargetMode="External"/><Relationship Id="rId4" Type="http://schemas.openxmlformats.org/officeDocument/2006/relationships/hyperlink" Target="https://www.britannica.com/place/Peng-hu-Islands" TargetMode="External"/><Relationship Id="rId3" Type="http://schemas.openxmlformats.org/officeDocument/2006/relationships/hyperlink" Target="https://www.britannica.com/event/Treaty-of-Shimonoseki" TargetMode="External"/><Relationship Id="rId2" Type="http://schemas.openxmlformats.org/officeDocument/2006/relationships/hyperlink" Target="https://www.britannica.com/place/Korea" TargetMode="External"/><Relationship Id="rId1" Type="http://schemas.openxmlformats.org/officeDocument/2006/relationships/hyperlink" Target="https://www.britannica.com/event/First-Sino-Japanese-War-1894-1895" TargetMode="External"/></Relationships>
</file>

<file path=ppt/slides/_rels/slide6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0.xml"/><Relationship Id="rId5" Type="http://schemas.openxmlformats.org/officeDocument/2006/relationships/slideLayout" Target="../slideLayouts/slideLayout18.xml"/><Relationship Id="rId4" Type="http://schemas.openxmlformats.org/officeDocument/2006/relationships/image" Target="../media/image26.jpeg"/><Relationship Id="rId3" Type="http://schemas.openxmlformats.org/officeDocument/2006/relationships/hyperlink" Target="https://www.britannica.com/event/World-War-II" TargetMode="External"/><Relationship Id="rId2" Type="http://schemas.openxmlformats.org/officeDocument/2006/relationships/hyperlink" Target="https://www.britannica.com/event/World-War-I" TargetMode="External"/><Relationship Id="rId1" Type="http://schemas.openxmlformats.org/officeDocument/2006/relationships/hyperlink" Target="https://www.merriam-webster.com/dictionary/facilitated" TargetMode="Externa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1.xml"/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26.jpe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2.xml"/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26.jpe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3.xml"/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19.jpeg"/></Relationships>
</file>

<file path=ppt/slides/_rels/slide6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4.xml"/><Relationship Id="rId3" Type="http://schemas.openxmlformats.org/officeDocument/2006/relationships/slideLayout" Target="../slideLayouts/slideLayout18.xml"/><Relationship Id="rId2" Type="http://schemas.openxmlformats.org/officeDocument/2006/relationships/image" Target="../media/image27.png"/><Relationship Id="rId1" Type="http://schemas.openxmlformats.org/officeDocument/2006/relationships/image" Target="../media/image26.jpeg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28.jpeg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29.jpeg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30.png"/></Relationships>
</file>

<file path=ppt/slides/_rels/slide7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8.xml"/><Relationship Id="rId3" Type="http://schemas.openxmlformats.org/officeDocument/2006/relationships/hyperlink" Target="#user-content-fnref-2" TargetMode="External"/><Relationship Id="rId2" Type="http://schemas.openxmlformats.org/officeDocument/2006/relationships/hyperlink" Target="#user-content-fnref-1" TargetMode="External"/><Relationship Id="rId1" Type="http://schemas.openxmlformats.org/officeDocument/2006/relationships/image" Target="../media/image3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99" descr="Photo of a beach with a paddleboarder in the background&#10;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1"/>
          <a:srcRect t="7802" b="7802"/>
          <a:stretch>
            <a:fillRect/>
          </a:stretch>
        </p:blipFill>
        <p:spPr>
          <a:xfrm>
            <a:off x="3062" y="53346"/>
            <a:ext cx="12188938" cy="6857992"/>
          </a:xfrm>
        </p:spPr>
      </p:pic>
      <p:sp>
        <p:nvSpPr>
          <p:cNvPr id="4" name="Title 1"/>
          <p:cNvSpPr txBox="1"/>
          <p:nvPr/>
        </p:nvSpPr>
        <p:spPr>
          <a:xfrm>
            <a:off x="3175" y="1604010"/>
            <a:ext cx="12189460" cy="530733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8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5400" b="1" dirty="0" smtClean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대만</a:t>
            </a:r>
            <a:r>
              <a:rPr lang="en-US" altLang="en-US" sz="5400" b="1" dirty="0" smtClean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400" b="1" dirty="0" smtClean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오스트로네시아족</a:t>
            </a:r>
            <a:r>
              <a:rPr lang="en-US" sz="5400" b="1" dirty="0" smtClean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endParaRPr lang="en-US" sz="5400" b="1" dirty="0" smtClean="0">
              <a:solidFill>
                <a:schemeClr val="tx1"/>
              </a:solidFill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ko-KR" altLang="en-US" sz="2220" b="1" dirty="0" smtClean="0">
                <a:solidFill>
                  <a:srgbClr val="0070C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기원전</a:t>
            </a:r>
            <a:r>
              <a:rPr lang="en-US" altLang="en-US" sz="2220" b="1" dirty="0" smtClean="0">
                <a:solidFill>
                  <a:srgbClr val="0070C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5,000</a:t>
            </a:r>
            <a:r>
              <a:rPr lang="ko-KR" altLang="en-US" sz="2220" b="1" dirty="0" smtClean="0">
                <a:solidFill>
                  <a:srgbClr val="0070C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년부터</a:t>
            </a:r>
            <a:r>
              <a:rPr lang="en-US" altLang="en-US" sz="2220" b="1" dirty="0" smtClean="0">
                <a:solidFill>
                  <a:srgbClr val="0070C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220" b="1" dirty="0" smtClean="0">
                <a:solidFill>
                  <a:srgbClr val="0070C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기원전</a:t>
            </a:r>
            <a:r>
              <a:rPr lang="en-US" altLang="en-US" sz="2220" b="1" dirty="0" smtClean="0">
                <a:solidFill>
                  <a:srgbClr val="0070C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202</a:t>
            </a:r>
            <a:r>
              <a:rPr lang="ko-KR" altLang="en-US" sz="2220" b="1" dirty="0" smtClean="0">
                <a:solidFill>
                  <a:srgbClr val="0070C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년까지</a:t>
            </a:r>
            <a:r>
              <a:rPr lang="en-US" altLang="en-US" sz="2220" b="1" dirty="0" smtClean="0">
                <a:solidFill>
                  <a:srgbClr val="0070C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endParaRPr lang="en-US" altLang="en-US" sz="2220" b="1" dirty="0" smtClean="0">
              <a:solidFill>
                <a:srgbClr val="0070C0"/>
              </a:solidFill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ko-KR" altLang="en-US" sz="2220" b="1" dirty="0" smtClean="0">
                <a:solidFill>
                  <a:srgbClr val="0070C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해양</a:t>
            </a:r>
            <a:r>
              <a:rPr lang="en-US" altLang="en-US" sz="2220" b="1" dirty="0" smtClean="0">
                <a:solidFill>
                  <a:srgbClr val="0070C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220" b="1" dirty="0" smtClean="0">
                <a:solidFill>
                  <a:srgbClr val="0070C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동남아시아</a:t>
            </a:r>
            <a:r>
              <a:rPr lang="en-US" altLang="en-US" sz="2220" b="1" dirty="0" smtClean="0">
                <a:solidFill>
                  <a:srgbClr val="0070C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220" b="1" dirty="0" smtClean="0">
                <a:solidFill>
                  <a:srgbClr val="0070C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해역에서는</a:t>
            </a:r>
            <a:r>
              <a:rPr lang="en-US" altLang="en-US" sz="2220" b="1" dirty="0" smtClean="0">
                <a:solidFill>
                  <a:srgbClr val="0070C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endParaRPr lang="en-US" altLang="en-US" sz="2220" b="1" dirty="0" smtClean="0">
              <a:solidFill>
                <a:srgbClr val="0070C0"/>
              </a:solidFill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ko-KR" altLang="en-US" sz="2220" b="1" dirty="0" smtClean="0">
                <a:solidFill>
                  <a:srgbClr val="0070C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오스트로네시아어를</a:t>
            </a:r>
            <a:r>
              <a:rPr lang="en-US" altLang="en-US" sz="2220" b="1" dirty="0" smtClean="0">
                <a:solidFill>
                  <a:srgbClr val="0070C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220" b="1" dirty="0" smtClean="0">
                <a:solidFill>
                  <a:srgbClr val="0070C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사용하는</a:t>
            </a:r>
            <a:r>
              <a:rPr lang="en-US" altLang="en-US" sz="2220" b="1" dirty="0" smtClean="0">
                <a:solidFill>
                  <a:srgbClr val="0070C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220" b="1" dirty="0" smtClean="0">
                <a:solidFill>
                  <a:srgbClr val="0070C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집단들이</a:t>
            </a:r>
            <a:endParaRPr lang="ko-KR" altLang="en-US" sz="2220" b="1" dirty="0" smtClean="0">
              <a:solidFill>
                <a:srgbClr val="0070C0"/>
              </a:solidFill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en-US" altLang="en-US" sz="2220" b="1" dirty="0" smtClean="0">
                <a:solidFill>
                  <a:srgbClr val="0070C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220" b="1" dirty="0" smtClean="0">
                <a:solidFill>
                  <a:srgbClr val="0070C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초기</a:t>
            </a:r>
            <a:r>
              <a:rPr lang="en-US" altLang="en-US" sz="2220" b="1" dirty="0" smtClean="0">
                <a:solidFill>
                  <a:srgbClr val="0070C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220" b="1" dirty="0" smtClean="0">
                <a:solidFill>
                  <a:srgbClr val="0070C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해양</a:t>
            </a:r>
            <a:r>
              <a:rPr lang="en-US" altLang="en-US" sz="2220" b="1" dirty="0" smtClean="0">
                <a:solidFill>
                  <a:srgbClr val="0070C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220" b="1" dirty="0" smtClean="0">
                <a:solidFill>
                  <a:srgbClr val="0070C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이주와</a:t>
            </a:r>
            <a:r>
              <a:rPr lang="en-US" altLang="en-US" sz="2220" b="1" dirty="0" smtClean="0">
                <a:solidFill>
                  <a:srgbClr val="0070C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220" b="1" dirty="0" smtClean="0">
                <a:solidFill>
                  <a:srgbClr val="0070C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교역을</a:t>
            </a:r>
            <a:r>
              <a:rPr lang="en-US" altLang="en-US" sz="2220" b="1" dirty="0" smtClean="0">
                <a:solidFill>
                  <a:srgbClr val="0070C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220" b="1" dirty="0" smtClean="0">
                <a:solidFill>
                  <a:srgbClr val="0070C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시작하였다</a:t>
            </a:r>
            <a:r>
              <a:rPr lang="en-US" altLang="en-US" sz="2220" b="1" dirty="0" smtClean="0">
                <a:solidFill>
                  <a:srgbClr val="0070C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</a:t>
            </a:r>
            <a:endParaRPr lang="en-US" altLang="en-US" sz="2220" b="1" dirty="0" smtClean="0">
              <a:solidFill>
                <a:srgbClr val="0070C0"/>
              </a:solidFill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endParaRPr lang="en-US" b="1" dirty="0">
              <a:solidFill>
                <a:srgbClr val="002060"/>
              </a:solidFill>
            </a:endParaRPr>
          </a:p>
          <a:p>
            <a:endParaRPr lang="en-US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99" descr="Photo of a beach with a paddleboarder in the background&#10;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1"/>
          <a:srcRect t="7802" b="7802"/>
          <a:stretch>
            <a:fillRect/>
          </a:stretch>
        </p:blipFill>
        <p:spPr/>
      </p:pic>
      <p:sp>
        <p:nvSpPr>
          <p:cNvPr id="3" name="Text Box 2"/>
          <p:cNvSpPr txBox="1"/>
          <p:nvPr/>
        </p:nvSpPr>
        <p:spPr>
          <a:xfrm>
            <a:off x="-99060" y="0"/>
            <a:ext cx="12290425" cy="5320665"/>
          </a:xfrm>
          <a:prstGeom prst="rect">
            <a:avLst/>
          </a:prstGeom>
        </p:spPr>
        <p:txBody>
          <a:bodyPr wrap="square">
            <a:noAutofit/>
          </a:bodyPr>
          <a:p>
            <a:pPr>
              <a:spcAft>
                <a:spcPct val="60000"/>
              </a:spcAft>
            </a:pPr>
            <a:r>
              <a:rPr sz="28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오스트로네시아(Austronesia)</a:t>
            </a:r>
            <a:endParaRPr sz="2200" b="1">
              <a:solidFill>
                <a:srgbClr val="FF0000"/>
              </a:solidFill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>
              <a:spcAft>
                <a:spcPct val="60000"/>
              </a:spcAft>
            </a:pPr>
            <a:r>
              <a:rPr lang="en-PH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    </a:t>
            </a:r>
            <a:r>
              <a:rPr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태평양 지역의 여러 섬들, 특히 인도네시아, 멜라네시아, 미크로네시아, 폴리네시아 등은 오스트로네시아 세계에 포함된다.</a:t>
            </a:r>
            <a:r>
              <a:rPr lang="en-PH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오스트로네시아 문화권은 지리적으로 태평양과 인도양의 수많은 섬 지역에 걸쳐 있으며, 오늘날 약 1,200개 이상의 언어를 사용하는 민족들을 포괄한다.</a:t>
            </a:r>
            <a:endParaRPr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en-PH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    </a:t>
            </a:r>
            <a:r>
              <a:rPr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오스트로네시아계 민족의 확산은 비교적 최근의 현상으로 간주되며, 특히 오세아니아 지역에서는 이들이 최초의 정착민이었으며 약 3,500년 전에서 800년 전 사이에 이 지역에 도달하였다.</a:t>
            </a:r>
            <a:endParaRPr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오세아니아의 고고학적 및 유전학적 연구는 오스트로네시아인의 도착 시기를 기원전 1500년경부터 기원후 1200년경까지로 추정한다.</a:t>
            </a:r>
            <a:endParaRPr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endParaRPr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en-PH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    </a:t>
            </a:r>
            <a:r>
              <a:rPr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언어학적 분석에 따르면 이들의 초기 확산은 단일하거나 연속적인 이동 경로가 아니었으며, 공통 조상 언어로부터 분화된 언어들이 중심지로부터 바깥으로 확산되었다.</a:t>
            </a:r>
            <a:endParaRPr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이는 언어계통도 상의 '분기 확산 모델(branching diffusion model)'과 관련된다. 대부분의 학자들은 대만(Taiwan)을 오스트로네시아어족의 </a:t>
            </a:r>
            <a:r>
              <a:rPr lang="en-US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기원지로 본</a:t>
            </a:r>
            <a:r>
              <a:rPr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다.</a:t>
            </a:r>
            <a:endParaRPr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>
              <a:spcAft>
                <a:spcPct val="60000"/>
              </a:spcAft>
            </a:pPr>
            <a:endParaRPr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>
              <a:spcAft>
                <a:spcPct val="60000"/>
              </a:spcAft>
            </a:pPr>
            <a:r>
              <a:rPr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참고문헌 :</a:t>
            </a:r>
            <a:endParaRPr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>
              <a:spcAft>
                <a:spcPct val="60000"/>
              </a:spcAft>
            </a:pPr>
            <a:r>
              <a:rPr lang="en-US" sz="1400" b="1">
                <a:latin typeface="Malgun Gothic" panose="020B0503020000020004" charset="-127"/>
                <a:ea typeface="Malgun Gothic" panose="020B0503020000020004" charset="-127"/>
              </a:rPr>
              <a:t>*</a:t>
            </a:r>
            <a:r>
              <a:rPr sz="1400" b="1">
                <a:latin typeface="Malgun Gothic" panose="020B0503020000020004" charset="-127"/>
                <a:ea typeface="Malgun Gothic" panose="020B0503020000020004" charset="-127"/>
              </a:rPr>
              <a:t>Bellwood, P. (2005). First Farmers: The Origins of Agricultural Societies. Blackwell Publishing.</a:t>
            </a:r>
            <a:endParaRPr sz="1400" b="1">
              <a:latin typeface="Malgun Gothic" panose="020B0503020000020004" charset="-127"/>
              <a:ea typeface="Malgun Gothic" panose="020B0503020000020004" charset="-127"/>
            </a:endParaRPr>
          </a:p>
          <a:p>
            <a:pPr indent="0">
              <a:buFont typeface="Arial" panose="020B0604020202020204"/>
              <a:buNone/>
            </a:pPr>
            <a:r>
              <a:rPr lang="en-US" sz="1400" b="1">
                <a:latin typeface="Malgun Gothic" panose="020B0503020000020004" charset="-127"/>
                <a:ea typeface="Malgun Gothic" panose="020B0503020000020004" charset="-127"/>
              </a:rPr>
              <a:t>*</a:t>
            </a:r>
            <a:r>
              <a:rPr sz="1400" b="1">
                <a:latin typeface="Malgun Gothic" panose="020B0503020000020004" charset="-127"/>
                <a:ea typeface="Malgun Gothic" panose="020B0503020000020004" charset="-127"/>
              </a:rPr>
              <a:t>Blust, R. (2009). The Austronesian Languages. Pacific Linguistics.</a:t>
            </a:r>
            <a:endParaRPr sz="1400" b="1">
              <a:latin typeface="Malgun Gothic" panose="020B0503020000020004" charset="-127"/>
              <a:ea typeface="Malgun Gothic" panose="020B0503020000020004" charset="-127"/>
            </a:endParaRPr>
          </a:p>
          <a:p>
            <a:pPr>
              <a:buFont typeface="Arial" panose="020B0604020202020204"/>
              <a:buChar char="•"/>
            </a:pPr>
            <a:endParaRPr sz="1400" b="1">
              <a:latin typeface="Malgun Gothic" panose="020B0503020000020004" charset="-127"/>
              <a:ea typeface="Malgun Gothic" panose="020B0503020000020004" charset="-127"/>
            </a:endParaRPr>
          </a:p>
          <a:p>
            <a:pPr indent="0">
              <a:buFont typeface="Arial" panose="020B0604020202020204"/>
              <a:buNone/>
            </a:pPr>
            <a:r>
              <a:rPr lang="en-US" sz="1400" b="1">
                <a:latin typeface="Malgun Gothic" panose="020B0503020000020004" charset="-127"/>
                <a:ea typeface="Malgun Gothic" panose="020B0503020000020004" charset="-127"/>
              </a:rPr>
              <a:t>*</a:t>
            </a:r>
            <a:r>
              <a:rPr sz="1400" b="1">
                <a:latin typeface="Malgun Gothic" panose="020B0503020000020004" charset="-127"/>
                <a:ea typeface="Malgun Gothic" panose="020B0503020000020004" charset="-127"/>
              </a:rPr>
              <a:t>Kirch, P. V. (2017). On the Road of the Winds: An Archaeological History of the Pacific Islands before European Contact. University of California Press.</a:t>
            </a:r>
            <a:endParaRPr sz="1400" b="1">
              <a:latin typeface="Malgun Gothic" panose="020B0503020000020004" charset="-127"/>
              <a:ea typeface="Malgun Gothic" panose="020B0503020000020004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015" y="2501900"/>
            <a:ext cx="1843405" cy="2275205"/>
          </a:xfrm>
        </p:spPr>
        <p:txBody>
          <a:bodyPr>
            <a:normAutofit fontScale="90000"/>
          </a:bodyPr>
          <a:lstStyle/>
          <a:p>
            <a:r>
              <a:rPr lang="ko-KR" altLang="en-US" sz="3110" b="1" dirty="0">
                <a:solidFill>
                  <a:srgbClr val="0070C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기원전</a:t>
            </a:r>
            <a:r>
              <a:rPr lang="en-US" altLang="en-US" sz="3110" b="1" dirty="0">
                <a:solidFill>
                  <a:srgbClr val="0070C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3000</a:t>
            </a:r>
            <a:r>
              <a:rPr lang="ko-KR" altLang="en-US" sz="3110" b="1" dirty="0">
                <a:solidFill>
                  <a:srgbClr val="0070C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년경부터의</a:t>
            </a:r>
            <a:r>
              <a:rPr lang="en-US" altLang="en-US" sz="3110" b="1" dirty="0">
                <a:solidFill>
                  <a:srgbClr val="0070C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   </a:t>
            </a:r>
            <a:r>
              <a:rPr lang="ko-KR" altLang="en-US" sz="3110" b="1" dirty="0">
                <a:solidFill>
                  <a:srgbClr val="0070C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대만</a:t>
            </a:r>
            <a:r>
              <a:rPr lang="en-US" altLang="en-US" sz="3110" b="1" dirty="0">
                <a:solidFill>
                  <a:srgbClr val="0070C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3110" b="1" dirty="0">
                <a:solidFill>
                  <a:srgbClr val="0070C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오스트로네시아계</a:t>
            </a:r>
            <a:endParaRPr lang="ko-KR" altLang="en-US" sz="3110" b="1" dirty="0">
              <a:solidFill>
                <a:srgbClr val="0070C0"/>
              </a:solidFill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18360" y="86360"/>
            <a:ext cx="9347835" cy="9483725"/>
          </a:xfrm>
        </p:spPr>
        <p:txBody>
          <a:bodyPr>
            <a:normAutofit fontScale="35000"/>
          </a:bodyPr>
          <a:lstStyle/>
          <a:p>
            <a:r>
              <a:rPr lang="ko-KR" altLang="en-US" sz="5335" b="1" dirty="0" smtClean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대만</a:t>
            </a:r>
            <a:r>
              <a:rPr lang="en-US" altLang="en-US" sz="5335" b="1" dirty="0" smtClean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335" b="1" dirty="0" smtClean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섬의</a:t>
            </a:r>
            <a:r>
              <a:rPr lang="en-US" altLang="en-US" sz="5335" b="1" dirty="0" smtClean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335" b="1" dirty="0" smtClean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역사</a:t>
            </a:r>
            <a:endParaRPr lang="ko-KR" altLang="en-US" sz="5335" b="1" dirty="0" smtClean="0">
              <a:solidFill>
                <a:srgbClr val="FF0000"/>
              </a:solidFill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ko-KR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대만</a:t>
            </a:r>
            <a:r>
              <a:rPr lang="en-US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섬의</a:t>
            </a:r>
            <a:r>
              <a:rPr lang="en-US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역사는</a:t>
            </a:r>
            <a:r>
              <a:rPr lang="en-US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인류</a:t>
            </a:r>
            <a:r>
              <a:rPr lang="en-US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거주의</a:t>
            </a:r>
            <a:r>
              <a:rPr lang="en-US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가장</a:t>
            </a:r>
            <a:r>
              <a:rPr lang="en-US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초기</a:t>
            </a:r>
            <a:r>
              <a:rPr lang="en-US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증거까지</a:t>
            </a:r>
            <a:r>
              <a:rPr lang="en-US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거슬러</a:t>
            </a:r>
            <a:r>
              <a:rPr lang="en-US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올라가며</a:t>
            </a:r>
            <a:r>
              <a:rPr lang="en-US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수만</a:t>
            </a:r>
            <a:r>
              <a:rPr lang="en-US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년</a:t>
            </a:r>
            <a:r>
              <a:rPr lang="en-US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전으로</a:t>
            </a:r>
            <a:r>
              <a:rPr lang="en-US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추정된다</a:t>
            </a:r>
            <a:r>
              <a:rPr lang="en-US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</a:t>
            </a:r>
            <a:r>
              <a:rPr lang="ko-KR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대만</a:t>
            </a:r>
            <a:r>
              <a:rPr lang="en-US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내</a:t>
            </a:r>
            <a:r>
              <a:rPr lang="en-US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여러</a:t>
            </a:r>
            <a:r>
              <a:rPr lang="en-US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고고학</a:t>
            </a:r>
            <a:r>
              <a:rPr lang="en-US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유적지</a:t>
            </a:r>
            <a:r>
              <a:rPr lang="en-US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ko-KR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예</a:t>
            </a:r>
            <a:r>
              <a:rPr lang="en-US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: </a:t>
            </a:r>
            <a:r>
              <a:rPr lang="ko-KR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창핀</a:t>
            </a:r>
            <a:r>
              <a:rPr lang="en-US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문화</a:t>
            </a:r>
            <a:r>
              <a:rPr lang="en-US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</a:t>
            </a:r>
            <a:r>
              <a:rPr lang="ko-KR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는</a:t>
            </a:r>
            <a:r>
              <a:rPr lang="en-US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구석기</a:t>
            </a:r>
            <a:r>
              <a:rPr lang="en-US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시대</a:t>
            </a:r>
            <a:r>
              <a:rPr lang="en-US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인류의</a:t>
            </a:r>
            <a:r>
              <a:rPr lang="en-US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존재를</a:t>
            </a:r>
            <a:r>
              <a:rPr lang="en-US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보여준다</a:t>
            </a:r>
            <a:r>
              <a:rPr lang="en-US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(</a:t>
            </a:r>
            <a:r>
              <a:rPr lang="ko-KR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참고</a:t>
            </a:r>
            <a:r>
              <a:rPr lang="en-US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: Rolett, 2008)</a:t>
            </a:r>
            <a:endParaRPr lang="en-US" altLang="en-US" sz="4665" b="1" dirty="0" smtClean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ko-KR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기원전</a:t>
            </a:r>
            <a:r>
              <a:rPr lang="en-US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3000</a:t>
            </a:r>
            <a:r>
              <a:rPr lang="ko-KR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년경</a:t>
            </a:r>
            <a:r>
              <a:rPr lang="en-US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농경</a:t>
            </a:r>
            <a:r>
              <a:rPr lang="en-US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기반의</a:t>
            </a:r>
            <a:r>
              <a:rPr lang="en-US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문화가</a:t>
            </a:r>
            <a:r>
              <a:rPr lang="en-US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갑작스럽게</a:t>
            </a:r>
            <a:r>
              <a:rPr lang="en-US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등장한</a:t>
            </a:r>
            <a:r>
              <a:rPr lang="en-US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것은</a:t>
            </a:r>
            <a:r>
              <a:rPr lang="en-US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오늘날</a:t>
            </a:r>
            <a:r>
              <a:rPr lang="en-US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대만</a:t>
            </a:r>
            <a:r>
              <a:rPr lang="en-US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원주민의</a:t>
            </a:r>
            <a:r>
              <a:rPr lang="en-US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선조로</a:t>
            </a:r>
            <a:r>
              <a:rPr lang="en-US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여겨지는</a:t>
            </a:r>
            <a:r>
              <a:rPr lang="en-US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집단의</a:t>
            </a:r>
            <a:r>
              <a:rPr lang="en-US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도래를</a:t>
            </a:r>
            <a:r>
              <a:rPr lang="en-US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반영하는</a:t>
            </a:r>
            <a:r>
              <a:rPr lang="en-US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것으로</a:t>
            </a:r>
            <a:r>
              <a:rPr lang="en-US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해석된다</a:t>
            </a:r>
            <a:r>
              <a:rPr lang="en-US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</a:t>
            </a:r>
            <a:r>
              <a:rPr lang="ko-KR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이는</a:t>
            </a:r>
            <a:r>
              <a:rPr lang="en-US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오스트로네시아계</a:t>
            </a:r>
            <a:r>
              <a:rPr lang="en-US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민족의</a:t>
            </a:r>
            <a:r>
              <a:rPr lang="en-US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초기</a:t>
            </a:r>
            <a:r>
              <a:rPr lang="en-US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확산</a:t>
            </a:r>
            <a:r>
              <a:rPr lang="en-US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경로와</a:t>
            </a:r>
            <a:r>
              <a:rPr lang="en-US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일치하며</a:t>
            </a:r>
            <a:r>
              <a:rPr lang="en-US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언어학적으로도</a:t>
            </a:r>
            <a:r>
              <a:rPr lang="en-US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대만은</a:t>
            </a:r>
            <a:r>
              <a:rPr lang="en-US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오스트로네시아어족의</a:t>
            </a:r>
            <a:r>
              <a:rPr lang="en-US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기원지로</a:t>
            </a:r>
            <a:r>
              <a:rPr lang="en-US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간주된다</a:t>
            </a:r>
            <a:r>
              <a:rPr lang="en-US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(Blust, 2009; Bellwood, 2005).</a:t>
            </a:r>
            <a:endParaRPr lang="en-US" altLang="en-US" sz="4665" b="1" dirty="0" smtClean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ko-KR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중국</a:t>
            </a:r>
            <a:r>
              <a:rPr lang="en-US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본토의</a:t>
            </a:r>
            <a:r>
              <a:rPr lang="en-US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사람들은</a:t>
            </a:r>
            <a:r>
              <a:rPr lang="en-US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원나라</a:t>
            </a:r>
            <a:r>
              <a:rPr lang="en-US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(1271–1368) </a:t>
            </a:r>
            <a:r>
              <a:rPr lang="ko-KR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시기까지</a:t>
            </a:r>
            <a:r>
              <a:rPr lang="en-US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대만과</a:t>
            </a:r>
            <a:r>
              <a:rPr lang="en-US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점차</a:t>
            </a:r>
            <a:r>
              <a:rPr lang="en-US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접촉하기</a:t>
            </a:r>
            <a:r>
              <a:rPr lang="en-US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시작하였고</a:t>
            </a:r>
            <a:r>
              <a:rPr lang="en-US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한족의</a:t>
            </a:r>
            <a:r>
              <a:rPr lang="en-US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본격적인</a:t>
            </a:r>
            <a:r>
              <a:rPr lang="en-US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이주는</a:t>
            </a:r>
            <a:r>
              <a:rPr lang="en-US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17</a:t>
            </a:r>
            <a:r>
              <a:rPr lang="ko-KR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세기</a:t>
            </a:r>
            <a:r>
              <a:rPr lang="en-US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초부터</a:t>
            </a:r>
            <a:r>
              <a:rPr lang="en-US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이루어졌다</a:t>
            </a:r>
            <a:r>
              <a:rPr lang="en-US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</a:t>
            </a:r>
            <a:r>
              <a:rPr lang="ko-KR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명말</a:t>
            </a:r>
            <a:r>
              <a:rPr lang="en-US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~</a:t>
            </a:r>
            <a:r>
              <a:rPr lang="ko-KR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청초에</a:t>
            </a:r>
            <a:r>
              <a:rPr lang="en-US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걸쳐</a:t>
            </a:r>
            <a:r>
              <a:rPr lang="en-US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복건성과</a:t>
            </a:r>
            <a:r>
              <a:rPr lang="en-US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광동성</a:t>
            </a:r>
            <a:r>
              <a:rPr lang="en-US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출신의</a:t>
            </a:r>
            <a:r>
              <a:rPr lang="en-US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한인들이</a:t>
            </a:r>
            <a:r>
              <a:rPr lang="en-US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대거</a:t>
            </a:r>
            <a:r>
              <a:rPr lang="en-US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대만</a:t>
            </a:r>
            <a:r>
              <a:rPr lang="en-US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서부</a:t>
            </a:r>
            <a:r>
              <a:rPr lang="en-US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해안에</a:t>
            </a:r>
            <a:r>
              <a:rPr lang="en-US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이주하기</a:t>
            </a:r>
            <a:r>
              <a:rPr lang="en-US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시작하였다</a:t>
            </a:r>
            <a:r>
              <a:rPr lang="en-US" altLang="en-US" sz="4665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</a:t>
            </a:r>
            <a:endParaRPr lang="en-US" altLang="en-US" sz="4665" b="1" dirty="0" smtClean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ko-KR" altLang="en-US" sz="4000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참고</a:t>
            </a:r>
            <a:r>
              <a:rPr lang="en-US" altLang="en-US" sz="4000" dirty="0" smtClean="0"/>
              <a:t>:</a:t>
            </a:r>
            <a:endParaRPr lang="en-US" altLang="en-US" sz="4000" dirty="0" smtClean="0"/>
          </a:p>
          <a:p>
            <a:r>
              <a:rPr lang="en-US" altLang="en-US" sz="4000" b="1" dirty="0" smtClean="0">
                <a:latin typeface="Malgun Gothic" panose="020B0503020000020004" charset="-127"/>
                <a:ea typeface="Malgun Gothic" panose="020B0503020000020004" charset="-127"/>
              </a:rPr>
              <a:t>Bellwood, P. (2005). First Farmers: The Origins of Agricultural Societies. Blackwell Publishing.</a:t>
            </a:r>
            <a:endParaRPr lang="en-US" altLang="en-US" sz="4000" b="1" dirty="0" smtClean="0">
              <a:latin typeface="Malgun Gothic" panose="020B0503020000020004" charset="-127"/>
              <a:ea typeface="Malgun Gothic" panose="020B0503020000020004" charset="-127"/>
            </a:endParaRPr>
          </a:p>
          <a:p>
            <a:r>
              <a:rPr lang="en-US" altLang="en-US" sz="4000" b="1" dirty="0" smtClean="0">
                <a:latin typeface="Malgun Gothic" panose="020B0503020000020004" charset="-127"/>
                <a:ea typeface="Malgun Gothic" panose="020B0503020000020004" charset="-127"/>
              </a:rPr>
              <a:t>Blust, R. (2009). The Austronesian Languages. Pacific Linguistics.</a:t>
            </a:r>
            <a:endParaRPr lang="en-US" altLang="en-US" sz="4000" b="1" dirty="0" smtClean="0">
              <a:latin typeface="Malgun Gothic" panose="020B0503020000020004" charset="-127"/>
              <a:ea typeface="Malgun Gothic" panose="020B0503020000020004" charset="-127"/>
            </a:endParaRPr>
          </a:p>
          <a:p>
            <a:r>
              <a:rPr lang="en-US" altLang="en-US" sz="4000" b="1" dirty="0" smtClean="0">
                <a:latin typeface="Malgun Gothic" panose="020B0503020000020004" charset="-127"/>
                <a:ea typeface="Malgun Gothic" panose="020B0503020000020004" charset="-127"/>
              </a:rPr>
              <a:t>Rolett, B. V. (2008). Prehistoric Settlement and Cultural Chronology in Taiwan. Antiquity, 82(315), 593–606.</a:t>
            </a:r>
            <a:endParaRPr lang="en-US" altLang="en-US" sz="4000" b="1" dirty="0" smtClean="0">
              <a:latin typeface="Malgun Gothic" panose="020B0503020000020004" charset="-127"/>
              <a:ea typeface="Malgun Gothic" panose="020B0503020000020004" charset="-127"/>
            </a:endParaRPr>
          </a:p>
          <a:p>
            <a:r>
              <a:rPr lang="en-US" altLang="en-US" sz="4000" b="1" dirty="0" smtClean="0">
                <a:latin typeface="Malgun Gothic" panose="020B0503020000020004" charset="-127"/>
                <a:ea typeface="Malgun Gothic" panose="020B0503020000020004" charset="-127"/>
              </a:rPr>
              <a:t>Shepherd, J. R. (1993). Statecraft and Political Economy on the Taiwan Frontier, 1600–1800. Stanford University Press.</a:t>
            </a:r>
            <a:endParaRPr lang="en-US" altLang="en-US" sz="4000" b="1" dirty="0" smtClean="0">
              <a:latin typeface="Malgun Gothic" panose="020B0503020000020004" charset="-127"/>
              <a:ea typeface="Malgun Gothic" panose="020B0503020000020004" charset="-127"/>
            </a:endParaRPr>
          </a:p>
          <a:p>
            <a:endParaRPr lang="en-US" sz="4000" b="1" dirty="0">
              <a:latin typeface="Malgun Gothic" panose="020B0503020000020004" charset="-127"/>
              <a:ea typeface="Malgun Gothic" panose="020B0503020000020004" charset="-127"/>
            </a:endParaRPr>
          </a:p>
          <a:p>
            <a:endParaRPr lang="en-US" sz="4000" b="1" dirty="0">
              <a:latin typeface="Malgun Gothic" panose="020B0503020000020004" charset="-127"/>
              <a:ea typeface="Malgun Gothic" panose="020B0503020000020004" charset="-127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569541" y="169491"/>
            <a:ext cx="24886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Austronesian Taiwan</a:t>
            </a:r>
            <a:endParaRPr lang="en-PH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99" descr="Photo of a beach with a paddleboarder in the background&#10;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1"/>
          <a:srcRect t="7802" b="7802"/>
          <a:stretch>
            <a:fillRect/>
          </a:stretch>
        </p:blipFill>
        <p:spPr/>
      </p:pic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3644265" y="1547495"/>
            <a:ext cx="6383655" cy="4315460"/>
          </a:xfrm>
        </p:spPr>
        <p:txBody>
          <a:bodyPr>
            <a:noAutofit/>
          </a:bodyPr>
          <a:lstStyle/>
          <a:p>
            <a:r>
              <a:rPr lang="en-US" altLang="en-US" sz="2400" b="1" dirty="0">
                <a:solidFill>
                  <a:srgbClr val="0070C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"</a:t>
            </a:r>
            <a:r>
              <a:rPr lang="ko-KR" altLang="en-US" sz="2400" b="1" dirty="0">
                <a:solidFill>
                  <a:srgbClr val="0070C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기원전</a:t>
            </a:r>
            <a:r>
              <a:rPr lang="en-US" altLang="en-US" sz="2400" b="1" dirty="0">
                <a:solidFill>
                  <a:srgbClr val="0070C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5000</a:t>
            </a:r>
            <a:r>
              <a:rPr lang="ko-KR" altLang="en-US" sz="2400" b="1" dirty="0">
                <a:solidFill>
                  <a:srgbClr val="0070C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년에서</a:t>
            </a:r>
            <a:r>
              <a:rPr lang="en-US" altLang="en-US" sz="2400" b="1" dirty="0">
                <a:solidFill>
                  <a:srgbClr val="0070C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1500</a:t>
            </a:r>
            <a:r>
              <a:rPr lang="ko-KR" altLang="en-US" sz="2400" b="1" dirty="0">
                <a:solidFill>
                  <a:srgbClr val="0070C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년</a:t>
            </a:r>
            <a:r>
              <a:rPr lang="en-US" altLang="en-US" sz="2400" b="1" dirty="0">
                <a:solidFill>
                  <a:srgbClr val="0070C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solidFill>
                  <a:srgbClr val="0070C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사이</a:t>
            </a:r>
            <a:r>
              <a:rPr lang="en-US" altLang="en-US" sz="2400" b="1" dirty="0">
                <a:solidFill>
                  <a:srgbClr val="0070C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대만계</a:t>
            </a:r>
            <a:r>
              <a:rPr lang="en-US" altLang="ko-KR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 </a:t>
            </a:r>
            <a:r>
              <a:rPr lang="en-US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아우스트로네시아인</a:t>
            </a:r>
            <a:r>
              <a:rPr lang="ko-KR" altLang="en-US" sz="2400" b="1" dirty="0">
                <a:solidFill>
                  <a:srgbClr val="0070C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의</a:t>
            </a:r>
            <a:r>
              <a:rPr lang="en-US" altLang="en-US" sz="2400" b="1" dirty="0">
                <a:solidFill>
                  <a:srgbClr val="0070C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solidFill>
                  <a:srgbClr val="0070C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확산</a:t>
            </a:r>
            <a:r>
              <a:rPr lang="en-US" altLang="en-US" sz="2400" b="1" dirty="0">
                <a:solidFill>
                  <a:srgbClr val="0070C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solidFill>
                  <a:srgbClr val="0070C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과정</a:t>
            </a:r>
            <a:endParaRPr lang="ko-KR" altLang="en-US" sz="2400" b="1" dirty="0">
              <a:solidFill>
                <a:srgbClr val="0070C0"/>
              </a:solidFill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pic>
        <p:nvPicPr>
          <p:cNvPr id="10" name="Picture 9" descr="Austronesian languages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38705"/>
            <a:ext cx="3561080" cy="20027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2155" y="240030"/>
            <a:ext cx="10643235" cy="1325880"/>
          </a:xfrm>
        </p:spPr>
        <p:txBody>
          <a:bodyPr>
            <a:normAutofit/>
          </a:bodyPr>
          <a:lstStyle/>
          <a:p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대만계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아우스트로네시아인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:</a:t>
            </a:r>
            <a:r>
              <a:rPr lang="en-US" altLang="en-US" b="1" dirty="0">
                <a:solidFill>
                  <a:srgbClr val="0070C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                    </a:t>
            </a:r>
            <a:r>
              <a:rPr lang="ko-KR" altLang="en-US" sz="2665" b="1" dirty="0">
                <a:solidFill>
                  <a:srgbClr val="0070C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기원전</a:t>
            </a:r>
            <a:r>
              <a:rPr lang="en-US" altLang="en-US" sz="2665" b="1" dirty="0">
                <a:solidFill>
                  <a:srgbClr val="0070C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5000</a:t>
            </a:r>
            <a:r>
              <a:rPr lang="ko-KR" altLang="en-US" sz="2665" b="1" dirty="0">
                <a:solidFill>
                  <a:srgbClr val="0070C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년에서</a:t>
            </a:r>
            <a:r>
              <a:rPr lang="en-US" altLang="en-US" sz="2665" b="1" dirty="0">
                <a:solidFill>
                  <a:srgbClr val="0070C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1500</a:t>
            </a:r>
            <a:r>
              <a:rPr lang="ko-KR" altLang="en-US" sz="2665" b="1" dirty="0">
                <a:solidFill>
                  <a:srgbClr val="0070C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년까지</a:t>
            </a:r>
            <a:endParaRPr lang="ko-KR" altLang="en-US" sz="2665" b="1" dirty="0">
              <a:solidFill>
                <a:srgbClr val="0070C0"/>
              </a:solidFill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half" idx="15"/>
          </p:nvPr>
        </p:nvSpPr>
        <p:spPr>
          <a:xfrm>
            <a:off x="659130" y="1790700"/>
            <a:ext cx="10716895" cy="4744720"/>
          </a:xfrm>
        </p:spPr>
        <p:txBody>
          <a:bodyPr>
            <a:normAutofit fontScale="25000"/>
          </a:bodyPr>
          <a:lstStyle/>
          <a:p>
            <a:r>
              <a:rPr lang="ko-KR" altLang="en-US" sz="7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기원전</a:t>
            </a:r>
            <a:r>
              <a:rPr lang="en-US" altLang="en-US" sz="7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7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약</a:t>
            </a:r>
            <a:r>
              <a:rPr lang="en-US" altLang="en-US" sz="7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5000</a:t>
            </a:r>
            <a:r>
              <a:rPr lang="ko-KR" altLang="en-US" sz="7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년에서</a:t>
            </a:r>
            <a:r>
              <a:rPr lang="en-US" altLang="en-US" sz="7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1500</a:t>
            </a:r>
            <a:r>
              <a:rPr lang="ko-KR" altLang="en-US" sz="7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년</a:t>
            </a:r>
            <a:r>
              <a:rPr lang="en-US" altLang="en-US" sz="7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7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사이</a:t>
            </a:r>
            <a:r>
              <a:rPr lang="en-US" altLang="en-US" sz="7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7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대만의</a:t>
            </a:r>
            <a:r>
              <a:rPr lang="en-US" altLang="en-US" sz="7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7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원주민들은</a:t>
            </a:r>
            <a:r>
              <a:rPr lang="en-US" altLang="en-US" sz="7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7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필리핀</a:t>
            </a:r>
            <a:r>
              <a:rPr lang="en-US" altLang="en-US" sz="7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7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루손</a:t>
            </a:r>
            <a:r>
              <a:rPr lang="en-US" altLang="en-US" sz="7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(Luzon) </a:t>
            </a:r>
            <a:r>
              <a:rPr lang="ko-KR" altLang="en-US" sz="7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섬으로</a:t>
            </a:r>
            <a:r>
              <a:rPr lang="en-US" altLang="en-US" sz="7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7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해양</a:t>
            </a:r>
            <a:r>
              <a:rPr lang="en-US" altLang="en-US" sz="7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7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이주를</a:t>
            </a:r>
            <a:r>
              <a:rPr lang="en-US" altLang="en-US" sz="7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7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시작하였고</a:t>
            </a:r>
            <a:r>
              <a:rPr lang="en-US" altLang="en-US" sz="7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7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</a:t>
            </a:r>
            <a:r>
              <a:rPr lang="en-US" altLang="en-US" sz="7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7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지역에</a:t>
            </a:r>
            <a:r>
              <a:rPr lang="en-US" altLang="en-US" sz="7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7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선주민으로</a:t>
            </a:r>
            <a:r>
              <a:rPr lang="en-US" altLang="en-US" sz="7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7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거주하던</a:t>
            </a:r>
            <a:r>
              <a:rPr lang="en-US" altLang="en-US" sz="7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7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네그리토</a:t>
            </a:r>
            <a:r>
              <a:rPr lang="en-US" altLang="en-US" sz="7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(Negrito) </a:t>
            </a:r>
            <a:r>
              <a:rPr lang="ko-KR" altLang="en-US" sz="7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계통</a:t>
            </a:r>
            <a:r>
              <a:rPr lang="en-US" altLang="en-US" sz="7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7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집단과</a:t>
            </a:r>
            <a:r>
              <a:rPr lang="en-US" altLang="en-US" sz="7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7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융합하였다</a:t>
            </a:r>
            <a:r>
              <a:rPr lang="en-US" altLang="en-US" sz="7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¹. </a:t>
            </a:r>
            <a:r>
              <a:rPr lang="ko-KR" altLang="en-US" sz="7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</a:t>
            </a:r>
            <a:r>
              <a:rPr lang="en-US" altLang="en-US" sz="7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7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초기</a:t>
            </a:r>
            <a:r>
              <a:rPr lang="en-US" altLang="en-US" sz="7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7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이주는</a:t>
            </a:r>
            <a:r>
              <a:rPr lang="en-US" altLang="en-US" sz="7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7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아우스트로네시아</a:t>
            </a:r>
            <a:r>
              <a:rPr lang="en-US" altLang="en-US" sz="7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7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확산</a:t>
            </a:r>
            <a:r>
              <a:rPr lang="en-US" altLang="en-US" sz="7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(Austronesian expansion)</a:t>
            </a:r>
            <a:r>
              <a:rPr lang="ko-KR" altLang="en-US" sz="7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의</a:t>
            </a:r>
            <a:r>
              <a:rPr lang="en-US" altLang="en-US" sz="7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7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출발점으로</a:t>
            </a:r>
            <a:r>
              <a:rPr lang="en-US" altLang="en-US" sz="7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7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간주된다</a:t>
            </a:r>
            <a:r>
              <a:rPr lang="en-US" altLang="en-US" sz="7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². </a:t>
            </a:r>
            <a:r>
              <a:rPr lang="ko-KR" altLang="en-US" sz="7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이후</a:t>
            </a:r>
            <a:r>
              <a:rPr lang="en-US" altLang="en-US" sz="7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7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그들은</a:t>
            </a:r>
            <a:r>
              <a:rPr lang="en-US" altLang="en-US" sz="7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7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필리핀</a:t>
            </a:r>
            <a:r>
              <a:rPr lang="en-US" altLang="en-US" sz="7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7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전역으로</a:t>
            </a:r>
            <a:r>
              <a:rPr lang="en-US" altLang="en-US" sz="7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7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확산되었고</a:t>
            </a:r>
            <a:r>
              <a:rPr lang="en-US" altLang="en-US" sz="7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7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나아가</a:t>
            </a:r>
            <a:r>
              <a:rPr lang="en-US" altLang="en-US" sz="7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7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동남아시아의</a:t>
            </a:r>
            <a:r>
              <a:rPr lang="en-US" altLang="en-US" sz="7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7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여러</a:t>
            </a:r>
            <a:r>
              <a:rPr lang="en-US" altLang="en-US" sz="7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7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섬</a:t>
            </a:r>
            <a:r>
              <a:rPr lang="en-US" altLang="en-US" sz="7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7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지역</a:t>
            </a:r>
            <a:r>
              <a:rPr lang="en-US" altLang="en-US" sz="7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7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미크로네시아</a:t>
            </a:r>
            <a:r>
              <a:rPr lang="en-US" altLang="en-US" sz="7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7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멜라네시아</a:t>
            </a:r>
            <a:r>
              <a:rPr lang="en-US" altLang="en-US" sz="7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7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제도</a:t>
            </a:r>
            <a:r>
              <a:rPr lang="en-US" altLang="en-US" sz="7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7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폴리네시아</a:t>
            </a:r>
            <a:r>
              <a:rPr lang="en-US" altLang="en-US" sz="7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   </a:t>
            </a:r>
            <a:r>
              <a:rPr lang="ko-KR" altLang="en-US" sz="7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그리고</a:t>
            </a:r>
            <a:r>
              <a:rPr lang="en-US" altLang="en-US" sz="7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7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인도양</a:t>
            </a:r>
            <a:r>
              <a:rPr lang="en-US" altLang="en-US" sz="7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7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너머의</a:t>
            </a:r>
            <a:r>
              <a:rPr lang="en-US" altLang="en-US" sz="7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7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마다가스카르</a:t>
            </a:r>
            <a:r>
              <a:rPr lang="en-US" altLang="en-US" sz="7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(Madagascar)</a:t>
            </a:r>
            <a:r>
              <a:rPr lang="ko-KR" altLang="en-US" sz="7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까지</a:t>
            </a:r>
            <a:r>
              <a:rPr lang="en-US" altLang="en-US" sz="7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7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이주하였다</a:t>
            </a:r>
            <a:r>
              <a:rPr lang="en-US" altLang="en-US" sz="7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³.</a:t>
            </a:r>
            <a:endParaRPr lang="en-US" altLang="en-US" sz="72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ko-KR" altLang="en-US" sz="5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참</a:t>
            </a:r>
            <a:r>
              <a:rPr lang="ko-KR" altLang="en-US" sz="5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고</a:t>
            </a:r>
            <a:r>
              <a:rPr lang="en-US" altLang="en-US" sz="5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:</a:t>
            </a:r>
            <a:endParaRPr lang="en-US" altLang="en-US" sz="56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en-US" altLang="en-US" sz="5600" b="1" dirty="0">
                <a:latin typeface="Malgun Gothic" panose="020B0503020000020004" charset="-127"/>
                <a:ea typeface="Malgun Gothic" panose="020B0503020000020004" charset="-127"/>
              </a:rPr>
              <a:t>1.Bellwood, P. (2005). First Farmers: The Origins of Agricultural Societies. Blackwell Publishing.</a:t>
            </a:r>
            <a:endParaRPr lang="en-US" altLang="en-US" sz="5600" b="1" dirty="0">
              <a:latin typeface="Malgun Gothic" panose="020B0503020000020004" charset="-127"/>
              <a:ea typeface="Malgun Gothic" panose="020B0503020000020004" charset="-127"/>
            </a:endParaRPr>
          </a:p>
          <a:p>
            <a:r>
              <a:rPr lang="en-US" altLang="en-US" sz="5600" b="1" dirty="0">
                <a:latin typeface="Malgun Gothic" panose="020B0503020000020004" charset="-127"/>
                <a:ea typeface="Malgun Gothic" panose="020B0503020000020004" charset="-127"/>
              </a:rPr>
              <a:t>2.Blust, R. (1999). "Subgrouping, circularity and extinction: some issues in Austronesian comparative linguistics." Symposium Series of the Institute of Linguistics, Academia Sinica, 1, 31–94.</a:t>
            </a:r>
            <a:endParaRPr lang="en-US" altLang="en-US" sz="5600" b="1" dirty="0">
              <a:latin typeface="Malgun Gothic" panose="020B0503020000020004" charset="-127"/>
              <a:ea typeface="Malgun Gothic" panose="020B0503020000020004" charset="-127"/>
            </a:endParaRPr>
          </a:p>
          <a:p>
            <a:r>
              <a:rPr lang="en-US" altLang="en-US" sz="5600" b="1" dirty="0">
                <a:latin typeface="Malgun Gothic" panose="020B0503020000020004" charset="-127"/>
                <a:ea typeface="Malgun Gothic" panose="020B0503020000020004" charset="-127"/>
              </a:rPr>
              <a:t>3.Kirch, P. V. (2000). On the Road of the Winds: An Archaeological History of the Pacific Islands before European Contact. University of California Press.</a:t>
            </a:r>
            <a:endParaRPr lang="en-US" altLang="en-US" sz="5600" b="1" dirty="0">
              <a:latin typeface="Malgun Gothic" panose="020B0503020000020004" charset="-127"/>
              <a:ea typeface="Malgun Gothic" panose="020B0503020000020004" charset="-127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8599687" y="239830"/>
            <a:ext cx="24886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Austronesian Taiwan</a:t>
            </a:r>
            <a:endParaRPr lang="en-PH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99" descr="Photo of a beach with a paddleboarder in the background&#10;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1"/>
          <a:srcRect t="7802" b="7802"/>
          <a:stretch>
            <a:fillRect/>
          </a:stretch>
        </p:blipFill>
        <p:spPr/>
      </p:pic>
      <p:pic>
        <p:nvPicPr>
          <p:cNvPr id="4098" name="Picture 2" descr="https://4.bp.blogspot.com/-PyYQVuy7vWc/WELY_65QYeI/AAAAAAAADx8/lTwCtOHy_-YnvNvBAmkhl7VL0V9XFcZBQCLcB/s1600/map_01_02_migr_austronesia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066" y="349599"/>
            <a:ext cx="11087337" cy="6272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99" descr="Photo of a beach with a paddleboarder in the background&#10;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1"/>
          <a:srcRect t="7802" b="7802"/>
          <a:stretch>
            <a:fillRect/>
          </a:stretch>
        </p:blipFill>
        <p:spPr/>
      </p:pic>
      <p:pic>
        <p:nvPicPr>
          <p:cNvPr id="2050" name="Picture 2" descr="https://external-preview.redd.it/V_PBhhkauHckOb5PH4kLpahR-9t82-o7Eb0V4qEJZbs.png?auto=webp&amp;s=f3541d413b9081509b369e5ce009f31a46579eb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0105" y="702473"/>
            <a:ext cx="7968343" cy="6155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Box 1"/>
          <p:cNvSpPr txBox="1"/>
          <p:nvPr/>
        </p:nvSpPr>
        <p:spPr>
          <a:xfrm>
            <a:off x="1695450" y="118745"/>
            <a:ext cx="8815705" cy="46037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sz="24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   </a:t>
            </a:r>
            <a:r>
              <a:rPr sz="24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대만 아우스트로네시아계: 포르모산어족의 9개 하위 분파</a:t>
            </a:r>
            <a:endParaRPr sz="2400" b="1">
              <a:solidFill>
                <a:srgbClr val="FF0000"/>
              </a:solidFill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994410" y="294640"/>
            <a:ext cx="10041255" cy="6204585"/>
          </a:xfrm>
        </p:spPr>
        <p:txBody>
          <a:bodyPr>
            <a:normAutofit fontScale="90000"/>
          </a:bodyPr>
          <a:p>
            <a:r>
              <a:rPr lang="ko-KR" altLang="en-US" sz="178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대만의</a:t>
            </a:r>
            <a:r>
              <a:rPr lang="en-US" altLang="en-US" sz="178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78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아우스트로네시아</a:t>
            </a:r>
            <a:r>
              <a:rPr lang="en-US" altLang="en-US" sz="178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78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언어는</a:t>
            </a:r>
            <a:r>
              <a:rPr lang="en-US" altLang="en-US" sz="178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78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흔히</a:t>
            </a:r>
            <a:r>
              <a:rPr lang="en-US" altLang="en-US" sz="178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78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포르모산</a:t>
            </a:r>
            <a:r>
              <a:rPr lang="en-US" altLang="en-US" sz="178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(Formosan) </a:t>
            </a:r>
            <a:r>
              <a:rPr lang="ko-KR" altLang="en-US" sz="178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언어군</a:t>
            </a:r>
            <a:r>
              <a:rPr lang="ko-KR" altLang="en-US" sz="1780" b="1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으로</a:t>
            </a:r>
            <a:r>
              <a:rPr lang="en-US" altLang="en-US" sz="1780" b="1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780" b="1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분류되며</a:t>
            </a:r>
            <a:r>
              <a:rPr lang="en-US" altLang="en-US" sz="1780" b="1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780" b="1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아우스트로네시아어족의</a:t>
            </a:r>
            <a:r>
              <a:rPr lang="en-US" altLang="en-US" sz="1780" b="1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780" b="1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가장</a:t>
            </a:r>
            <a:r>
              <a:rPr lang="en-US" altLang="en-US" sz="1780" b="1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780" b="1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오래된</a:t>
            </a:r>
            <a:r>
              <a:rPr lang="en-US" altLang="en-US" sz="1780" b="1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780" b="1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형태를</a:t>
            </a:r>
            <a:r>
              <a:rPr lang="en-US" altLang="en-US" sz="1780" b="1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780" b="1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보존한</a:t>
            </a:r>
            <a:r>
              <a:rPr lang="en-US" altLang="en-US" sz="1780" b="1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780" b="1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것으로</a:t>
            </a:r>
            <a:r>
              <a:rPr lang="en-US" altLang="en-US" sz="1780" b="1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780" b="1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여겨진다</a:t>
            </a:r>
            <a:r>
              <a:rPr lang="en-US" altLang="en-US" sz="1780" b="1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</a:t>
            </a:r>
            <a:r>
              <a:rPr lang="ko-KR" altLang="en-US" sz="1780" b="1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</a:t>
            </a:r>
            <a:r>
              <a:rPr lang="en-US" altLang="en-US" sz="1780" b="1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780" b="1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포르모산어군은</a:t>
            </a:r>
            <a:r>
              <a:rPr lang="en-US" altLang="en-US" sz="1780" b="1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780" b="1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일반적으로</a:t>
            </a:r>
            <a:r>
              <a:rPr lang="en-US" altLang="en-US" sz="1780" b="1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9</a:t>
            </a:r>
            <a:r>
              <a:rPr lang="ko-KR" altLang="en-US" sz="1780" b="1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개의</a:t>
            </a:r>
            <a:r>
              <a:rPr lang="en-US" altLang="en-US" sz="1780" b="1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780" b="1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주요</a:t>
            </a:r>
            <a:r>
              <a:rPr lang="en-US" altLang="en-US" sz="1780" b="1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780" b="1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언어</a:t>
            </a:r>
            <a:r>
              <a:rPr lang="en-US" altLang="en-US" sz="1780" b="1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780" b="1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분파</a:t>
            </a:r>
            <a:r>
              <a:rPr lang="en-US" altLang="en-US" sz="1780" b="1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(families)</a:t>
            </a:r>
            <a:r>
              <a:rPr lang="ko-KR" altLang="en-US" sz="1780" b="1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로</a:t>
            </a:r>
            <a:r>
              <a:rPr lang="en-US" altLang="en-US" sz="1780" b="1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780" b="1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나뉘며</a:t>
            </a:r>
            <a:r>
              <a:rPr lang="en-US" altLang="en-US" sz="1780" b="1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780" b="1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이는</a:t>
            </a:r>
            <a:r>
              <a:rPr lang="en-US" altLang="en-US" sz="1780" b="1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780" b="1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대만이</a:t>
            </a:r>
            <a:r>
              <a:rPr lang="en-US" altLang="en-US" sz="1780" b="1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780" b="1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아우스트로네시아인의</a:t>
            </a:r>
            <a:r>
              <a:rPr lang="en-US" altLang="en-US" sz="1780" b="1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780" b="1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기원지임을</a:t>
            </a:r>
            <a:r>
              <a:rPr lang="en-US" altLang="en-US" sz="1780" b="1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780" b="1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시사하는</a:t>
            </a:r>
            <a:r>
              <a:rPr lang="en-US" altLang="en-US" sz="1780" b="1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780" b="1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언어학적</a:t>
            </a:r>
            <a:r>
              <a:rPr lang="en-US" altLang="en-US" sz="1780" b="1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780" b="1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근거로</a:t>
            </a:r>
            <a:r>
              <a:rPr lang="en-US" altLang="en-US" sz="1780" b="1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780" b="1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자주</a:t>
            </a:r>
            <a:r>
              <a:rPr lang="en-US" altLang="en-US" sz="1780" b="1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780" b="1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인용된다</a:t>
            </a:r>
            <a:r>
              <a:rPr lang="en-US" altLang="en-US" sz="1780" b="1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</a:t>
            </a:r>
            <a:br>
              <a:rPr lang="en-US" altLang="en-US" sz="1780" b="1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</a:br>
            <a:br>
              <a:rPr lang="en-US" altLang="en-US" sz="178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</a:br>
            <a:r>
              <a:rPr lang="en-US" altLang="en-US" sz="222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9</a:t>
            </a:r>
            <a:r>
              <a:rPr lang="ko-KR" altLang="en-US" sz="222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개</a:t>
            </a:r>
            <a:r>
              <a:rPr lang="en-US" altLang="en-US" sz="222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(Formosan)</a:t>
            </a:r>
            <a:r>
              <a:rPr lang="ko-KR" altLang="en-US" sz="222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포르모산어</a:t>
            </a:r>
            <a:r>
              <a:rPr lang="en-US" altLang="en-US" sz="222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22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분파</a:t>
            </a:r>
            <a:r>
              <a:rPr lang="en-US" altLang="en-US" sz="222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en-US" altLang="en-US" sz="1780" b="1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ko-KR" altLang="en-US" sz="1780" b="1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예시</a:t>
            </a:r>
            <a:r>
              <a:rPr lang="en-US" altLang="en-US" sz="1780" b="1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Blust 1999 </a:t>
            </a:r>
            <a:r>
              <a:rPr lang="ko-KR" altLang="en-US" sz="1780" b="1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기준</a:t>
            </a:r>
            <a:r>
              <a:rPr lang="en-US" altLang="en-US" sz="1780" b="1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):</a:t>
            </a:r>
            <a:br>
              <a:rPr lang="en-US" altLang="en-US" sz="1780" b="1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</a:br>
            <a:br>
              <a:rPr lang="en-US" altLang="en-US" sz="178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</a:br>
            <a:r>
              <a:rPr lang="en-US" altLang="en-US" sz="1780" b="1">
                <a:latin typeface="Malgun Gothic" panose="020B0503020000020004" charset="-127"/>
                <a:ea typeface="Malgun Gothic" panose="020B0503020000020004" charset="-127"/>
              </a:rPr>
              <a:t>Atayalic</a:t>
            </a:r>
            <a:br>
              <a:rPr lang="en-US" altLang="en-US" sz="1780" b="1">
                <a:latin typeface="Malgun Gothic" panose="020B0503020000020004" charset="-127"/>
                <a:ea typeface="Malgun Gothic" panose="020B0503020000020004" charset="-127"/>
              </a:rPr>
            </a:br>
            <a:br>
              <a:rPr lang="en-US" altLang="en-US" sz="1780" b="1">
                <a:latin typeface="Malgun Gothic" panose="020B0503020000020004" charset="-127"/>
                <a:ea typeface="Malgun Gothic" panose="020B0503020000020004" charset="-127"/>
              </a:rPr>
            </a:br>
            <a:r>
              <a:rPr lang="en-US" altLang="en-US" sz="1780" b="1">
                <a:latin typeface="Malgun Gothic" panose="020B0503020000020004" charset="-127"/>
                <a:ea typeface="Malgun Gothic" panose="020B0503020000020004" charset="-127"/>
              </a:rPr>
              <a:t>Tsouic</a:t>
            </a:r>
            <a:br>
              <a:rPr lang="en-US" altLang="en-US" sz="1780" b="1">
                <a:latin typeface="Malgun Gothic" panose="020B0503020000020004" charset="-127"/>
                <a:ea typeface="Malgun Gothic" panose="020B0503020000020004" charset="-127"/>
              </a:rPr>
            </a:br>
            <a:br>
              <a:rPr lang="en-US" altLang="en-US" sz="1780" b="1">
                <a:latin typeface="Malgun Gothic" panose="020B0503020000020004" charset="-127"/>
                <a:ea typeface="Malgun Gothic" panose="020B0503020000020004" charset="-127"/>
              </a:rPr>
            </a:br>
            <a:r>
              <a:rPr lang="en-US" altLang="en-US" sz="1780" b="1">
                <a:latin typeface="Malgun Gothic" panose="020B0503020000020004" charset="-127"/>
                <a:ea typeface="Malgun Gothic" panose="020B0503020000020004" charset="-127"/>
              </a:rPr>
              <a:t>East Formosan</a:t>
            </a:r>
            <a:br>
              <a:rPr lang="en-US" altLang="en-US" sz="1780" b="1">
                <a:latin typeface="Malgun Gothic" panose="020B0503020000020004" charset="-127"/>
                <a:ea typeface="Malgun Gothic" panose="020B0503020000020004" charset="-127"/>
              </a:rPr>
            </a:br>
            <a:br>
              <a:rPr lang="en-US" altLang="en-US" sz="1780" b="1">
                <a:latin typeface="Malgun Gothic" panose="020B0503020000020004" charset="-127"/>
                <a:ea typeface="Malgun Gothic" panose="020B0503020000020004" charset="-127"/>
              </a:rPr>
            </a:br>
            <a:r>
              <a:rPr lang="en-US" altLang="en-US" sz="1780" b="1">
                <a:latin typeface="Malgun Gothic" panose="020B0503020000020004" charset="-127"/>
                <a:ea typeface="Malgun Gothic" panose="020B0503020000020004" charset="-127"/>
              </a:rPr>
              <a:t>Puyuma</a:t>
            </a:r>
            <a:br>
              <a:rPr lang="en-US" altLang="en-US" sz="1780" b="1">
                <a:latin typeface="Malgun Gothic" panose="020B0503020000020004" charset="-127"/>
                <a:ea typeface="Malgun Gothic" panose="020B0503020000020004" charset="-127"/>
              </a:rPr>
            </a:br>
            <a:br>
              <a:rPr lang="en-US" altLang="en-US" sz="1780" b="1">
                <a:latin typeface="Malgun Gothic" panose="020B0503020000020004" charset="-127"/>
                <a:ea typeface="Malgun Gothic" panose="020B0503020000020004" charset="-127"/>
              </a:rPr>
            </a:br>
            <a:r>
              <a:rPr lang="en-US" altLang="en-US" sz="1780" b="1">
                <a:latin typeface="Malgun Gothic" panose="020B0503020000020004" charset="-127"/>
                <a:ea typeface="Malgun Gothic" panose="020B0503020000020004" charset="-127"/>
              </a:rPr>
              <a:t>Paiwan</a:t>
            </a:r>
            <a:br>
              <a:rPr lang="en-US" altLang="en-US" sz="1780" b="1">
                <a:latin typeface="Malgun Gothic" panose="020B0503020000020004" charset="-127"/>
                <a:ea typeface="Malgun Gothic" panose="020B0503020000020004" charset="-127"/>
              </a:rPr>
            </a:br>
            <a:br>
              <a:rPr lang="en-US" altLang="en-US" sz="1780" b="1">
                <a:latin typeface="Malgun Gothic" panose="020B0503020000020004" charset="-127"/>
                <a:ea typeface="Malgun Gothic" panose="020B0503020000020004" charset="-127"/>
              </a:rPr>
            </a:br>
            <a:r>
              <a:rPr lang="en-US" altLang="en-US" sz="1780" b="1">
                <a:latin typeface="Malgun Gothic" panose="020B0503020000020004" charset="-127"/>
                <a:ea typeface="Malgun Gothic" panose="020B0503020000020004" charset="-127"/>
              </a:rPr>
              <a:t>Rukai</a:t>
            </a:r>
            <a:br>
              <a:rPr lang="en-US" altLang="en-US" sz="1780" b="1">
                <a:latin typeface="Malgun Gothic" panose="020B0503020000020004" charset="-127"/>
                <a:ea typeface="Malgun Gothic" panose="020B0503020000020004" charset="-127"/>
              </a:rPr>
            </a:br>
            <a:br>
              <a:rPr lang="en-US" altLang="en-US" sz="1780" b="1">
                <a:latin typeface="Malgun Gothic" panose="020B0503020000020004" charset="-127"/>
                <a:ea typeface="Malgun Gothic" panose="020B0503020000020004" charset="-127"/>
              </a:rPr>
            </a:br>
            <a:r>
              <a:rPr lang="en-US" altLang="en-US" sz="1780" b="1">
                <a:latin typeface="Malgun Gothic" panose="020B0503020000020004" charset="-127"/>
                <a:ea typeface="Malgun Gothic" panose="020B0503020000020004" charset="-127"/>
              </a:rPr>
              <a:t>Bunun</a:t>
            </a:r>
            <a:br>
              <a:rPr lang="en-US" altLang="en-US" sz="1780" b="1">
                <a:latin typeface="Malgun Gothic" panose="020B0503020000020004" charset="-127"/>
                <a:ea typeface="Malgun Gothic" panose="020B0503020000020004" charset="-127"/>
              </a:rPr>
            </a:br>
            <a:br>
              <a:rPr lang="en-US" altLang="en-US" sz="1780" b="1">
                <a:latin typeface="Malgun Gothic" panose="020B0503020000020004" charset="-127"/>
                <a:ea typeface="Malgun Gothic" panose="020B0503020000020004" charset="-127"/>
              </a:rPr>
            </a:br>
            <a:r>
              <a:rPr lang="en-US" altLang="en-US" sz="1780" b="1">
                <a:latin typeface="Malgun Gothic" panose="020B0503020000020004" charset="-127"/>
                <a:ea typeface="Malgun Gothic" panose="020B0503020000020004" charset="-127"/>
              </a:rPr>
              <a:t>Amis</a:t>
            </a:r>
            <a:br>
              <a:rPr lang="en-US" altLang="en-US" sz="1780" b="1">
                <a:latin typeface="Malgun Gothic" panose="020B0503020000020004" charset="-127"/>
                <a:ea typeface="Malgun Gothic" panose="020B0503020000020004" charset="-127"/>
              </a:rPr>
            </a:br>
            <a:br>
              <a:rPr lang="en-US" altLang="en-US" sz="1780" b="1">
                <a:latin typeface="Malgun Gothic" panose="020B0503020000020004" charset="-127"/>
                <a:ea typeface="Malgun Gothic" panose="020B0503020000020004" charset="-127"/>
              </a:rPr>
            </a:br>
            <a:r>
              <a:rPr lang="en-US" altLang="en-US" sz="1780" b="1">
                <a:latin typeface="Malgun Gothic" panose="020B0503020000020004" charset="-127"/>
                <a:ea typeface="Malgun Gothic" panose="020B0503020000020004" charset="-127"/>
              </a:rPr>
              <a:t>Kavalan</a:t>
            </a:r>
            <a:endParaRPr lang="en-US" altLang="en-US" sz="1780" b="1">
              <a:latin typeface="Malgun Gothic" panose="020B0503020000020004" charset="-127"/>
              <a:ea typeface="Malgun Gothic" panose="020B0503020000020004" charset="-127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99" descr="Photo of a beach with a paddleboarder in the background&#10;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1"/>
          <a:srcRect t="7802" b="7802"/>
          <a:stretch>
            <a:fillRect/>
          </a:stretch>
        </p:blipFill>
        <p:spPr>
          <a:xfrm>
            <a:off x="3062" y="8"/>
            <a:ext cx="12188938" cy="6857992"/>
          </a:xfrm>
        </p:spPr>
      </p:pic>
      <p:pic>
        <p:nvPicPr>
          <p:cNvPr id="9" name="Picture 8" descr="A group of men holding guns and a dog&#10;&#10;Description automatically generated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5104" y="2899592"/>
            <a:ext cx="3843662" cy="35874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 descr="Austronesian peoples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9285" y="1635942"/>
            <a:ext cx="5365819" cy="358741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/>
          <p:cNvSpPr/>
          <p:nvPr/>
        </p:nvSpPr>
        <p:spPr>
          <a:xfrm>
            <a:off x="2108835" y="306070"/>
            <a:ext cx="8693150" cy="259397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 </a:t>
            </a:r>
            <a:endParaRPr lang="en-PH" sz="2800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sp>
        <p:nvSpPr>
          <p:cNvPr id="2" name="Text Box 1"/>
          <p:cNvSpPr txBox="1"/>
          <p:nvPr/>
        </p:nvSpPr>
        <p:spPr>
          <a:xfrm>
            <a:off x="2273300" y="784860"/>
            <a:ext cx="6807200" cy="46037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sz="24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9개 포르모산어 분파 </a:t>
            </a:r>
            <a:r>
              <a:rPr sz="2400" b="1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(예시, Blust 1999 기준)</a:t>
            </a:r>
            <a:endParaRPr sz="2400" b="1">
              <a:solidFill>
                <a:schemeClr val="tx1"/>
              </a:solidFill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6946" y="1076494"/>
            <a:ext cx="3170557" cy="3886028"/>
          </a:xfrm>
        </p:spPr>
        <p:txBody>
          <a:bodyPr>
            <a:normAutofit/>
          </a:bodyPr>
          <a:lstStyle/>
          <a:p>
            <a:r>
              <a:rPr lang="ko-KR" altLang="en-US" sz="3600" b="1" dirty="0">
                <a:latin typeface="Arial Black" panose="020B0A04020102020204" pitchFamily="34" charset="0"/>
              </a:rPr>
              <a:t>대만의</a:t>
            </a:r>
            <a:r>
              <a:rPr lang="en-US" altLang="en-US" sz="3600" b="1" dirty="0">
                <a:latin typeface="Arial Black" panose="020B0A04020102020204" pitchFamily="34" charset="0"/>
              </a:rPr>
              <a:t> </a:t>
            </a:r>
            <a:r>
              <a:rPr lang="ko-KR" altLang="en-US" sz="3600" b="1" dirty="0">
                <a:latin typeface="Arial Black" panose="020B0A04020102020204" pitchFamily="34" charset="0"/>
              </a:rPr>
              <a:t>선주민</a:t>
            </a:r>
            <a:r>
              <a:rPr lang="en-US" altLang="en-US" sz="3600" b="1" dirty="0">
                <a:latin typeface="Arial Black" panose="020B0A04020102020204" pitchFamily="34" charset="0"/>
              </a:rPr>
              <a:t>(</a:t>
            </a:r>
            <a:r>
              <a:rPr lang="zh-CN" altLang="en-US" sz="3600" b="1" dirty="0">
                <a:latin typeface="Arial Black" panose="020B0A04020102020204" pitchFamily="34" charset="0"/>
              </a:rPr>
              <a:t>原住民</a:t>
            </a:r>
            <a:r>
              <a:rPr lang="en-US" altLang="en-US" sz="3600" b="1" dirty="0">
                <a:latin typeface="Arial Black" panose="020B0A04020102020204" pitchFamily="34" charset="0"/>
              </a:rPr>
              <a:t>, Yuánzhùmín)</a:t>
            </a:r>
            <a:endParaRPr lang="en-US" altLang="en-US" sz="3600" b="1" dirty="0">
              <a:latin typeface="Arial Black" panose="020B0A04020102020204" pitchFamily="34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7921156" y="298098"/>
            <a:ext cx="24886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Austronesian Taiwan</a:t>
            </a:r>
            <a:endParaRPr lang="en-PH" dirty="0">
              <a:solidFill>
                <a:srgbClr val="C0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158154" y="2505670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br>
              <a:rPr lang="en-PH" sz="3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n-PH" sz="3600" dirty="0"/>
          </a:p>
        </p:txBody>
      </p:sp>
      <p:sp>
        <p:nvSpPr>
          <p:cNvPr id="6" name="Rectangle 5"/>
          <p:cNvSpPr/>
          <p:nvPr/>
        </p:nvSpPr>
        <p:spPr>
          <a:xfrm>
            <a:off x="3932254" y="2505670"/>
            <a:ext cx="7040545" cy="1568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400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필리핀</a:t>
            </a:r>
            <a:r>
              <a:rPr lang="en-US" altLang="en-US" sz="2400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2400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말레이시아</a:t>
            </a:r>
            <a:r>
              <a:rPr lang="en-US" altLang="en-US" sz="2400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2400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인도네시아</a:t>
            </a:r>
            <a:r>
              <a:rPr lang="en-US" altLang="en-US" sz="2400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2400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마다가스카르</a:t>
            </a:r>
            <a:r>
              <a:rPr lang="en-US" altLang="en-US" sz="2400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2400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오세아니아</a:t>
            </a:r>
            <a:r>
              <a:rPr lang="en-US" altLang="en-US" sz="2400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지역의</a:t>
            </a:r>
            <a:r>
              <a:rPr lang="en-US" altLang="en-US" sz="2400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민족들과</a:t>
            </a:r>
            <a:r>
              <a:rPr lang="en-US" altLang="en-US" sz="2400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마찬가지로</a:t>
            </a:r>
            <a:r>
              <a:rPr lang="en-US" altLang="en-US" sz="2400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2400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이들은</a:t>
            </a:r>
            <a:r>
              <a:rPr lang="en-US" altLang="en-US" sz="2400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아우스트로네시아계</a:t>
            </a:r>
            <a:r>
              <a:rPr lang="en-US" altLang="en-US" sz="2400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민족에</a:t>
            </a:r>
            <a:r>
              <a:rPr lang="en-US" altLang="en-US" sz="2400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속한다</a:t>
            </a:r>
            <a:r>
              <a:rPr lang="en-US" altLang="en-US" sz="2400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</a:t>
            </a:r>
            <a:endParaRPr lang="en-US" altLang="en-US" sz="2400" b="1" dirty="0" smtClean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endParaRPr lang="en-PH" sz="24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975" y="453390"/>
            <a:ext cx="7323455" cy="831850"/>
          </a:xfrm>
        </p:spPr>
        <p:txBody>
          <a:bodyPr/>
          <a:p>
            <a:r>
              <a:rPr lang="ko-KR" altLang="en-US" b="1" dirty="0">
                <a:latin typeface="Arial Black" panose="020B0A04020102020204" pitchFamily="34" charset="0"/>
                <a:sym typeface="+mn-ea"/>
              </a:rPr>
              <a:t>대만의</a:t>
            </a:r>
            <a:r>
              <a:rPr lang="en-US" altLang="en-US" b="1" dirty="0">
                <a:latin typeface="Arial Black" panose="020B0A04020102020204" pitchFamily="34" charset="0"/>
                <a:sym typeface="+mn-ea"/>
              </a:rPr>
              <a:t> </a:t>
            </a:r>
            <a:r>
              <a:rPr lang="ko-KR" altLang="en-US" b="1" dirty="0">
                <a:latin typeface="Arial Black" panose="020B0A04020102020204" pitchFamily="34" charset="0"/>
                <a:sym typeface="+mn-ea"/>
              </a:rPr>
              <a:t>선주민</a:t>
            </a:r>
            <a:r>
              <a:rPr lang="en-US" altLang="en-US" b="1" dirty="0">
                <a:latin typeface="Arial Black" panose="020B0A04020102020204" pitchFamily="34" charset="0"/>
                <a:sym typeface="+mn-ea"/>
              </a:rPr>
              <a:t>(</a:t>
            </a:r>
            <a:r>
              <a:rPr lang="zh-CN" altLang="en-US" b="1" dirty="0">
                <a:latin typeface="Arial Black" panose="020B0A04020102020204" pitchFamily="34" charset="0"/>
                <a:sym typeface="+mn-ea"/>
              </a:rPr>
              <a:t>原住民</a:t>
            </a:r>
            <a:r>
              <a:rPr lang="en-US" altLang="en-US" b="1" dirty="0">
                <a:latin typeface="Arial Black" panose="020B0A04020102020204" pitchFamily="34" charset="0"/>
                <a:sym typeface="+mn-ea"/>
              </a:rPr>
              <a:t>, Yuánzhùmín)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548765"/>
            <a:ext cx="10618470" cy="4358005"/>
          </a:xfrm>
        </p:spPr>
        <p:txBody>
          <a:bodyPr>
            <a:normAutofit fontScale="25000"/>
          </a:bodyPr>
          <a:p>
            <a:r>
              <a:rPr lang="ko-KR" altLang="en-US" sz="8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대만</a:t>
            </a:r>
            <a:r>
              <a:rPr lang="en-US" altLang="en-US" sz="8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8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원주민은</a:t>
            </a:r>
            <a:r>
              <a:rPr lang="en-US" altLang="en-US" sz="8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8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아우스트로네시아어족에</a:t>
            </a:r>
            <a:r>
              <a:rPr lang="en-US" altLang="en-US" sz="8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8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속하는</a:t>
            </a:r>
            <a:r>
              <a:rPr lang="en-US" altLang="en-US" sz="8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8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여러</a:t>
            </a:r>
            <a:r>
              <a:rPr lang="en-US" altLang="en-US" sz="8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8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언어와</a:t>
            </a:r>
            <a:r>
              <a:rPr lang="en-US" altLang="en-US" sz="8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8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문화를</a:t>
            </a:r>
            <a:r>
              <a:rPr lang="en-US" altLang="en-US" sz="8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8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보유한</a:t>
            </a:r>
            <a:r>
              <a:rPr lang="en-US" altLang="en-US" sz="8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8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집단으로</a:t>
            </a:r>
            <a:r>
              <a:rPr lang="en-US" altLang="en-US" sz="8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8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대만</a:t>
            </a:r>
            <a:r>
              <a:rPr lang="en-US" altLang="en-US" sz="8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8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섬에</a:t>
            </a:r>
            <a:r>
              <a:rPr lang="en-US" altLang="en-US" sz="8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8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선사시대부터</a:t>
            </a:r>
            <a:r>
              <a:rPr lang="en-US" altLang="en-US" sz="8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8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거주해온</a:t>
            </a:r>
            <a:r>
              <a:rPr lang="en-US" altLang="en-US" sz="8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8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선주민들을</a:t>
            </a:r>
            <a:r>
              <a:rPr lang="en-US" altLang="en-US" sz="8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8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지칭한다</a:t>
            </a:r>
            <a:r>
              <a:rPr lang="en-US" altLang="en-US" sz="8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</a:t>
            </a:r>
            <a:r>
              <a:rPr lang="ko-KR" altLang="en-US" sz="8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이들은</a:t>
            </a:r>
            <a:r>
              <a:rPr lang="en-US" altLang="en-US" sz="8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8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현대에</a:t>
            </a:r>
            <a:r>
              <a:rPr lang="en-US" altLang="en-US" sz="8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8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공식적으로</a:t>
            </a:r>
            <a:r>
              <a:rPr lang="en-US" altLang="en-US" sz="8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**16</a:t>
            </a:r>
            <a:r>
              <a:rPr lang="ko-KR" altLang="en-US" sz="8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개</a:t>
            </a:r>
            <a:r>
              <a:rPr lang="en-US" altLang="en-US" sz="8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8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부족</a:t>
            </a:r>
            <a:r>
              <a:rPr lang="en-US" altLang="en-US" sz="8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(Indigenous Peoples of Taiwan)**</a:t>
            </a:r>
            <a:r>
              <a:rPr lang="ko-KR" altLang="en-US" sz="8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으로</a:t>
            </a:r>
            <a:r>
              <a:rPr lang="en-US" altLang="en-US" sz="8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8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인정되며</a:t>
            </a:r>
            <a:r>
              <a:rPr lang="en-US" altLang="en-US" sz="8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8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주로</a:t>
            </a:r>
            <a:r>
              <a:rPr lang="en-US" altLang="en-US" sz="8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8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중부</a:t>
            </a:r>
            <a:r>
              <a:rPr lang="en-US" altLang="en-US" sz="8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8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산악지대</a:t>
            </a:r>
            <a:r>
              <a:rPr lang="en-US" altLang="en-US" sz="8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8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및</a:t>
            </a:r>
            <a:r>
              <a:rPr lang="en-US" altLang="en-US" sz="8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8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동부</a:t>
            </a:r>
            <a:r>
              <a:rPr lang="en-US" altLang="en-US" sz="8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8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해안지역에</a:t>
            </a:r>
            <a:r>
              <a:rPr lang="en-US" altLang="en-US" sz="8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8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거주하고</a:t>
            </a:r>
            <a:r>
              <a:rPr lang="en-US" altLang="en-US" sz="8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8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있다</a:t>
            </a:r>
            <a:r>
              <a:rPr lang="en-US" altLang="en-US" sz="8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</a:t>
            </a:r>
            <a:endParaRPr lang="en-US" altLang="en-US" sz="80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endParaRPr lang="en-US" altLang="en-US" sz="56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zh-CN" altLang="en-US" sz="6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🔹</a:t>
            </a:r>
            <a:r>
              <a:rPr lang="en-US" altLang="en-US" sz="6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6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공식</a:t>
            </a:r>
            <a:r>
              <a:rPr lang="en-US" altLang="en-US" sz="6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6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인정된</a:t>
            </a:r>
            <a:r>
              <a:rPr lang="en-US" altLang="en-US" sz="6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16</a:t>
            </a:r>
            <a:r>
              <a:rPr lang="ko-KR" altLang="en-US" sz="6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개</a:t>
            </a:r>
            <a:r>
              <a:rPr lang="en-US" altLang="en-US" sz="6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6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대만</a:t>
            </a:r>
            <a:r>
              <a:rPr lang="en-US" altLang="en-US" sz="6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6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원주민족</a:t>
            </a:r>
            <a:r>
              <a:rPr lang="en-US" altLang="en-US" sz="6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(</a:t>
            </a:r>
            <a:r>
              <a:rPr lang="ko-KR" altLang="en-US" sz="6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예시</a:t>
            </a:r>
            <a:r>
              <a:rPr lang="en-US" altLang="en-US" sz="6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):</a:t>
            </a:r>
            <a:r>
              <a:rPr lang="en-US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endParaRPr lang="en-US" altLang="en-US" sz="56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en-US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   </a:t>
            </a:r>
            <a:r>
              <a:rPr lang="ko-KR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아타얄족</a:t>
            </a:r>
            <a:r>
              <a:rPr lang="en-US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(Atayal)  </a:t>
            </a:r>
            <a:r>
              <a:rPr lang="ko-KR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아미족</a:t>
            </a:r>
            <a:r>
              <a:rPr lang="en-US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(Amis)  </a:t>
            </a:r>
            <a:r>
              <a:rPr lang="ko-KR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부눈족</a:t>
            </a:r>
            <a:r>
              <a:rPr lang="en-US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(Bunun)  </a:t>
            </a:r>
            <a:r>
              <a:rPr lang="ko-KR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차오족</a:t>
            </a:r>
            <a:r>
              <a:rPr lang="en-US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(Tsou)</a:t>
            </a:r>
            <a:endParaRPr lang="en-US" altLang="en-US" sz="56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en-US" altLang="ko-KR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   </a:t>
            </a:r>
            <a:r>
              <a:rPr lang="ko-KR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루카이족</a:t>
            </a:r>
            <a:r>
              <a:rPr lang="en-US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(Rukai)  </a:t>
            </a:r>
            <a:r>
              <a:rPr lang="ko-KR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파이완족</a:t>
            </a:r>
            <a:r>
              <a:rPr lang="en-US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(Paiwan)  </a:t>
            </a:r>
            <a:r>
              <a:rPr lang="ko-KR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사이샤트족</a:t>
            </a:r>
            <a:r>
              <a:rPr lang="en-US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(Saisiyat)  </a:t>
            </a:r>
            <a:r>
              <a:rPr lang="ko-KR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세데크족</a:t>
            </a:r>
            <a:r>
              <a:rPr lang="en-US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(Seediq)  </a:t>
            </a:r>
            <a:r>
              <a:rPr lang="ko-KR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타오족</a:t>
            </a:r>
            <a:r>
              <a:rPr lang="en-US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(Tao; </a:t>
            </a:r>
            <a:r>
              <a:rPr lang="ko-KR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란위섬</a:t>
            </a:r>
            <a:r>
              <a:rPr lang="en-US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원주민</a:t>
            </a:r>
            <a:r>
              <a:rPr lang="en-US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</a:t>
            </a:r>
            <a:endParaRPr lang="en-US" altLang="en-US" sz="56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en-US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   </a:t>
            </a:r>
            <a:r>
              <a:rPr lang="ko-KR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푸유마족</a:t>
            </a:r>
            <a:r>
              <a:rPr lang="en-US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(Puyuma)  </a:t>
            </a:r>
            <a:r>
              <a:rPr lang="ko-KR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카발란족</a:t>
            </a:r>
            <a:r>
              <a:rPr lang="en-US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(Kavalan)  </a:t>
            </a:r>
            <a:r>
              <a:rPr lang="ko-KR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사라오족</a:t>
            </a:r>
            <a:r>
              <a:rPr lang="en-US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(Sakizaya)  </a:t>
            </a:r>
            <a:r>
              <a:rPr lang="ko-KR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트로코족</a:t>
            </a:r>
            <a:r>
              <a:rPr lang="en-US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(Truku)  </a:t>
            </a:r>
            <a:r>
              <a:rPr lang="ko-KR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타로코족</a:t>
            </a:r>
            <a:r>
              <a:rPr lang="en-US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(Taroko)</a:t>
            </a:r>
            <a:endParaRPr lang="en-US" altLang="en-US" sz="56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en-US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   </a:t>
            </a:r>
            <a:r>
              <a:rPr lang="ko-KR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시라야족</a:t>
            </a:r>
            <a:r>
              <a:rPr lang="en-US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(Siraya)   </a:t>
            </a:r>
            <a:r>
              <a:rPr lang="ko-KR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카나카나부족</a:t>
            </a:r>
            <a:r>
              <a:rPr lang="en-US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(Kanakanavu) </a:t>
            </a:r>
            <a:r>
              <a:rPr lang="ko-KR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등</a:t>
            </a:r>
            <a:endParaRPr lang="ko-KR" altLang="en-US" sz="56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endParaRPr lang="en-US" altLang="en-US"/>
          </a:p>
          <a:p>
            <a:endParaRPr lang="en-US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r>
              <a:rPr lang="en-US"/>
              <a:t>20XX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99" descr="Photo of a beach with a paddleboarder in the background&#10;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1"/>
          <a:srcRect t="7802" b="7802"/>
          <a:stretch>
            <a:fillRect/>
          </a:stretch>
        </p:blipFill>
        <p:spPr>
          <a:xfrm>
            <a:off x="3062" y="69666"/>
            <a:ext cx="12188938" cy="6857992"/>
          </a:xfrm>
        </p:spPr>
      </p:pic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2023745" y="904240"/>
            <a:ext cx="8054340" cy="5064125"/>
          </a:xfrm>
        </p:spPr>
        <p:txBody>
          <a:bodyPr>
            <a:noAutofit/>
          </a:bodyPr>
          <a:lstStyle/>
          <a:p>
            <a:r>
              <a:rPr lang="ko-KR" altLang="en-US" sz="3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대만</a:t>
            </a:r>
            <a:r>
              <a:rPr lang="ko-KR" altLang="en-US" sz="36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은</a:t>
            </a:r>
            <a:r>
              <a:rPr lang="en-US" altLang="en-US" sz="36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3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아우스트로네시아</a:t>
            </a:r>
            <a:r>
              <a:rPr lang="en-US" altLang="en-US" sz="3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3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민족과</a:t>
            </a:r>
            <a:r>
              <a:rPr lang="en-US" altLang="en-US" sz="3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    </a:t>
            </a:r>
            <a:r>
              <a:rPr lang="ko-KR" altLang="en-US" sz="3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아우스트로네시아어족의</a:t>
            </a:r>
            <a:r>
              <a:rPr lang="en-US" altLang="en-US" sz="3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3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기원지</a:t>
            </a:r>
            <a:r>
              <a:rPr lang="ko-KR" altLang="en-US" sz="36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로</a:t>
            </a:r>
            <a:r>
              <a:rPr lang="en-US" altLang="en-US" sz="36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   </a:t>
            </a:r>
            <a:r>
              <a:rPr lang="ko-KR" altLang="en-US" sz="36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널리</a:t>
            </a:r>
            <a:r>
              <a:rPr lang="en-US" altLang="en-US" sz="36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36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인정받고</a:t>
            </a:r>
            <a:r>
              <a:rPr lang="en-US" altLang="en-US" sz="36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36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있다</a:t>
            </a:r>
            <a:r>
              <a:rPr lang="en-US" altLang="en-US" sz="36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</a:t>
            </a:r>
            <a:endParaRPr lang="en-US" altLang="en-US" sz="3600" b="1" dirty="0">
              <a:solidFill>
                <a:schemeClr val="tx1"/>
              </a:solidFill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163150" y="794946"/>
            <a:ext cx="24886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Austronesian Taiwan</a:t>
            </a:r>
            <a:endParaRPr lang="en-PH" dirty="0">
              <a:solidFill>
                <a:srgbClr val="C00000"/>
              </a:solidFill>
            </a:endParaRPr>
          </a:p>
        </p:txBody>
      </p:sp>
      <p:pic>
        <p:nvPicPr>
          <p:cNvPr id="6" name="Picture 5" descr="A person wearing a hat and robe&#10;&#10;Description automatically generated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8944" y="4466398"/>
            <a:ext cx="1333500" cy="17449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355" y="883285"/>
            <a:ext cx="3328670" cy="4992370"/>
          </a:xfrm>
          <a:noFill/>
        </p:spPr>
        <p:txBody>
          <a:bodyPr>
            <a:noAutofit/>
          </a:bodyPr>
          <a:lstStyle/>
          <a:p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고대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무역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디아스포라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공동체로서의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대만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 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아우스트로네시아인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: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해양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확산과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문화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교류의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기원지</a:t>
            </a:r>
            <a:endParaRPr lang="ko-KR" altLang="en-US" sz="24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27145" y="914400"/>
            <a:ext cx="7285355" cy="4992370"/>
          </a:xfrm>
          <a:noFill/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ko-KR" altLang="en-US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류이창</a:t>
            </a:r>
            <a:r>
              <a:rPr lang="en-US" altLang="en-US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(Yi-Chang Liu)</a:t>
            </a:r>
            <a:r>
              <a:rPr lang="ko-KR" altLang="en-US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은</a:t>
            </a:r>
            <a:r>
              <a:rPr lang="en-US" altLang="en-US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약</a:t>
            </a:r>
            <a:r>
              <a:rPr lang="en-US" altLang="en-US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2,000</a:t>
            </a:r>
            <a:r>
              <a:rPr lang="ko-KR" altLang="en-US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년</a:t>
            </a:r>
            <a:r>
              <a:rPr lang="en-US" altLang="en-US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전부터</a:t>
            </a:r>
            <a:r>
              <a:rPr lang="en-US" altLang="en-US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역사</a:t>
            </a:r>
            <a:r>
              <a:rPr lang="en-US" altLang="en-US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기록에</a:t>
            </a:r>
            <a:r>
              <a:rPr lang="en-US" altLang="en-US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나타나는</a:t>
            </a:r>
            <a:r>
              <a:rPr lang="en-US" altLang="en-US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</a:t>
            </a:r>
            <a:r>
              <a:rPr lang="en-US" altLang="en-US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고대</a:t>
            </a:r>
            <a:r>
              <a:rPr lang="en-US" altLang="en-US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‘</a:t>
            </a:r>
            <a:r>
              <a:rPr lang="ko-KR" altLang="en-US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무역</a:t>
            </a:r>
            <a:r>
              <a:rPr lang="en-US" altLang="en-US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디아스포라</a:t>
            </a:r>
            <a:r>
              <a:rPr lang="en-US" altLang="en-US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’ </a:t>
            </a:r>
            <a:r>
              <a:rPr lang="ko-KR" altLang="en-US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공동체가</a:t>
            </a:r>
            <a:r>
              <a:rPr lang="en-US" altLang="en-US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특정</a:t>
            </a:r>
            <a:r>
              <a:rPr lang="en-US" altLang="en-US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유형의</a:t>
            </a:r>
            <a:r>
              <a:rPr lang="en-US" altLang="en-US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흑도자기와</a:t>
            </a:r>
            <a:r>
              <a:rPr lang="en-US" altLang="en-US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금속세공</a:t>
            </a:r>
            <a:r>
              <a:rPr lang="en-US" altLang="en-US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유물과</a:t>
            </a:r>
            <a:r>
              <a:rPr lang="en-US" altLang="en-US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관련되어</a:t>
            </a:r>
            <a:r>
              <a:rPr lang="en-US" altLang="en-US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있다고</a:t>
            </a:r>
            <a:r>
              <a:rPr lang="en-US" altLang="en-US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가설을</a:t>
            </a:r>
            <a:r>
              <a:rPr lang="en-US" altLang="en-US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제기하였다</a:t>
            </a:r>
            <a:r>
              <a:rPr lang="en-US" altLang="en-US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</a:t>
            </a:r>
            <a:r>
              <a:rPr lang="ko-KR" altLang="en-US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이는</a:t>
            </a:r>
            <a:r>
              <a:rPr lang="en-US" altLang="en-US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대만</a:t>
            </a:r>
            <a:r>
              <a:rPr lang="en-US" altLang="en-US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아우스트로네시아인들이</a:t>
            </a:r>
            <a:r>
              <a:rPr lang="en-US" altLang="en-US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단순한</a:t>
            </a:r>
            <a:r>
              <a:rPr lang="en-US" altLang="en-US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이주민</a:t>
            </a:r>
            <a:r>
              <a:rPr lang="en-US" altLang="en-US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집단을</a:t>
            </a:r>
            <a:r>
              <a:rPr lang="en-US" altLang="en-US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넘어</a:t>
            </a:r>
            <a:r>
              <a:rPr lang="en-US" altLang="en-US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해양</a:t>
            </a:r>
            <a:r>
              <a:rPr lang="en-US" altLang="en-US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교역과</a:t>
            </a:r>
            <a:r>
              <a:rPr lang="en-US" altLang="en-US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금속</a:t>
            </a:r>
            <a:r>
              <a:rPr lang="en-US" altLang="en-US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가공</a:t>
            </a:r>
            <a:r>
              <a:rPr lang="en-US" altLang="en-US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기술을</a:t>
            </a:r>
            <a:r>
              <a:rPr lang="en-US" altLang="en-US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통해</a:t>
            </a:r>
            <a:r>
              <a:rPr lang="en-US" altLang="en-US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문화적</a:t>
            </a:r>
            <a:r>
              <a:rPr lang="en-US" altLang="en-US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·</a:t>
            </a:r>
            <a:r>
              <a:rPr lang="ko-KR" altLang="en-US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경제적</a:t>
            </a:r>
            <a:r>
              <a:rPr lang="en-US" altLang="en-US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교류를</a:t>
            </a:r>
            <a:r>
              <a:rPr lang="en-US" altLang="en-US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주도한</a:t>
            </a:r>
            <a:r>
              <a:rPr lang="en-US" altLang="en-US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집단임을</a:t>
            </a:r>
            <a:r>
              <a:rPr lang="en-US" altLang="en-US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시사한다</a:t>
            </a:r>
            <a:r>
              <a:rPr lang="en-US" altLang="en-US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</a:t>
            </a:r>
            <a:endParaRPr lang="en-US" altLang="en-US" b="1" dirty="0" smtClean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158316" y="390554"/>
            <a:ext cx="24886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Austronesian Taiwan</a:t>
            </a:r>
            <a:endParaRPr lang="en-PH" dirty="0">
              <a:solidFill>
                <a:srgbClr val="C00000"/>
              </a:solidFill>
            </a:endParaRPr>
          </a:p>
        </p:txBody>
      </p:sp>
      <p:pic>
        <p:nvPicPr>
          <p:cNvPr id="6" name="Picture 5" descr="A person holding a baby&#10;&#10;Description automatically generated">
            <a:hlinkClick r:id="rId1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65" y="84701"/>
            <a:ext cx="1148801" cy="15531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8851" y="883404"/>
            <a:ext cx="2407734" cy="4992624"/>
          </a:xfrm>
          <a:noFill/>
        </p:spPr>
        <p:txBody>
          <a:bodyPr>
            <a:noAutofit/>
          </a:bodyPr>
          <a:lstStyle/>
          <a:p>
            <a:pPr algn="ctr"/>
            <a:r>
              <a:rPr lang="ko-KR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대만의</a:t>
            </a:r>
            <a:r>
              <a:rPr lang="en-US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언어와</a:t>
            </a:r>
            <a:r>
              <a:rPr lang="en-US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종교</a:t>
            </a:r>
            <a:endParaRPr lang="ko-KR" altLang="en-US" sz="2400" b="1" dirty="0">
              <a:solidFill>
                <a:srgbClr val="FF0000"/>
              </a:solidFill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158316" y="390554"/>
            <a:ext cx="24886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Austronesian Taiwan</a:t>
            </a:r>
            <a:endParaRPr lang="en-PH" dirty="0">
              <a:solidFill>
                <a:srgbClr val="C00000"/>
              </a:solidFill>
            </a:endParaRPr>
          </a:p>
        </p:txBody>
      </p:sp>
      <p:pic>
        <p:nvPicPr>
          <p:cNvPr id="6" name="Picture 5" descr="A person holding a baby&#10;&#10;Description automatically generated">
            <a:hlinkClick r:id="rId1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65" y="84701"/>
            <a:ext cx="1148801" cy="155318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 Box 2"/>
          <p:cNvSpPr txBox="1"/>
          <p:nvPr/>
        </p:nvSpPr>
        <p:spPr>
          <a:xfrm>
            <a:off x="3556000" y="1113790"/>
            <a:ext cx="5080000" cy="5004435"/>
          </a:xfrm>
          <a:prstGeom prst="rect">
            <a:avLst/>
          </a:prstGeom>
        </p:spPr>
        <p:txBody>
          <a:bodyPr>
            <a:noAutofit/>
          </a:bodyPr>
          <a:p>
            <a:pPr>
              <a:spcAft>
                <a:spcPct val="60000"/>
              </a:spcAft>
            </a:pPr>
            <a:r>
              <a:rPr sz="22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언어</a:t>
            </a:r>
            <a:endParaRPr sz="22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>
              <a:spcAft>
                <a:spcPct val="60000"/>
              </a:spcAft>
            </a:pPr>
            <a:r>
              <a:rPr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포르모산어군(Formosan languages): 아타얄(Atayal), 부눈(Bunun), 아미(Amis), 파이완(Paiwan) 등 여러 원주민 언어</a:t>
            </a:r>
            <a:endParaRPr sz="16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>
              <a:buFont typeface="Arial" panose="020B0604020202020204"/>
              <a:buChar char="•"/>
            </a:pPr>
            <a:endParaRPr sz="16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>
              <a:buFont typeface="Arial" panose="020B0604020202020204"/>
              <a:buChar char="•"/>
            </a:pPr>
            <a:r>
              <a:rPr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야미어(Yami language)</a:t>
            </a:r>
            <a:endParaRPr sz="16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>
              <a:buFont typeface="Arial" panose="020B0604020202020204"/>
              <a:buChar char="•"/>
            </a:pPr>
            <a:r>
              <a:rPr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중국어 계열: 만다린어(표준 중국어), 훙젠어(복건어, </a:t>
            </a:r>
            <a:endParaRPr sz="16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indent="0">
              <a:buFont typeface="Arial" panose="020B0604020202020204"/>
              <a:buNone/>
            </a:pPr>
            <a:r>
              <a:rPr 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Hokkien), 하카어(Hakka)</a:t>
            </a:r>
            <a:endParaRPr sz="16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>
              <a:spcAft>
                <a:spcPct val="60000"/>
              </a:spcAft>
            </a:pPr>
            <a:endParaRPr sz="22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>
              <a:spcAft>
                <a:spcPct val="60000"/>
              </a:spcAft>
            </a:pPr>
            <a:r>
              <a:rPr sz="22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종교</a:t>
            </a:r>
            <a:endParaRPr sz="22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>
              <a:spcAft>
                <a:spcPct val="60000"/>
              </a:spcAft>
            </a:pPr>
            <a:r>
              <a:rPr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대다수: 기독교</a:t>
            </a:r>
            <a:endParaRPr sz="16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>
              <a:spcAft>
                <a:spcPct val="60000"/>
              </a:spcAft>
            </a:pPr>
            <a:r>
              <a:rPr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소수: 애니미즘(자연신앙 및 전통 원주민 신앙)</a:t>
            </a:r>
            <a:endParaRPr sz="16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05" y="1195070"/>
            <a:ext cx="2636520" cy="4992370"/>
          </a:xfrm>
          <a:noFill/>
        </p:spPr>
        <p:txBody>
          <a:bodyPr>
            <a:noAutofit/>
          </a:bodyPr>
          <a:lstStyle/>
          <a:p>
            <a:r>
              <a:rPr lang="ko-KR" altLang="en-US" sz="2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대만과</a:t>
            </a:r>
            <a:r>
              <a:rPr lang="en-US" altLang="en-US" sz="2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필리핀의</a:t>
            </a:r>
            <a:r>
              <a:rPr lang="en-US" altLang="en-US" sz="2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해상</a:t>
            </a:r>
            <a:r>
              <a:rPr lang="en-US" altLang="en-US" sz="2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       </a:t>
            </a:r>
            <a:r>
              <a:rPr lang="ko-KR" altLang="en-US" sz="2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옥</a:t>
            </a:r>
            <a:r>
              <a:rPr lang="en-US" altLang="ko-KR" sz="2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en-US" altLang="en-US" sz="2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ko-KR" altLang="en-US" sz="2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옥제품</a:t>
            </a:r>
            <a:r>
              <a:rPr lang="en-US" altLang="en-US" sz="2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   </a:t>
            </a:r>
            <a:r>
              <a:rPr lang="ko-KR" altLang="en-US" sz="2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교역로</a:t>
            </a:r>
            <a:br>
              <a:rPr lang="en-US" sz="2800" b="1" dirty="0"/>
            </a:br>
            <a:endParaRPr lang="en-US" sz="2800" b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158316" y="390554"/>
            <a:ext cx="24886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Austronesian Taiwan</a:t>
            </a:r>
            <a:endParaRPr lang="en-PH" dirty="0">
              <a:solidFill>
                <a:srgbClr val="C00000"/>
              </a:solidFill>
            </a:endParaRPr>
          </a:p>
        </p:txBody>
      </p:sp>
      <p:pic>
        <p:nvPicPr>
          <p:cNvPr id="9" name="Picture 8" descr="A group of people in traditional clothing&#10;&#10;Description automatically generated">
            <a:hlinkClick r:id="rId1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9091" y="33476"/>
            <a:ext cx="2612909" cy="206942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 Box 2"/>
          <p:cNvSpPr txBox="1"/>
          <p:nvPr/>
        </p:nvSpPr>
        <p:spPr>
          <a:xfrm>
            <a:off x="3472180" y="1720215"/>
            <a:ext cx="5563870" cy="4131945"/>
          </a:xfrm>
          <a:prstGeom prst="rect">
            <a:avLst/>
          </a:prstGeom>
        </p:spPr>
        <p:txBody>
          <a:bodyPr wrap="square">
            <a:noAutofit/>
          </a:bodyPr>
          <a:p>
            <a:r>
              <a:rPr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 무역망은 대만과 필리핀의 애니미즘 </a:t>
            </a:r>
            <a:r>
              <a:rPr 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      </a:t>
            </a:r>
            <a:r>
              <a:rPr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신앙을 가진 공동체들 사이에서 시작되었으며, 이후 ‘해상 옥길(Maritime Jade Road)’로 </a:t>
            </a:r>
            <a:r>
              <a:rPr 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   </a:t>
            </a:r>
            <a:r>
              <a:rPr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발전하였다. </a:t>
            </a:r>
            <a:endParaRPr sz="20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endParaRPr sz="20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이는 선사시대 세계에서 단일 지질 자원을 기반으로 한 가장 광범위한 해상 교역망 중 하나로 평가된다. </a:t>
            </a:r>
            <a:endParaRPr sz="20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endParaRPr sz="20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 교역망은 기원전 2000년부터 서기 1000년까지 약 3,000년 동안 존속하였다.</a:t>
            </a:r>
            <a:endParaRPr sz="20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8170" y="1305560"/>
            <a:ext cx="2171065" cy="2926080"/>
          </a:xfrm>
          <a:noFill/>
        </p:spPr>
        <p:txBody>
          <a:bodyPr>
            <a:noAutofit/>
          </a:bodyPr>
          <a:lstStyle/>
          <a:p>
            <a:r>
              <a:rPr lang="ko-KR" altLang="en-US" sz="2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아우스트로네시아</a:t>
            </a:r>
            <a:r>
              <a:rPr lang="en-US" altLang="en-US" sz="2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br>
              <a:rPr lang="en-US" altLang="en-US" sz="2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</a:br>
            <a:r>
              <a:rPr lang="ko-KR" altLang="en-US" sz="2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무역망</a:t>
            </a:r>
            <a:endParaRPr lang="ko-KR" altLang="en-US" sz="2800" b="1" dirty="0">
              <a:solidFill>
                <a:srgbClr val="FF0000"/>
              </a:solidFill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158316" y="390554"/>
            <a:ext cx="24886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Austronesian Taiwan</a:t>
            </a:r>
            <a:endParaRPr lang="en-PH" dirty="0">
              <a:solidFill>
                <a:srgbClr val="C00000"/>
              </a:solidFill>
            </a:endParaRPr>
          </a:p>
        </p:txBody>
      </p:sp>
      <p:pic>
        <p:nvPicPr>
          <p:cNvPr id="9" name="Picture 8" descr="A group of people in traditional clothing&#10;&#10;Description automatically generated">
            <a:hlinkClick r:id="rId1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421" y="3599001"/>
            <a:ext cx="2612909" cy="2069424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 Box 5"/>
          <p:cNvSpPr txBox="1"/>
          <p:nvPr/>
        </p:nvSpPr>
        <p:spPr>
          <a:xfrm>
            <a:off x="3556000" y="898525"/>
            <a:ext cx="7492365" cy="5598160"/>
          </a:xfrm>
          <a:prstGeom prst="rect">
            <a:avLst/>
          </a:prstGeom>
        </p:spPr>
        <p:txBody>
          <a:bodyPr wrap="square">
            <a:noAutofit/>
          </a:bodyPr>
          <a:p>
            <a:pPr>
              <a:spcAft>
                <a:spcPct val="60000"/>
              </a:spcAft>
            </a:pPr>
            <a:r>
              <a:rPr sz="22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아우스트로네시아 향신료 무역망</a:t>
            </a:r>
            <a:r>
              <a:rPr sz="22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과 남아시아와의 교류</a:t>
            </a:r>
            <a:endParaRPr sz="22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>
              <a:spcAft>
                <a:spcPct val="60000"/>
              </a:spcAft>
            </a:pPr>
            <a:endParaRPr sz="16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아우스트로네시아인들은 기원전 약 1000년에서 600년경에 걸쳐 동남아시아 섬 지역의 주민들 사이에서 활발한 향신료 무역망을 구축하였으며, 이는 스리랑카와 남인도 지역과도 연결되었다. 이러한 무역망은 단순한 상품 교환을 넘어, 문화적·기술적 교류의 통로 역할을 하였으며, </a:t>
            </a:r>
            <a:endParaRPr sz="16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endParaRPr sz="16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인도양과 태평양 지역을 아우르는 광범위한 해상 네트워크를 형성하였다. 아우스트로네시아 무역망을 통해 후추, 정향, 계피 등의 향신료가 이동하였고, 이 과정에서 관련 지역의 정치·경제 구조에도 영향을 미쳤다.</a:t>
            </a:r>
            <a:endParaRPr sz="16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endParaRPr sz="16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고고학적 유물과 언어학적 증거는 이들 지역 간의 상호작용이 고대부터 이어져 왔음을 뒷받침하며, 이를 통해 아우스트로네시아인의 해양 활동과 무역 기술의 발전상을 이해할 수 있다. </a:t>
            </a:r>
            <a:endParaRPr sz="16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endParaRPr sz="16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본 연구는 아우스트로네시아 향신료 무역망의 기원과 확산, 그리고 남아시아 지역과의 연결 고리를 종합적으로 탐구하고자 한다</a:t>
            </a:r>
            <a:r>
              <a:rPr sz="1600"/>
              <a:t>.</a:t>
            </a:r>
            <a:endParaRPr sz="16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99" descr="Photo of a beach with a paddleboarder in the background&#10;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1"/>
          <a:srcRect t="7802" b="7802"/>
          <a:stretch>
            <a:fillRect/>
          </a:stretch>
        </p:blipFill>
        <p:spPr>
          <a:xfrm>
            <a:off x="3175" y="0"/>
            <a:ext cx="12188938" cy="6857992"/>
          </a:xfrm>
        </p:spPr>
      </p:pic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643890" y="0"/>
            <a:ext cx="10460990" cy="6151880"/>
          </a:xfrm>
        </p:spPr>
        <p:txBody>
          <a:bodyPr>
            <a:noAutofit/>
          </a:bodyPr>
          <a:lstStyle/>
          <a:p>
            <a:pPr algn="l"/>
            <a:r>
              <a:rPr lang="ko-KR" altLang="en-US" sz="2400" b="1" dirty="0" smtClean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대만</a:t>
            </a:r>
            <a:r>
              <a:rPr lang="en-US" altLang="ko-KR" sz="2400" b="1" dirty="0" smtClean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 smtClean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동부지역</a:t>
            </a:r>
            <a:br>
              <a:rPr lang="en-US" sz="2400" b="1" dirty="0" smtClean="0">
                <a:solidFill>
                  <a:schemeClr val="tx1"/>
                </a:solidFill>
              </a:rPr>
            </a:br>
            <a:br>
              <a:rPr lang="en-US" sz="2400" b="1" dirty="0" smtClean="0">
                <a:solidFill>
                  <a:schemeClr val="tx1"/>
                </a:solidFill>
              </a:rPr>
            </a:br>
            <a:r>
              <a:rPr lang="en-US" sz="2400" b="1" dirty="0" smtClean="0">
                <a:solidFill>
                  <a:schemeClr val="tx1"/>
                </a:solidFill>
              </a:rPr>
              <a:t>  </a:t>
            </a:r>
            <a:r>
              <a:rPr lang="ko-KR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대만인은</a:t>
            </a:r>
            <a:r>
              <a:rPr lang="en-US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사후인</a:t>
            </a:r>
            <a:r>
              <a:rPr lang="en-US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-</a:t>
            </a:r>
            <a:r>
              <a:rPr lang="ko-KR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칼라나이</a:t>
            </a:r>
            <a:r>
              <a:rPr lang="en-US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상호작용권</a:t>
            </a:r>
            <a:r>
              <a:rPr lang="en-US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(Sa Huynh-Kalanay Interaction Sphere) </a:t>
            </a:r>
            <a:r>
              <a:rPr lang="ko-KR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내에서</a:t>
            </a:r>
            <a:r>
              <a:rPr lang="en-US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  </a:t>
            </a:r>
            <a:br>
              <a:rPr lang="en-US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</a:br>
            <a:r>
              <a:rPr lang="en-US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 </a:t>
            </a:r>
            <a:r>
              <a:rPr lang="ko-KR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필리핀과의</a:t>
            </a:r>
            <a:r>
              <a:rPr lang="en-US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교역을</a:t>
            </a:r>
            <a:r>
              <a:rPr lang="en-US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지속하였다</a:t>
            </a:r>
            <a:r>
              <a:rPr lang="en-US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</a:t>
            </a:r>
            <a:r>
              <a:rPr lang="ko-KR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</a:t>
            </a:r>
            <a:r>
              <a:rPr lang="en-US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상호작용권은</a:t>
            </a:r>
            <a:r>
              <a:rPr lang="en-US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기원전</a:t>
            </a:r>
            <a:r>
              <a:rPr lang="en-US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수세기부터</a:t>
            </a:r>
            <a:r>
              <a:rPr lang="en-US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동남아시아</a:t>
            </a:r>
            <a:r>
              <a:rPr lang="en-US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해양</a:t>
            </a:r>
            <a:r>
              <a:rPr lang="en-US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br>
              <a:rPr lang="en-US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</a:br>
            <a:r>
              <a:rPr lang="en-US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 </a:t>
            </a:r>
            <a:r>
              <a:rPr lang="ko-KR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지역의</a:t>
            </a:r>
            <a:r>
              <a:rPr lang="en-US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여러</a:t>
            </a:r>
            <a:r>
              <a:rPr lang="en-US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문화</a:t>
            </a:r>
            <a:r>
              <a:rPr lang="en-US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집단</a:t>
            </a:r>
            <a:r>
              <a:rPr lang="en-US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간에</a:t>
            </a:r>
            <a:r>
              <a:rPr lang="en-US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이루어진</a:t>
            </a:r>
            <a:r>
              <a:rPr lang="en-US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광범위한</a:t>
            </a:r>
            <a:r>
              <a:rPr lang="en-US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교류</a:t>
            </a:r>
            <a:r>
              <a:rPr lang="en-US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체계를</a:t>
            </a:r>
            <a:r>
              <a:rPr lang="en-US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지칭하며</a:t>
            </a:r>
            <a:r>
              <a:rPr lang="en-US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언어</a:t>
            </a:r>
            <a:r>
              <a:rPr lang="en-US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·</a:t>
            </a:r>
            <a:r>
              <a:rPr lang="ko-KR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기술</a:t>
            </a:r>
            <a:r>
              <a:rPr lang="en-US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·</a:t>
            </a:r>
            <a:r>
              <a:rPr lang="ko-KR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예술</a:t>
            </a:r>
            <a:r>
              <a:rPr lang="en-US" altLang="ko-KR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br>
              <a:rPr lang="en-US" altLang="ko-KR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</a:br>
            <a:r>
              <a:rPr lang="en-US" altLang="ko-KR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 </a:t>
            </a:r>
            <a:r>
              <a:rPr lang="ko-KR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물질문화의</a:t>
            </a:r>
            <a:r>
              <a:rPr lang="en-US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이동이</a:t>
            </a:r>
            <a:r>
              <a:rPr lang="en-US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활발하게</a:t>
            </a:r>
            <a:r>
              <a:rPr lang="en-US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이루어졌다</a:t>
            </a:r>
            <a:r>
              <a:rPr lang="en-US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</a:t>
            </a:r>
            <a:br>
              <a:rPr lang="en-US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</a:br>
            <a:br>
              <a:rPr lang="en-US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</a:br>
            <a:r>
              <a:rPr lang="en-US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 </a:t>
            </a:r>
            <a:r>
              <a:rPr lang="ko-KR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특히</a:t>
            </a:r>
            <a:r>
              <a:rPr lang="en-US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동대만</a:t>
            </a:r>
            <a:r>
              <a:rPr lang="en-US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(Eastern Taiwan)</a:t>
            </a:r>
            <a:r>
              <a:rPr lang="ko-KR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은</a:t>
            </a:r>
            <a:r>
              <a:rPr lang="en-US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필리핀의</a:t>
            </a:r>
            <a:r>
              <a:rPr lang="en-US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링링</a:t>
            </a:r>
            <a:r>
              <a:rPr lang="en-US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-</a:t>
            </a:r>
            <a:r>
              <a:rPr lang="ko-KR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오</a:t>
            </a:r>
            <a:r>
              <a:rPr lang="en-US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(lingling-o) </a:t>
            </a:r>
            <a:r>
              <a:rPr lang="ko-KR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옥</a:t>
            </a:r>
            <a:r>
              <a:rPr lang="en-US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장신구</a:t>
            </a:r>
            <a:r>
              <a:rPr lang="en-US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산업과</a:t>
            </a:r>
            <a:r>
              <a:rPr lang="en-US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베트</a:t>
            </a:r>
            <a:r>
              <a:rPr lang="en-US" altLang="ko-KR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 </a:t>
            </a:r>
            <a:br>
              <a:rPr lang="en-US" altLang="ko-KR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</a:br>
            <a:r>
              <a:rPr lang="en-US" altLang="ko-KR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 </a:t>
            </a:r>
            <a:r>
              <a:rPr lang="ko-KR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남</a:t>
            </a:r>
            <a:r>
              <a:rPr lang="en-US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중부</a:t>
            </a:r>
            <a:r>
              <a:rPr lang="en-US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지역의</a:t>
            </a:r>
            <a:r>
              <a:rPr lang="en-US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사후인</a:t>
            </a:r>
            <a:r>
              <a:rPr lang="en-US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(Sa Huỳnh) </a:t>
            </a:r>
            <a:r>
              <a:rPr lang="ko-KR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문화에</a:t>
            </a:r>
            <a:r>
              <a:rPr lang="en-US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사용된</a:t>
            </a:r>
            <a:r>
              <a:rPr lang="en-US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고급</a:t>
            </a:r>
            <a:r>
              <a:rPr lang="en-US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옥의</a:t>
            </a:r>
            <a:r>
              <a:rPr lang="en-US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주요</a:t>
            </a:r>
            <a:r>
              <a:rPr lang="en-US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공급지로</a:t>
            </a:r>
            <a:r>
              <a:rPr lang="en-US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기능하였다</a:t>
            </a:r>
            <a:r>
              <a:rPr lang="en-US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 </a:t>
            </a:r>
            <a:br>
              <a:rPr lang="en-US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</a:br>
            <a:r>
              <a:rPr lang="en-US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 </a:t>
            </a:r>
            <a:r>
              <a:rPr lang="ko-KR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</a:t>
            </a:r>
            <a:r>
              <a:rPr lang="en-US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지역에서</a:t>
            </a:r>
            <a:r>
              <a:rPr lang="en-US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채굴된</a:t>
            </a:r>
            <a:r>
              <a:rPr lang="en-US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옥</a:t>
            </a:r>
            <a:r>
              <a:rPr lang="en-US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(Nephrite jade)</a:t>
            </a:r>
            <a:r>
              <a:rPr lang="ko-KR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은</a:t>
            </a:r>
            <a:r>
              <a:rPr lang="en-US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해상</a:t>
            </a:r>
            <a:r>
              <a:rPr lang="en-US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교역을</a:t>
            </a:r>
            <a:r>
              <a:rPr lang="en-US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통해</a:t>
            </a:r>
            <a:r>
              <a:rPr lang="en-US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필리핀</a:t>
            </a:r>
            <a:r>
              <a:rPr lang="en-US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및</a:t>
            </a:r>
            <a:r>
              <a:rPr lang="en-US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인도차이나</a:t>
            </a:r>
            <a:r>
              <a:rPr lang="en-US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반도</a:t>
            </a:r>
            <a:br>
              <a:rPr lang="ko-KR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</a:br>
            <a:r>
              <a:rPr lang="ko-KR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en-US" altLang="ko-KR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로</a:t>
            </a:r>
            <a:r>
              <a:rPr lang="en-US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유통되었고</a:t>
            </a:r>
            <a:r>
              <a:rPr lang="en-US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이를</a:t>
            </a:r>
            <a:r>
              <a:rPr lang="en-US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통해</a:t>
            </a:r>
            <a:r>
              <a:rPr lang="en-US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대만은</a:t>
            </a:r>
            <a:r>
              <a:rPr lang="en-US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선사시대</a:t>
            </a:r>
            <a:r>
              <a:rPr lang="en-US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동남아시아</a:t>
            </a:r>
            <a:r>
              <a:rPr lang="en-US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해양</a:t>
            </a:r>
            <a:r>
              <a:rPr lang="en-US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교역망에서</a:t>
            </a:r>
            <a:r>
              <a:rPr lang="en-US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중요한</a:t>
            </a:r>
            <a:r>
              <a:rPr lang="en-US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          </a:t>
            </a:r>
            <a:br>
              <a:rPr lang="en-US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</a:br>
            <a:r>
              <a:rPr lang="en-US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 </a:t>
            </a:r>
            <a:r>
              <a:rPr lang="ko-KR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문화적</a:t>
            </a:r>
            <a:r>
              <a:rPr lang="en-US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·</a:t>
            </a:r>
            <a:r>
              <a:rPr lang="ko-KR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경제적</a:t>
            </a:r>
            <a:r>
              <a:rPr lang="en-US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중심지로</a:t>
            </a:r>
            <a:r>
              <a:rPr lang="en-US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자리매김하였다</a:t>
            </a:r>
            <a:r>
              <a:rPr lang="en-US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</a:t>
            </a:r>
            <a:r>
              <a:rPr 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 </a:t>
            </a:r>
            <a:endParaRPr lang="en-US" sz="2000" dirty="0">
              <a:solidFill>
                <a:schemeClr val="tx1"/>
              </a:solidFill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pic>
        <p:nvPicPr>
          <p:cNvPr id="5" name="Picture 4" descr="A person and child in turban&#10;&#10;Description automatically generated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4374" y="5307162"/>
            <a:ext cx="2857500" cy="170688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5"/>
          <p:cNvSpPr/>
          <p:nvPr/>
        </p:nvSpPr>
        <p:spPr>
          <a:xfrm>
            <a:off x="5173199" y="200586"/>
            <a:ext cx="24886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Austronesian Taiwan</a:t>
            </a:r>
            <a:endParaRPr lang="en-PH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158316" y="390554"/>
            <a:ext cx="24886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Austronesian Taiwan</a:t>
            </a:r>
            <a:endParaRPr lang="en-PH" dirty="0">
              <a:solidFill>
                <a:srgbClr val="C0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05180" y="1438275"/>
            <a:ext cx="8907780" cy="444246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가오산족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高山族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</a:t>
            </a:r>
            <a:endParaRPr lang="en-US" altLang="en-US" sz="20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중화인민공화국의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민족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분류에서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대만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원주민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전체를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통칭하는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단일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민족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범주</a:t>
            </a:r>
            <a:endParaRPr lang="ko-KR" altLang="en-US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endParaRPr lang="en-US" altLang="en-US" sz="20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가오산족의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기원에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대한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고고학적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증거와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해석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: 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대륙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연계설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vs. 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아우스트로네시아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기원설</a:t>
            </a:r>
            <a:endParaRPr lang="ko-KR" altLang="en-US" sz="20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중국의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공식적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서술에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따르면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가오산족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高山族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)—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즉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대만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원주민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—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은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선사시대부터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중국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대륙과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긴밀한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연계를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유지해왔다고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주장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된다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주장의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근거로는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플라이스토세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말기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약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30,000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년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전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까지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대만이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대륙과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육지로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연결되어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있었던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지질학적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사실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그리고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해당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시기의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두개골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화석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및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구석기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시대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석기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유물이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대만에서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발견되었다는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점이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제시된다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또한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대만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각지에서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출토된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신석기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시대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석기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돌도끼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반달돌도끼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등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와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토기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파편은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약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3,000~4,000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년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전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대륙에서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대만으로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신석기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문화가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유입되었음을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시사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한다고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주장된다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</a:t>
            </a:r>
            <a:endParaRPr lang="en-US" altLang="en-US" sz="20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[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출처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: China.org]</a:t>
            </a:r>
            <a:endParaRPr lang="en-US" altLang="en-US" sz="20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endParaRPr lang="en-US" altLang="en-US" sz="20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endParaRPr lang="en-PH" dirty="0"/>
          </a:p>
        </p:txBody>
      </p:sp>
      <p:sp>
        <p:nvSpPr>
          <p:cNvPr id="8" name="Rectangle 7"/>
          <p:cNvSpPr/>
          <p:nvPr/>
        </p:nvSpPr>
        <p:spPr>
          <a:xfrm>
            <a:off x="307419" y="1150481"/>
            <a:ext cx="30988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PH" sz="28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158316" y="390554"/>
            <a:ext cx="24886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Austronesian Taiwan</a:t>
            </a:r>
            <a:endParaRPr lang="en-PH" dirty="0">
              <a:solidFill>
                <a:srgbClr val="C0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05180" y="1438275"/>
            <a:ext cx="8907780" cy="444246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가오산족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高山族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</a:t>
            </a:r>
            <a:endParaRPr lang="en-US" altLang="en-US" sz="20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중화인민공화국의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민족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분류에서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대만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원주민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전체를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통칭하는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단일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민족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범주</a:t>
            </a:r>
            <a:endParaRPr lang="ko-KR" altLang="en-US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endParaRPr lang="en-US" altLang="en-US" sz="20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endParaRPr lang="en-US" altLang="en-US" sz="20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그러나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이러한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"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대륙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연계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기원론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"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은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고고학적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언어학적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유전학적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관점에서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비판적으로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재검토될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필요가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있다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특히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현대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학계에서는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대만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원주민을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아우스트로네시아인의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기원집단으로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보는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견해가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지배적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이며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이는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대만에서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유래한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아우스트로네시아어족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(Formosan languages)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아우스트로네시아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언어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전체의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근원을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이루고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있다는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언어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비교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연구와도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일치한다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(Blust, 1999; Bellwood, 2005). 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또한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고대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대만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원주민들이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남쪽으로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이주하여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필리핀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인도네시아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오세아니아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마다가스카르까지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확산된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아우스트로네시아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해양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민족의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기점이라는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점에서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단순한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대륙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유입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모델은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설명력을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상실한다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</a:t>
            </a:r>
            <a:endParaRPr lang="en-US" altLang="en-US" sz="20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endParaRPr lang="en-US" altLang="en-US" sz="20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endParaRPr lang="en-PH" dirty="0"/>
          </a:p>
        </p:txBody>
      </p:sp>
      <p:sp>
        <p:nvSpPr>
          <p:cNvPr id="8" name="Rectangle 7"/>
          <p:cNvSpPr/>
          <p:nvPr/>
        </p:nvSpPr>
        <p:spPr>
          <a:xfrm>
            <a:off x="307419" y="1150481"/>
            <a:ext cx="30988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PH" sz="28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158316" y="390554"/>
            <a:ext cx="24886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Austronesian Taiwan</a:t>
            </a:r>
            <a:endParaRPr lang="en-PH" dirty="0">
              <a:solidFill>
                <a:srgbClr val="C0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05180" y="1438275"/>
            <a:ext cx="8907780" cy="444246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가오산족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高山族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</a:t>
            </a:r>
            <a:endParaRPr lang="en-US" altLang="en-US" sz="2000" b="1" dirty="0">
              <a:solidFill>
                <a:srgbClr val="FF0000"/>
              </a:solidFill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중화인민공화국의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민족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분류에서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대만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원주민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전체를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통칭하는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단일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민족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범주</a:t>
            </a:r>
            <a:endParaRPr lang="ko-KR" altLang="en-US" b="1" dirty="0">
              <a:solidFill>
                <a:srgbClr val="FF0000"/>
              </a:solidFill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endParaRPr lang="en-US" altLang="en-US" sz="2000" b="1" dirty="0">
              <a:solidFill>
                <a:srgbClr val="FF0000"/>
              </a:solidFill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최근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유전학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연구에서도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대만</a:t>
            </a:r>
            <a:r>
              <a:rPr lang="en-US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원주민</a:t>
            </a:r>
            <a:r>
              <a:rPr lang="en-US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집단은</a:t>
            </a:r>
            <a:r>
              <a:rPr lang="en-US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한족과는</a:t>
            </a:r>
            <a:r>
              <a:rPr lang="en-US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구별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되는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독립적인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유전적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집단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구조를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가지며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오히려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남방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해양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민족과의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유사성이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강조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되고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있다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(Holton et al., 2021). 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따라서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en-US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‘</a:t>
            </a:r>
            <a:r>
              <a:rPr lang="ko-KR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가오산족</a:t>
            </a:r>
            <a:r>
              <a:rPr lang="en-US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’</a:t>
            </a:r>
            <a:r>
              <a:rPr lang="ko-KR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의</a:t>
            </a:r>
            <a:r>
              <a:rPr lang="en-US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기원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을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단일한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대륙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유입설로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설명하기보다는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대만을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중심으로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한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복합적이고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자율적인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아우스트로네시아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문화권의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형성과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확산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과정으로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이해하는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것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보다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타당하다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</a:t>
            </a:r>
            <a:endParaRPr lang="en-US" altLang="en-US" sz="20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endParaRPr lang="en-US" altLang="en-US" sz="20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참고문헌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예시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:</a:t>
            </a:r>
            <a:endParaRPr lang="en-US" altLang="en-US" sz="16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Bellwood, P. (2005). First Farmers: The Origins of Agricultural Societies. Blackwell.</a:t>
            </a:r>
            <a:endParaRPr lang="en-US" altLang="en-US" sz="16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endParaRPr lang="en-US" altLang="en-US" sz="16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Blust, R. (1999). “Subgrouping, Circularity and Extinction: Some Issues in Austronesian Comparative Linguistics.” Symposium Series of the Institute of Linguistics, Academia Sinica, 1.</a:t>
            </a:r>
            <a:endParaRPr lang="en-US" altLang="en-US" sz="16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endParaRPr lang="en-US" altLang="en-US" sz="16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Holton, G. et al. (2021). “Integrating Genetics and Linguistics to Understand Population Histories in Island Southeast Asia.” Nature Communications.</a:t>
            </a:r>
            <a:endParaRPr lang="en-US" altLang="en-US" sz="16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endParaRPr lang="en-PH" sz="1600" dirty="0"/>
          </a:p>
        </p:txBody>
      </p:sp>
      <p:sp>
        <p:nvSpPr>
          <p:cNvPr id="8" name="Rectangle 7"/>
          <p:cNvSpPr/>
          <p:nvPr/>
        </p:nvSpPr>
        <p:spPr>
          <a:xfrm>
            <a:off x="307419" y="1150481"/>
            <a:ext cx="30988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PH" sz="28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99" descr="Photo of a beach with a paddleboarder in the background&#10;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1"/>
          <a:srcRect t="7802" b="7802"/>
          <a:stretch>
            <a:fillRect/>
          </a:stretch>
        </p:blipFill>
        <p:spPr/>
      </p:pic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2152217" y="3086209"/>
            <a:ext cx="7883117" cy="854493"/>
          </a:xfrm>
        </p:spPr>
        <p:txBody>
          <a:bodyPr>
            <a:noAutofit/>
          </a:bodyPr>
          <a:lstStyle/>
          <a:p>
            <a:r>
              <a:rPr lang="en-US" altLang="en-US" sz="32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"</a:t>
            </a:r>
            <a:r>
              <a:rPr lang="ko-KR" altLang="en-US" sz="32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대만의</a:t>
            </a:r>
            <a:r>
              <a:rPr lang="en-US" altLang="en-US" sz="32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32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원주민은</a:t>
            </a:r>
            <a:r>
              <a:rPr lang="en-US" altLang="en-US" sz="32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32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곧</a:t>
            </a:r>
            <a:r>
              <a:rPr lang="en-US" altLang="en-US" sz="32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32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대만</a:t>
            </a:r>
            <a:r>
              <a:rPr lang="en-US" altLang="en-US" sz="32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32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아우스트로</a:t>
            </a:r>
            <a:r>
              <a:rPr lang="en-US" altLang="ko-KR" sz="32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   </a:t>
            </a:r>
            <a:r>
              <a:rPr lang="ko-KR" altLang="en-US" sz="32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네시아인이다</a:t>
            </a:r>
            <a:r>
              <a:rPr lang="en-US" altLang="en-US" sz="32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."</a:t>
            </a:r>
            <a:endParaRPr lang="en-US" altLang="en-US" sz="3200" b="1" dirty="0">
              <a:solidFill>
                <a:srgbClr val="C00000"/>
              </a:solidFill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pic>
        <p:nvPicPr>
          <p:cNvPr id="4" name="Picture 3" descr="A picture of people in different clothing&#10;&#10;Description automatically generated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6972" y="4514324"/>
            <a:ext cx="3020203" cy="2263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 descr="A person carrying a baby in a backpack&#10;&#10;Description automatically generated">
            <a:hlinkClick r:id="rId4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7175" y="4255243"/>
            <a:ext cx="2857500" cy="25222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 descr="Two people wearing traditional clothing&#10;&#10;Description automatically generated">
            <a:hlinkClick r:id="rId6"/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5334" y="1489184"/>
            <a:ext cx="2100603" cy="30251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 descr="A person in a traditional dress&#10;&#10;Description automatically generated">
            <a:hlinkClick r:id="rId8"/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474" y="1618724"/>
            <a:ext cx="1905000" cy="27660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 descr="A group of children posing for a photo&#10;&#10;Description automatically generated">
            <a:hlinkClick r:id="rId10"/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7194" y="4563167"/>
            <a:ext cx="2857500" cy="203454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Rectangle 13"/>
          <p:cNvSpPr/>
          <p:nvPr/>
        </p:nvSpPr>
        <p:spPr>
          <a:xfrm>
            <a:off x="4746880" y="450846"/>
            <a:ext cx="24886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Austronesian Taiwan</a:t>
            </a:r>
            <a:endParaRPr lang="en-PH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9970" y="1076325"/>
            <a:ext cx="3446780" cy="3886200"/>
          </a:xfrm>
        </p:spPr>
        <p:txBody>
          <a:bodyPr>
            <a:normAutofit/>
          </a:bodyPr>
          <a:lstStyle/>
          <a:p>
            <a:br>
              <a:rPr lang="ko-KR" altLang="en-US" sz="3600" b="1" dirty="0">
                <a:solidFill>
                  <a:srgbClr val="C00000"/>
                </a:solidFill>
              </a:rPr>
            </a:br>
            <a:br>
              <a:rPr lang="ko-KR" altLang="en-US" sz="3600" b="1" dirty="0">
                <a:solidFill>
                  <a:srgbClr val="C00000"/>
                </a:solidFill>
              </a:rPr>
            </a:br>
            <a:r>
              <a:rPr lang="ko-KR" altLang="en-US" sz="36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대만</a:t>
            </a:r>
            <a:r>
              <a:rPr lang="en-US" altLang="en-US" sz="36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36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원주민</a:t>
            </a:r>
            <a:r>
              <a:rPr lang="en-US" altLang="en-US" sz="36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    </a:t>
            </a:r>
            <a:r>
              <a:rPr lang="ko-KR" altLang="en-US" sz="36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총인구</a:t>
            </a:r>
            <a:r>
              <a:rPr lang="en-US" altLang="en-US" sz="36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      (2025</a:t>
            </a:r>
            <a:r>
              <a:rPr lang="ko-KR" altLang="en-US" sz="36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년</a:t>
            </a:r>
            <a:r>
              <a:rPr lang="en-US" altLang="en-US" sz="36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36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기준</a:t>
            </a:r>
            <a:r>
              <a:rPr lang="en-US" altLang="en-US" sz="36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</a:t>
            </a:r>
            <a:endParaRPr lang="en-US" altLang="en-US" sz="3600" b="1" dirty="0">
              <a:solidFill>
                <a:srgbClr val="C00000"/>
              </a:solidFill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6206633" y="249878"/>
            <a:ext cx="24886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Austronesian Taiwan</a:t>
            </a:r>
            <a:endParaRPr lang="en-PH" dirty="0">
              <a:solidFill>
                <a:srgbClr val="C0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158105" y="1600200"/>
            <a:ext cx="6096000" cy="395160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altLang="en-US" sz="2400" b="1" dirty="0"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2025</a:t>
            </a:r>
            <a:r>
              <a:rPr lang="ko-KR" altLang="en-US" sz="2400" b="1" dirty="0"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년</a:t>
            </a:r>
            <a:r>
              <a:rPr lang="en-US" altLang="en-US" sz="2400" b="1" dirty="0"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기준</a:t>
            </a:r>
            <a:r>
              <a:rPr lang="en-US" altLang="en-US" sz="2400" b="1" dirty="0"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endParaRPr lang="en-US" altLang="en-US" sz="2400" b="1" dirty="0">
              <a:solidFill>
                <a:srgbClr val="000000"/>
              </a:solidFill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endParaRPr lang="en-US" altLang="en-US" sz="2400" b="1" dirty="0">
              <a:solidFill>
                <a:srgbClr val="000000"/>
              </a:solidFill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ko-KR" altLang="en-US" sz="2400" b="1" dirty="0"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대만에서</a:t>
            </a:r>
            <a:r>
              <a:rPr lang="en-US" altLang="en-US" sz="2400" b="1" dirty="0"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공식적으로</a:t>
            </a:r>
            <a:r>
              <a:rPr lang="en-US" altLang="en-US" sz="2400" b="1" dirty="0"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인정받은</a:t>
            </a:r>
            <a:r>
              <a:rPr lang="en-US" altLang="en-US" sz="2400" b="1" dirty="0"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원주민</a:t>
            </a:r>
            <a:r>
              <a:rPr lang="en-US" altLang="en-US" sz="2400" b="1" dirty="0"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인구는</a:t>
            </a:r>
            <a:r>
              <a:rPr lang="en-US" altLang="en-US" sz="2400" b="1" dirty="0"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약</a:t>
            </a:r>
            <a:r>
              <a:rPr lang="en-US" altLang="en-US" sz="2400" b="1" dirty="0"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56</a:t>
            </a:r>
            <a:r>
              <a:rPr lang="ko-KR" altLang="en-US" sz="2400" b="1" dirty="0"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만</a:t>
            </a:r>
            <a:r>
              <a:rPr lang="en-US" altLang="en-US" sz="2400" b="1" dirty="0"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9</a:t>
            </a:r>
            <a:r>
              <a:rPr lang="ko-KR" altLang="en-US" sz="2400" b="1" dirty="0"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천</a:t>
            </a:r>
            <a:r>
              <a:rPr lang="en-US" altLang="en-US" sz="2400" b="1" dirty="0"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명으로</a:t>
            </a:r>
            <a:r>
              <a:rPr lang="en-US" altLang="en-US" sz="2400" b="1" dirty="0"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2400" b="1" dirty="0"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전체</a:t>
            </a:r>
            <a:r>
              <a:rPr lang="en-US" altLang="en-US" sz="2400" b="1" dirty="0"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인구의</a:t>
            </a:r>
            <a:r>
              <a:rPr lang="en-US" altLang="en-US" sz="2400" b="1" dirty="0"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약</a:t>
            </a:r>
            <a:r>
              <a:rPr lang="en-US" altLang="en-US" sz="2400" b="1" dirty="0"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2.5%</a:t>
            </a:r>
            <a:r>
              <a:rPr lang="ko-KR" altLang="en-US" sz="2400" b="1" dirty="0"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에</a:t>
            </a:r>
            <a:r>
              <a:rPr lang="en-US" altLang="en-US" sz="2400" b="1" dirty="0"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해당한다</a:t>
            </a:r>
            <a:r>
              <a:rPr lang="en-US" altLang="en-US" sz="2400" b="1" dirty="0"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</a:t>
            </a:r>
            <a:endParaRPr lang="en-US" altLang="en-US" sz="2400" b="1" dirty="0">
              <a:solidFill>
                <a:srgbClr val="000000"/>
              </a:solidFill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endParaRPr lang="en-US" altLang="en-US" sz="2400" b="1" dirty="0">
              <a:solidFill>
                <a:srgbClr val="000000"/>
              </a:solidFill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ko-KR" altLang="en-US" sz="2400" b="1" dirty="0"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</a:t>
            </a:r>
            <a:r>
              <a:rPr lang="en-US" altLang="en-US" sz="2400" b="1" dirty="0"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수치는</a:t>
            </a:r>
            <a:r>
              <a:rPr lang="en-US" altLang="en-US" sz="2400" b="1" dirty="0"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법적으로</a:t>
            </a:r>
            <a:r>
              <a:rPr lang="en-US" altLang="en-US" sz="2400" b="1" dirty="0"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원주민</a:t>
            </a:r>
            <a:r>
              <a:rPr lang="en-US" altLang="en-US" sz="2400" b="1" dirty="0"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지위를</a:t>
            </a:r>
            <a:r>
              <a:rPr lang="en-US" altLang="en-US" sz="2400" b="1" dirty="0"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인정받지</a:t>
            </a:r>
            <a:r>
              <a:rPr lang="en-US" altLang="en-US" sz="2400" b="1" dirty="0"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못한</a:t>
            </a:r>
            <a:r>
              <a:rPr lang="en-US" altLang="en-US" sz="2400" b="1" dirty="0"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비등록</a:t>
            </a:r>
            <a:r>
              <a:rPr lang="en-US" altLang="en-US" sz="2400" b="1" dirty="0"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원주민</a:t>
            </a:r>
            <a:r>
              <a:rPr lang="en-US" altLang="en-US" sz="2400" b="1" dirty="0"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및</a:t>
            </a:r>
            <a:r>
              <a:rPr lang="en-US" altLang="en-US" sz="2400" b="1" dirty="0"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미인정</a:t>
            </a:r>
            <a:r>
              <a:rPr lang="en-US" altLang="en-US" sz="2400" b="1" dirty="0"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아우스트로네시아계</a:t>
            </a:r>
            <a:r>
              <a:rPr lang="en-US" altLang="en-US" sz="2400" b="1" dirty="0"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후손들은</a:t>
            </a:r>
            <a:r>
              <a:rPr lang="en-US" altLang="en-US" sz="2400" b="1" dirty="0"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포함하지</a:t>
            </a:r>
            <a:r>
              <a:rPr lang="en-US" altLang="en-US" sz="2400" b="1" dirty="0"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않은</a:t>
            </a:r>
            <a:r>
              <a:rPr lang="en-US" altLang="en-US" sz="2400" b="1" dirty="0"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수치이다</a:t>
            </a:r>
            <a:r>
              <a:rPr lang="en-US" altLang="en-US" sz="2400" b="1" dirty="0"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</a:t>
            </a:r>
            <a:br>
              <a:rPr lang="en-PH" sz="2400" b="1" dirty="0"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</a:br>
            <a:endParaRPr lang="en-PH" sz="2400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pic>
        <p:nvPicPr>
          <p:cNvPr id="8" name="Picture 7" descr="A person holding a baby&#10;&#10;Description automatically generated">
            <a:hlinkClick r:id="rId1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65" y="84700"/>
            <a:ext cx="1765955" cy="23875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080" y="2811780"/>
            <a:ext cx="3199130" cy="2874010"/>
          </a:xfrm>
        </p:spPr>
        <p:txBody>
          <a:bodyPr>
            <a:normAutofit/>
          </a:bodyPr>
          <a:lstStyle/>
          <a:p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"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대만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원주민은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오스트로네시아계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민족이다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."</a:t>
            </a:r>
            <a:endParaRPr lang="en-US" altLang="en-US" b="1" dirty="0">
              <a:solidFill>
                <a:srgbClr val="FF0000"/>
              </a:solidFill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392295" y="1557020"/>
            <a:ext cx="6789420" cy="440944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ctr">
              <a:lnSpc>
                <a:spcPts val="1680"/>
              </a:lnSpc>
              <a:spcBef>
                <a:spcPts val="600"/>
              </a:spcBef>
              <a:spcAft>
                <a:spcPts val="1000"/>
              </a:spcAft>
            </a:pP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✅ 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지역적으로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인정된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집단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(Locally Recognized)</a:t>
            </a:r>
            <a:endParaRPr lang="en-US" altLang="en-US" sz="20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algn="ctr">
              <a:lnSpc>
                <a:spcPts val="1680"/>
              </a:lnSpc>
              <a:spcBef>
                <a:spcPts val="600"/>
              </a:spcBef>
              <a:spcAft>
                <a:spcPts val="1000"/>
              </a:spcAft>
            </a:pP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마카타오족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(Makatao) 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시라야족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(Siraya) 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타이보안족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(Taivoan)</a:t>
            </a:r>
            <a:endParaRPr lang="en-US" altLang="en-US" sz="16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algn="ctr">
              <a:lnSpc>
                <a:spcPts val="1680"/>
              </a:lnSpc>
              <a:spcBef>
                <a:spcPts val="600"/>
              </a:spcBef>
              <a:spcAft>
                <a:spcPts val="1000"/>
              </a:spcAft>
            </a:pPr>
            <a:endParaRPr lang="en-US" altLang="en-US" sz="20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algn="ctr">
              <a:lnSpc>
                <a:spcPts val="1680"/>
              </a:lnSpc>
              <a:spcBef>
                <a:spcPts val="600"/>
              </a:spcBef>
              <a:spcAft>
                <a:spcPts val="1000"/>
              </a:spcAft>
            </a:pPr>
            <a:endParaRPr lang="en-US" altLang="en-US" sz="20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algn="ctr">
              <a:lnSpc>
                <a:spcPts val="1680"/>
              </a:lnSpc>
              <a:spcBef>
                <a:spcPts val="600"/>
              </a:spcBef>
              <a:spcAft>
                <a:spcPts val="1000"/>
              </a:spcAft>
            </a:pP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❌ 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공식적으로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인정되지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않은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집단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(Unrecognized)</a:t>
            </a:r>
            <a:endParaRPr lang="en-US" altLang="en-US" sz="2000" b="1" dirty="0">
              <a:solidFill>
                <a:srgbClr val="FF0000"/>
              </a:solidFill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algn="ctr">
              <a:lnSpc>
                <a:spcPts val="1680"/>
              </a:lnSpc>
              <a:spcBef>
                <a:spcPts val="600"/>
              </a:spcBef>
              <a:spcAft>
                <a:spcPts val="1000"/>
              </a:spcAft>
            </a:pP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바부자족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(Babuza) 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바사이족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(Basay) 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호안야족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(Hoanya) (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아리쿤족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/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요아족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포함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: Arikun / Lloa) 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케타갈란족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(Ketagalan) 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루이랑족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(Luilang) 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파제족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/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카샤부족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(Pazeh / Kaxabu)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파포라족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(Papora) 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카우카우트족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(Qauqaut) 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타오카스족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(Taokas) 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트로비아완족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(Trobiawan)</a:t>
            </a:r>
            <a:endParaRPr lang="en-US" altLang="en-US" sz="14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algn="ctr">
              <a:lnSpc>
                <a:spcPts val="1680"/>
              </a:lnSpc>
              <a:spcBef>
                <a:spcPts val="600"/>
              </a:spcBef>
              <a:spcAft>
                <a:spcPts val="1000"/>
              </a:spcAft>
            </a:pP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이들은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모두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평지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平地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plains)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원주민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혹은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시나화된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한화된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오스트로네시아계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원주민으로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분류되며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현재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다수는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공식적으로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대만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정부의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16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개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공식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원주민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부족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목록에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포함되어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있지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않습니다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</a:t>
            </a:r>
            <a:endParaRPr lang="en-PH" sz="16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722535" y="316337"/>
            <a:ext cx="24886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Austronesian Taiwan</a:t>
            </a:r>
            <a:endParaRPr lang="en-PH" dirty="0">
              <a:solidFill>
                <a:srgbClr val="C00000"/>
              </a:solidFill>
            </a:endParaRPr>
          </a:p>
        </p:txBody>
      </p:sp>
      <p:pic>
        <p:nvPicPr>
          <p:cNvPr id="6" name="Picture 5" descr="A person holding a baby&#10;&#10;Description automatically generated">
            <a:hlinkClick r:id="rId1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65" y="84700"/>
            <a:ext cx="1948835" cy="26348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355" y="2343150"/>
            <a:ext cx="4116705" cy="3533140"/>
          </a:xfrm>
          <a:noFill/>
        </p:spPr>
        <p:txBody>
          <a:bodyPr>
            <a:noAutofit/>
          </a:bodyPr>
          <a:lstStyle/>
          <a:p>
            <a:br>
              <a:rPr lang="en-US" sz="2400" b="1" dirty="0" smtClean="0"/>
            </a:b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“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대만의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원주민은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중화인민공화국의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민족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분류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체계에서는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‘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가오산족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高山族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Gaoshan,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문자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그대로는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‘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고산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高山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민족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’)’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이라는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명칭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하에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하나의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소수민족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집단으로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간주된다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.”</a:t>
            </a:r>
            <a:endParaRPr lang="en-US" altLang="en-US" sz="24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5865" y="914400"/>
            <a:ext cx="6126420" cy="4992624"/>
          </a:xfrm>
          <a:noFill/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중화인민공화국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(People's Republic of China, PRC)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은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대만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원주민을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‘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가오산족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高山族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Gāoshān,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문자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그대로는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“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고산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”)’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이라는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명칭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아래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하나의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소수민족으로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공식적으로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인정하고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있다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</a:t>
            </a:r>
            <a:endParaRPr lang="en-US" altLang="en-US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>
              <a:buNone/>
            </a:pP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2000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년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중국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인구조사에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따르면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약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60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만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명의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가오산족이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대만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섬에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거주하는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것으로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집계되었으며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별도의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조사에서는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이들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가운데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약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2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만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1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천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명이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아미족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(Amis), 5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만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1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천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명이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부눈족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(Bunun), 1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만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500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명이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파이완족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(Paiwan)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으로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분류되고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나머지는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기타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원주민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집단에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속하는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것으로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나타났다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</a:t>
            </a:r>
            <a:endParaRPr lang="en-US" altLang="en-US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158316" y="390554"/>
            <a:ext cx="24886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Austronesian Taiwan</a:t>
            </a:r>
            <a:endParaRPr lang="en-PH" dirty="0">
              <a:solidFill>
                <a:srgbClr val="C00000"/>
              </a:solidFill>
            </a:endParaRPr>
          </a:p>
        </p:txBody>
      </p:sp>
      <p:pic>
        <p:nvPicPr>
          <p:cNvPr id="6" name="Picture 5" descr="A person holding a baby&#10;&#10;Description automatically generated">
            <a:hlinkClick r:id="rId1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65" y="84700"/>
            <a:ext cx="1720235" cy="23257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4625" y="2343150"/>
            <a:ext cx="2382520" cy="3807460"/>
          </a:xfrm>
          <a:noFill/>
        </p:spPr>
        <p:txBody>
          <a:bodyPr>
            <a:noAutofit/>
          </a:bodyPr>
          <a:lstStyle/>
          <a:p>
            <a:br>
              <a:rPr lang="en-US" sz="2400" b="1" dirty="0" smtClean="0">
                <a:solidFill>
                  <a:srgbClr val="C00000"/>
                </a:solidFill>
              </a:rPr>
            </a:br>
            <a:r>
              <a:rPr lang="ko-KR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대만</a:t>
            </a:r>
            <a:r>
              <a:rPr lang="en-US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원주민과</a:t>
            </a:r>
            <a:r>
              <a:rPr lang="en-US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‘</a:t>
            </a:r>
            <a:r>
              <a:rPr lang="ko-KR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가오산족</a:t>
            </a:r>
            <a:r>
              <a:rPr lang="en-US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高山族</a:t>
            </a:r>
            <a:r>
              <a:rPr lang="en-US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)’ </a:t>
            </a:r>
            <a:r>
              <a:rPr lang="ko-KR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명칭에</a:t>
            </a:r>
            <a:r>
              <a:rPr lang="en-US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대한</a:t>
            </a:r>
            <a:r>
              <a:rPr lang="en-US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정치</a:t>
            </a:r>
            <a:r>
              <a:rPr lang="en-US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·</a:t>
            </a:r>
            <a:r>
              <a:rPr lang="ko-KR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문화적</a:t>
            </a:r>
            <a:r>
              <a:rPr lang="en-US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함의</a:t>
            </a:r>
            <a:br>
              <a:rPr lang="ko-KR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</a:br>
            <a:endParaRPr lang="ko-KR" altLang="en-US" sz="2400" b="1" dirty="0">
              <a:solidFill>
                <a:srgbClr val="FF0000"/>
              </a:solidFill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92880" y="846455"/>
            <a:ext cx="6939280" cy="5901690"/>
          </a:xfrm>
          <a:noFill/>
        </p:spPr>
        <p:txBody>
          <a:bodyPr anchor="ctr">
            <a:normAutofit fontScale="50000"/>
          </a:bodyPr>
          <a:lstStyle/>
          <a:p>
            <a:pPr marL="0" indent="0">
              <a:buNone/>
            </a:pPr>
            <a:endParaRPr lang="ko-KR" altLang="en-US" sz="16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>
              <a:buNone/>
            </a:pPr>
            <a:r>
              <a:rPr lang="ko-KR" altLang="en-US" sz="3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대만</a:t>
            </a:r>
            <a:r>
              <a:rPr lang="en-US" altLang="en-US" sz="3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3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원주민의</a:t>
            </a:r>
            <a:r>
              <a:rPr lang="en-US" altLang="en-US" sz="3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3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기원과</a:t>
            </a:r>
            <a:r>
              <a:rPr lang="en-US" altLang="en-US" sz="3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‘</a:t>
            </a:r>
            <a:r>
              <a:rPr lang="ko-KR" altLang="en-US" sz="3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가오산족</a:t>
            </a:r>
            <a:r>
              <a:rPr lang="en-US" altLang="en-US" sz="3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’ </a:t>
            </a:r>
            <a:r>
              <a:rPr lang="ko-KR" altLang="en-US" sz="3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정체성</a:t>
            </a:r>
            <a:r>
              <a:rPr lang="en-US" altLang="en-US" sz="3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: </a:t>
            </a:r>
            <a:r>
              <a:rPr lang="ko-KR" altLang="en-US" sz="3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역사적</a:t>
            </a:r>
            <a:r>
              <a:rPr lang="en-US" altLang="en-US" sz="3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3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사례</a:t>
            </a:r>
            <a:endParaRPr lang="ko-KR" altLang="en-US" sz="30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>
              <a:buNone/>
            </a:pPr>
            <a:endParaRPr lang="ko-KR" altLang="en-US" sz="30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>
              <a:buNone/>
            </a:pPr>
            <a:r>
              <a:rPr lang="ko-KR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대만</a:t>
            </a:r>
            <a:r>
              <a:rPr lang="en-US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원주민은</a:t>
            </a:r>
            <a:r>
              <a:rPr lang="en-US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1949</a:t>
            </a:r>
            <a:r>
              <a:rPr lang="ko-KR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년</a:t>
            </a:r>
            <a:r>
              <a:rPr lang="en-US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중화인민공화국의</a:t>
            </a:r>
            <a:r>
              <a:rPr lang="en-US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대만</a:t>
            </a:r>
            <a:r>
              <a:rPr lang="en-US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철수</a:t>
            </a:r>
            <a:r>
              <a:rPr lang="en-US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이전부터</a:t>
            </a:r>
            <a:r>
              <a:rPr lang="en-US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대만</a:t>
            </a:r>
            <a:r>
              <a:rPr lang="en-US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섬에</a:t>
            </a:r>
            <a:r>
              <a:rPr lang="en-US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터전을</a:t>
            </a:r>
            <a:r>
              <a:rPr lang="en-US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잡고</a:t>
            </a:r>
            <a:r>
              <a:rPr lang="en-US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살아온</a:t>
            </a:r>
            <a:r>
              <a:rPr lang="en-US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오스트로네시아계</a:t>
            </a:r>
            <a:r>
              <a:rPr lang="en-US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민족의</a:t>
            </a:r>
            <a:r>
              <a:rPr lang="en-US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후손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으로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그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기원은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17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세기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네덜란드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식민지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시기까지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거슬러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올라간다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이러한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민족적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연속성은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오늘날까지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이어지고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있으며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일부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후손은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대만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바깥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지역에서도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확인된다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</a:t>
            </a:r>
            <a:endParaRPr lang="en-US" altLang="en-US" sz="24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endParaRPr lang="en-US" altLang="en-US" sz="24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>
              <a:buNone/>
            </a:pP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예를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들어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중국</a:t>
            </a:r>
            <a:r>
              <a:rPr lang="en-US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허난성</a:t>
            </a:r>
            <a:r>
              <a:rPr lang="en-US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정저우</a:t>
            </a:r>
            <a:r>
              <a:rPr lang="en-US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鄭州</a:t>
            </a:r>
            <a:r>
              <a:rPr lang="en-US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</a:t>
            </a:r>
            <a:r>
              <a:rPr lang="ko-KR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에는</a:t>
            </a:r>
            <a:r>
              <a:rPr lang="en-US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타이완촌</a:t>
            </a:r>
            <a:r>
              <a:rPr lang="en-US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台灣村</a:t>
            </a:r>
            <a:r>
              <a:rPr lang="en-US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Taiwan Village)</a:t>
            </a:r>
            <a:r>
              <a:rPr lang="ko-KR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이라는</a:t>
            </a:r>
            <a:r>
              <a:rPr lang="en-US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이름의</a:t>
            </a:r>
            <a:r>
              <a:rPr lang="en-US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마을이</a:t>
            </a:r>
            <a:r>
              <a:rPr lang="en-US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존재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하는데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이곳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주민들의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조상은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청나라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강희제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康熙帝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Kangxi)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시기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대만에서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이주한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인물들이다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2005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년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기준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마을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인구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2,674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명이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자신을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중국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정부의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민족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분류에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따라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가오산족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高山族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Gaoshan)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으로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자인한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것으로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보고되었다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1</a:t>
            </a:r>
            <a:endParaRPr lang="en-US" altLang="en-US" sz="24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>
              <a:buNone/>
            </a:pPr>
            <a:endParaRPr lang="en-US" altLang="en-US" sz="24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>
              <a:buNone/>
            </a:pP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주석</a:t>
            </a:r>
            <a:r>
              <a:rPr lang="en-US" altLang="ko-KR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:</a:t>
            </a:r>
            <a:endParaRPr lang="en-US" altLang="ko-KR" sz="24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>
              <a:buNone/>
            </a:pPr>
            <a:r>
              <a:rPr lang="ko-KR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가오산족</a:t>
            </a:r>
            <a:r>
              <a:rPr lang="en-US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(Gaoshan, </a:t>
            </a:r>
            <a:r>
              <a:rPr lang="zh-CN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高山族</a:t>
            </a:r>
            <a:r>
              <a:rPr lang="en-US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</a:t>
            </a:r>
            <a:r>
              <a:rPr lang="ko-KR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은</a:t>
            </a:r>
            <a:r>
              <a:rPr lang="en-US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중화인민공화국이</a:t>
            </a:r>
            <a:r>
              <a:rPr lang="en-US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공식적으로</a:t>
            </a:r>
            <a:r>
              <a:rPr lang="en-US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인정한</a:t>
            </a:r>
            <a:r>
              <a:rPr lang="en-US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56</a:t>
            </a:r>
            <a:r>
              <a:rPr lang="ko-KR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개</a:t>
            </a:r>
            <a:r>
              <a:rPr lang="en-US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민족</a:t>
            </a:r>
            <a:r>
              <a:rPr lang="en-US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</a:t>
            </a:r>
            <a:r>
              <a:rPr lang="en-US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하나로</a:t>
            </a:r>
            <a:r>
              <a:rPr lang="en-US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대만</a:t>
            </a:r>
            <a:r>
              <a:rPr lang="en-US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원주민</a:t>
            </a:r>
            <a:r>
              <a:rPr lang="en-US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전체를</a:t>
            </a:r>
            <a:r>
              <a:rPr lang="en-US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하나의</a:t>
            </a:r>
            <a:r>
              <a:rPr lang="en-US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민족으로</a:t>
            </a:r>
            <a:r>
              <a:rPr lang="en-US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단일화하여</a:t>
            </a:r>
            <a:r>
              <a:rPr lang="en-US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분류한</a:t>
            </a:r>
            <a:r>
              <a:rPr lang="en-US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명칭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이다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그러나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분류는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대만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내부의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부족별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언어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·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문화의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다양성을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충분히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반영하지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못한다는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비판을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받아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왔다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</a:t>
            </a:r>
            <a:endParaRPr lang="en-US" altLang="en-US" sz="24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>
              <a:buNone/>
            </a:pPr>
            <a:endParaRPr lang="en-US" altLang="en-US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>
              <a:buNone/>
            </a:pPr>
            <a:endParaRPr lang="en-US" altLang="en-US" sz="1335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>
              <a:buNone/>
            </a:pPr>
            <a:endParaRPr lang="en-US" altLang="en-US" sz="1335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670727" y="249878"/>
            <a:ext cx="24886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Austronesian</a:t>
            </a:r>
            <a:r>
              <a:rPr lang="en-US" b="1" dirty="0"/>
              <a:t> </a:t>
            </a:r>
            <a:r>
              <a:rPr lang="en-US" b="1" dirty="0">
                <a:solidFill>
                  <a:srgbClr val="C00000"/>
                </a:solidFill>
              </a:rPr>
              <a:t>Taiwan</a:t>
            </a:r>
            <a:endParaRPr lang="en-PH" dirty="0">
              <a:solidFill>
                <a:srgbClr val="C00000"/>
              </a:solidFill>
            </a:endParaRPr>
          </a:p>
        </p:txBody>
      </p:sp>
      <p:pic>
        <p:nvPicPr>
          <p:cNvPr id="6" name="Picture 5" descr="A person holding a baby&#10;&#10;Description automatically generated">
            <a:hlinkClick r:id="rId1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62" y="155694"/>
            <a:ext cx="1891688" cy="25575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990" y="1115060"/>
            <a:ext cx="2846070" cy="4992370"/>
          </a:xfrm>
          <a:noFill/>
        </p:spPr>
        <p:txBody>
          <a:bodyPr>
            <a:noAutofit/>
          </a:bodyPr>
          <a:lstStyle/>
          <a:p>
            <a:r>
              <a:rPr lang="en-US" altLang="en-US" sz="28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7</a:t>
            </a:r>
            <a:r>
              <a:rPr lang="ko-KR" altLang="en-US" sz="28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세기</a:t>
            </a:r>
            <a:r>
              <a:rPr lang="en-US" altLang="en-US" sz="28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8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초</a:t>
            </a:r>
            <a:r>
              <a:rPr lang="en-US" altLang="en-US" sz="28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8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대만의</a:t>
            </a:r>
            <a:r>
              <a:rPr lang="en-US" altLang="en-US" sz="28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8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가오산족</a:t>
            </a:r>
            <a:r>
              <a:rPr lang="en-US" altLang="en-US" sz="28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8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계열</a:t>
            </a:r>
            <a:r>
              <a:rPr lang="en-US" altLang="en-US" sz="28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8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부족들</a:t>
            </a:r>
            <a:endParaRPr lang="ko-KR" altLang="en-US" sz="2800" b="1" dirty="0">
              <a:solidFill>
                <a:srgbClr val="C00000"/>
              </a:solidFill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95345" y="932180"/>
            <a:ext cx="7653655" cy="5283200"/>
          </a:xfrm>
          <a:noFill/>
        </p:spPr>
        <p:txBody>
          <a:bodyPr anchor="ctr">
            <a:normAutofit fontScale="25000"/>
          </a:bodyPr>
          <a:lstStyle/>
          <a:p>
            <a:pPr marL="0" indent="0">
              <a:buNone/>
            </a:pPr>
            <a:r>
              <a:rPr lang="en-US" altLang="en-US" sz="6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"7</a:t>
            </a:r>
            <a:r>
              <a:rPr lang="ko-KR" altLang="en-US" sz="6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세기</a:t>
            </a:r>
            <a:r>
              <a:rPr lang="en-US" altLang="en-US" sz="6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6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초까지</a:t>
            </a:r>
            <a:r>
              <a:rPr lang="en-US" altLang="ko-KR" sz="6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(</a:t>
            </a:r>
            <a:r>
              <a:rPr lang="ko-KR" altLang="en-US" sz="6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수나라</a:t>
            </a:r>
            <a:r>
              <a:rPr lang="en-US" altLang="en-US" sz="6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6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말기에서</a:t>
            </a:r>
            <a:r>
              <a:rPr lang="en-US" altLang="en-US" sz="6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6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당나라</a:t>
            </a:r>
            <a:r>
              <a:rPr lang="en-US" altLang="en-US" sz="6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6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초기</a:t>
            </a:r>
            <a:r>
              <a:rPr lang="en-US" altLang="ko-KR" sz="6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6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약</a:t>
            </a:r>
            <a:r>
              <a:rPr lang="en-US" altLang="en-US" sz="6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600–630</a:t>
            </a:r>
            <a:r>
              <a:rPr lang="ko-KR" altLang="en-US" sz="6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년경</a:t>
            </a:r>
            <a:r>
              <a:rPr lang="en-US" altLang="en-US" sz="6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 </a:t>
            </a:r>
            <a:r>
              <a:rPr lang="ko-KR" altLang="en-US" sz="6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가오산족</a:t>
            </a:r>
            <a:r>
              <a:rPr lang="en-US" altLang="en-US" sz="6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sz="6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高山族</a:t>
            </a:r>
            <a:r>
              <a:rPr lang="en-US" altLang="en-US" sz="6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</a:t>
            </a:r>
            <a:r>
              <a:rPr lang="ko-KR" altLang="en-US" sz="6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은</a:t>
            </a:r>
            <a:r>
              <a:rPr lang="en-US" altLang="en-US" sz="6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6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수렵</a:t>
            </a:r>
            <a:r>
              <a:rPr lang="en-US" altLang="en-US" sz="6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6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및</a:t>
            </a:r>
            <a:r>
              <a:rPr lang="en-US" altLang="en-US" sz="6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6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채집</a:t>
            </a:r>
            <a:r>
              <a:rPr lang="en-US" altLang="en-US" sz="6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6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활동과</a:t>
            </a:r>
            <a:r>
              <a:rPr lang="en-US" altLang="en-US" sz="6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6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더불어</a:t>
            </a:r>
            <a:r>
              <a:rPr lang="en-US" altLang="en-US" sz="6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6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농경과</a:t>
            </a:r>
            <a:r>
              <a:rPr lang="en-US" altLang="en-US" sz="6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6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목축을</a:t>
            </a:r>
            <a:r>
              <a:rPr lang="en-US" altLang="en-US" sz="6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6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시작</a:t>
            </a:r>
            <a:r>
              <a:rPr lang="ko-KR" altLang="en-US" sz="6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하였다</a:t>
            </a:r>
            <a:r>
              <a:rPr lang="en-US" altLang="en-US" sz="6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</a:t>
            </a:r>
            <a:r>
              <a:rPr lang="ko-KR" altLang="en-US" sz="6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이들은</a:t>
            </a:r>
            <a:r>
              <a:rPr lang="en-US" altLang="en-US" sz="6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6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석제</a:t>
            </a:r>
            <a:r>
              <a:rPr lang="en-US" altLang="en-US" sz="6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6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농기구를</a:t>
            </a:r>
            <a:r>
              <a:rPr lang="en-US" altLang="en-US" sz="6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6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이용해</a:t>
            </a:r>
            <a:r>
              <a:rPr lang="en-US" altLang="en-US" sz="6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6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곡류를</a:t>
            </a:r>
            <a:r>
              <a:rPr lang="en-US" altLang="en-US" sz="6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6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재배하였으며</a:t>
            </a:r>
            <a:r>
              <a:rPr lang="en-US" altLang="en-US" sz="6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6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각</a:t>
            </a:r>
            <a:r>
              <a:rPr lang="en-US" altLang="en-US" sz="6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6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부족은</a:t>
            </a:r>
            <a:r>
              <a:rPr lang="en-US" altLang="en-US" sz="6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‘</a:t>
            </a:r>
            <a:r>
              <a:rPr lang="ko-KR" altLang="en-US" sz="6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족장</a:t>
            </a:r>
            <a:r>
              <a:rPr lang="en-US" altLang="en-US" sz="6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’</a:t>
            </a:r>
            <a:r>
              <a:rPr lang="ko-KR" altLang="en-US" sz="6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이라</a:t>
            </a:r>
            <a:r>
              <a:rPr lang="en-US" altLang="en-US" sz="6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6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불리는</a:t>
            </a:r>
            <a:r>
              <a:rPr lang="en-US" altLang="en-US" sz="6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6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지도자에</a:t>
            </a:r>
            <a:r>
              <a:rPr lang="en-US" altLang="en-US" sz="6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6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의해</a:t>
            </a:r>
            <a:r>
              <a:rPr lang="en-US" altLang="en-US" sz="6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6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통치되었다</a:t>
            </a:r>
            <a:r>
              <a:rPr lang="en-US" altLang="en-US" sz="6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</a:t>
            </a:r>
            <a:r>
              <a:rPr lang="ko-KR" altLang="en-US" sz="6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족장은</a:t>
            </a:r>
            <a:r>
              <a:rPr lang="en-US" altLang="en-US" sz="6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6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회의를</a:t>
            </a:r>
            <a:r>
              <a:rPr lang="en-US" altLang="en-US" sz="6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6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소집할</a:t>
            </a:r>
            <a:r>
              <a:rPr lang="en-US" altLang="en-US" sz="6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6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때</a:t>
            </a:r>
            <a:r>
              <a:rPr lang="en-US" altLang="en-US" sz="6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6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큰</a:t>
            </a:r>
            <a:r>
              <a:rPr lang="en-US" altLang="en-US" sz="6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6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북을</a:t>
            </a:r>
            <a:r>
              <a:rPr lang="en-US" altLang="en-US" sz="6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6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쳐서</a:t>
            </a:r>
            <a:r>
              <a:rPr lang="en-US" altLang="en-US" sz="6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6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구성원들을</a:t>
            </a:r>
            <a:r>
              <a:rPr lang="en-US" altLang="en-US" sz="6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6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모았다</a:t>
            </a:r>
            <a:r>
              <a:rPr lang="en-US" altLang="en-US" sz="6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</a:t>
            </a:r>
            <a:endParaRPr lang="en-US" altLang="en-US" sz="60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>
              <a:buNone/>
            </a:pPr>
            <a:r>
              <a:rPr lang="ko-KR" altLang="en-US" sz="6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당시에는</a:t>
            </a:r>
            <a:r>
              <a:rPr lang="en-US" altLang="en-US" sz="6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6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형법도</a:t>
            </a:r>
            <a:r>
              <a:rPr lang="en-US" altLang="en-US" sz="6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6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과세</a:t>
            </a:r>
            <a:r>
              <a:rPr lang="en-US" altLang="en-US" sz="6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6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제도도</a:t>
            </a:r>
            <a:r>
              <a:rPr lang="en-US" altLang="en-US" sz="6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6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존재하지</a:t>
            </a:r>
            <a:r>
              <a:rPr lang="en-US" altLang="en-US" sz="6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6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않았으며</a:t>
            </a:r>
            <a:r>
              <a:rPr lang="en-US" altLang="en-US" sz="6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6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형사</a:t>
            </a:r>
            <a:r>
              <a:rPr lang="en-US" altLang="en-US" sz="6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6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사건은</a:t>
            </a:r>
            <a:r>
              <a:rPr lang="en-US" altLang="en-US" sz="6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6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부족</a:t>
            </a:r>
            <a:r>
              <a:rPr lang="en-US" altLang="en-US" sz="6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6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전체의</a:t>
            </a:r>
            <a:r>
              <a:rPr lang="en-US" altLang="en-US" sz="6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6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회합을</a:t>
            </a:r>
            <a:r>
              <a:rPr lang="en-US" altLang="en-US" sz="6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6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통해</a:t>
            </a:r>
            <a:r>
              <a:rPr lang="en-US" altLang="en-US" sz="6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6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재판되었다</a:t>
            </a:r>
            <a:r>
              <a:rPr lang="en-US" altLang="en-US" sz="6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</a:t>
            </a:r>
            <a:r>
              <a:rPr lang="ko-KR" altLang="en-US" sz="6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경범죄자는</a:t>
            </a:r>
            <a:r>
              <a:rPr lang="en-US" altLang="en-US" sz="6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6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밧줄에</a:t>
            </a:r>
            <a:r>
              <a:rPr lang="en-US" altLang="en-US" sz="6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6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묶여</a:t>
            </a:r>
            <a:r>
              <a:rPr lang="en-US" altLang="en-US" sz="6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6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태형을</a:t>
            </a:r>
            <a:r>
              <a:rPr lang="en-US" altLang="en-US" sz="6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6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받았고</a:t>
            </a:r>
            <a:r>
              <a:rPr lang="en-US" altLang="en-US" sz="6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6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중죄자에게는</a:t>
            </a:r>
            <a:r>
              <a:rPr lang="en-US" altLang="en-US" sz="6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6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사형이</a:t>
            </a:r>
            <a:r>
              <a:rPr lang="en-US" altLang="en-US" sz="6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6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집행되었다</a:t>
            </a:r>
            <a:r>
              <a:rPr lang="en-US" altLang="en-US" sz="6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</a:t>
            </a:r>
            <a:r>
              <a:rPr lang="ko-KR" altLang="en-US" sz="6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초기</a:t>
            </a:r>
            <a:r>
              <a:rPr lang="en-US" altLang="en-US" sz="6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6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가오산족은</a:t>
            </a:r>
            <a:r>
              <a:rPr lang="en-US" altLang="en-US" sz="6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6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문자가</a:t>
            </a:r>
            <a:r>
              <a:rPr lang="en-US" altLang="en-US" sz="6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6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없었고</a:t>
            </a:r>
            <a:r>
              <a:rPr lang="en-US" altLang="en-US" sz="6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6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달력도</a:t>
            </a:r>
            <a:r>
              <a:rPr lang="en-US" altLang="en-US" sz="6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6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없어</a:t>
            </a:r>
            <a:r>
              <a:rPr lang="en-US" altLang="en-US" sz="6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6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결승</a:t>
            </a:r>
            <a:r>
              <a:rPr lang="en-US" altLang="en-US" sz="6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sz="6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結繩</a:t>
            </a:r>
            <a:r>
              <a:rPr lang="en-US" altLang="en-US" sz="6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6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매듭</a:t>
            </a:r>
            <a:r>
              <a:rPr lang="en-US" altLang="en-US" sz="6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6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묶기</a:t>
            </a:r>
            <a:r>
              <a:rPr lang="en-US" altLang="en-US" sz="6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</a:t>
            </a:r>
            <a:r>
              <a:rPr lang="ko-KR" altLang="en-US" sz="6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을</a:t>
            </a:r>
            <a:r>
              <a:rPr lang="en-US" altLang="en-US" sz="6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6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통해</a:t>
            </a:r>
            <a:r>
              <a:rPr lang="en-US" altLang="en-US" sz="6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6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기록을</a:t>
            </a:r>
            <a:r>
              <a:rPr lang="en-US" altLang="en-US" sz="6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6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남겼다</a:t>
            </a:r>
            <a:r>
              <a:rPr lang="en-US" altLang="en-US" sz="6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</a:t>
            </a:r>
            <a:r>
              <a:rPr lang="ko-KR" altLang="en-US" sz="6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이들은</a:t>
            </a:r>
            <a:r>
              <a:rPr lang="en-US" altLang="en-US" sz="6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6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산과</a:t>
            </a:r>
            <a:r>
              <a:rPr lang="en-US" altLang="en-US" sz="6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6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바다의</a:t>
            </a:r>
            <a:r>
              <a:rPr lang="en-US" altLang="en-US" sz="6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6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신을</a:t>
            </a:r>
            <a:r>
              <a:rPr lang="en-US" altLang="en-US" sz="6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6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숭배했으며</a:t>
            </a:r>
            <a:r>
              <a:rPr lang="en-US" altLang="en-US" sz="6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6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조각과</a:t>
            </a:r>
            <a:r>
              <a:rPr lang="en-US" altLang="en-US" sz="6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6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채색</a:t>
            </a:r>
            <a:r>
              <a:rPr lang="en-US" altLang="en-US" sz="6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6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노래와</a:t>
            </a:r>
            <a:r>
              <a:rPr lang="en-US" altLang="en-US" sz="6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6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춤을</a:t>
            </a:r>
            <a:r>
              <a:rPr lang="en-US" altLang="en-US" sz="6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6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즐겼다</a:t>
            </a:r>
            <a:r>
              <a:rPr lang="en-US" altLang="en-US" sz="6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."</a:t>
            </a:r>
            <a:endParaRPr lang="en-US" altLang="en-US" sz="4665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en-US" dirty="0"/>
          </a:p>
          <a:p>
            <a:pPr marL="0" indent="0">
              <a:buNone/>
            </a:pP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주해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endParaRPr lang="en-US" altLang="en-US" sz="48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>
              <a:buNone/>
            </a:pPr>
            <a:r>
              <a:rPr lang="en-US" altLang="ko-KR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*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결승기록법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結繩記事法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):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매듭의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수와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모양으로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정보를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기록하는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고대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기법으로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안데스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문명의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키푸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(khipu)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와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유사한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방식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</a:t>
            </a:r>
            <a:endParaRPr lang="en-US" altLang="en-US" sz="48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>
              <a:buNone/>
            </a:pPr>
            <a:r>
              <a:rPr lang="en-US" altLang="ko-KR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*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산해신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山海神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숭배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: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자연신앙의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일환으로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원시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신앙의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흔적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</a:t>
            </a:r>
            <a:endParaRPr lang="en-US" altLang="en-US" sz="48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>
              <a:buNone/>
            </a:pPr>
            <a:r>
              <a:rPr lang="en-US" altLang="ko-KR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*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법과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제도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부재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: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초기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부족사회에서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흔히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나타나는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공동체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자율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규범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중심의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분쟁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해결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방식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</a:t>
            </a:r>
            <a:endParaRPr lang="en-US" altLang="en-US" sz="48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299809" y="390555"/>
            <a:ext cx="24886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Austronesian Taiwan</a:t>
            </a:r>
            <a:endParaRPr lang="en-PH" dirty="0">
              <a:solidFill>
                <a:srgbClr val="C00000"/>
              </a:solidFill>
            </a:endParaRPr>
          </a:p>
        </p:txBody>
      </p:sp>
      <p:pic>
        <p:nvPicPr>
          <p:cNvPr id="6" name="Picture 5" descr="A person holding a baby&#10;&#10;Description automatically generated">
            <a:hlinkClick r:id="rId1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65" y="84700"/>
            <a:ext cx="1971695" cy="26657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3390" y="2068830"/>
            <a:ext cx="3018790" cy="3837940"/>
          </a:xfrm>
          <a:noFill/>
        </p:spPr>
        <p:txBody>
          <a:bodyPr>
            <a:noAutofit/>
          </a:bodyPr>
          <a:lstStyle/>
          <a:p>
            <a:r>
              <a:rPr lang="en-US" altLang="en-US" sz="28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“‘</a:t>
            </a:r>
            <a:r>
              <a:rPr lang="ko-KR" altLang="en-US" sz="28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야만인</a:t>
            </a:r>
            <a:r>
              <a:rPr lang="en-US" altLang="en-US" sz="28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sz="28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番</a:t>
            </a:r>
            <a:r>
              <a:rPr lang="en-US" altLang="en-US" sz="28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)’</a:t>
            </a:r>
            <a:r>
              <a:rPr lang="ko-KR" altLang="en-US" sz="28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에서</a:t>
            </a:r>
            <a:r>
              <a:rPr lang="en-US" altLang="en-US" sz="28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8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유교</a:t>
            </a:r>
            <a:r>
              <a:rPr lang="en-US" altLang="en-US" sz="28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8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중심의</a:t>
            </a:r>
            <a:r>
              <a:rPr lang="en-US" altLang="en-US" sz="28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8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한족</a:t>
            </a:r>
            <a:r>
              <a:rPr lang="en-US" altLang="en-US" sz="28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8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문화로의</a:t>
            </a:r>
            <a:r>
              <a:rPr lang="en-US" altLang="en-US" sz="28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8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점진적</a:t>
            </a:r>
            <a:r>
              <a:rPr lang="en-US" altLang="en-US" sz="28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8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전환</a:t>
            </a:r>
            <a:r>
              <a:rPr lang="en-US" altLang="en-US" sz="28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8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과정</a:t>
            </a:r>
            <a:r>
              <a:rPr lang="en-US" altLang="en-US" sz="28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”</a:t>
            </a:r>
            <a:endParaRPr lang="en-US" altLang="en-US" sz="2800" b="1" dirty="0">
              <a:solidFill>
                <a:srgbClr val="C00000"/>
              </a:solidFill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7460" y="914400"/>
            <a:ext cx="7139305" cy="5467985"/>
          </a:xfrm>
          <a:noFill/>
        </p:spPr>
        <p:txBody>
          <a:bodyPr anchor="ctr">
            <a:noAutofit/>
          </a:bodyPr>
          <a:lstStyle/>
          <a:p>
            <a:pPr marL="0" indent="0">
              <a:buNone/>
            </a:pP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“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특히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평지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平地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원주민들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사이에서는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각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정권의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‘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문명화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정책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(civilizing projects)’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강화될수록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외부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문화와의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접촉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또한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더욱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빈번해졌다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이러한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문화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접촉은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점차적인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동화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(acculturation and assimilation)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의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과정을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수반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하였으며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이는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광범위한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사회적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변화의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흐름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속에서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이루어졌다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특히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한족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사회에서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중요한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‘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민족적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표지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’(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예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: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전족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식습관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복식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등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가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점차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제거되면서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종래에는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서로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다른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민족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집단을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구분하던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전통적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경계가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흐려지는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결과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를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낳았다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.”</a:t>
            </a:r>
            <a:endParaRPr lang="en-US" altLang="en-US" sz="16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>
              <a:buNone/>
            </a:pPr>
            <a:endParaRPr lang="en-US" altLang="en-US" sz="16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>
              <a:buNone/>
            </a:pP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용어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해설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(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주석용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</a:t>
            </a:r>
            <a:endParaRPr lang="en-US" altLang="en-US" sz="14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>
              <a:buNone/>
            </a:pPr>
            <a:r>
              <a:rPr lang="en-US" altLang="ko-KR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*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문명화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정책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(civilizing projects):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제국주의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및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식민지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정권이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비문명적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·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야만적이라고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간주한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토착민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사회에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대해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문명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·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질서를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부여하고자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했던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정치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·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문화적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개입을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의미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</a:t>
            </a:r>
            <a:endParaRPr lang="en-US" altLang="en-US" sz="14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>
              <a:buNone/>
            </a:pPr>
            <a:r>
              <a:rPr lang="en-US" altLang="ko-KR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*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동화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同化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assimilation):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피지배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집단이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지배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집단의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언어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·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생활양식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·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가치체계를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수용하는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과정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</a:t>
            </a:r>
            <a:endParaRPr lang="en-US" altLang="en-US" sz="14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>
              <a:buNone/>
            </a:pPr>
            <a:r>
              <a:rPr lang="en-US" altLang="ko-KR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*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민족적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표지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(ethnic markers):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특정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민족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집단을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식별하는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문화적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상징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요소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대만에서는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전족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식습관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복식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언어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문신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등이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이에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해당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</a:t>
            </a:r>
            <a:endParaRPr lang="en-US" altLang="en-US" sz="14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806623" y="320216"/>
            <a:ext cx="24886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Austronesian</a:t>
            </a:r>
            <a:r>
              <a:rPr lang="en-US" b="1" dirty="0"/>
              <a:t> </a:t>
            </a:r>
            <a:r>
              <a:rPr lang="en-US" b="1" dirty="0">
                <a:solidFill>
                  <a:srgbClr val="C00000"/>
                </a:solidFill>
              </a:rPr>
              <a:t>Taiwan</a:t>
            </a:r>
            <a:endParaRPr lang="en-PH" dirty="0">
              <a:solidFill>
                <a:srgbClr val="C00000"/>
              </a:solidFill>
            </a:endParaRPr>
          </a:p>
        </p:txBody>
      </p:sp>
      <p:pic>
        <p:nvPicPr>
          <p:cNvPr id="6" name="Picture 5" descr="A person holding a baby&#10;&#10;Description automatically generated">
            <a:hlinkClick r:id="rId1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65" y="84700"/>
            <a:ext cx="1543637" cy="2086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6395" y="1863090"/>
            <a:ext cx="1891030" cy="4043680"/>
          </a:xfrm>
          <a:noFill/>
        </p:spPr>
        <p:txBody>
          <a:bodyPr>
            <a:noAutofit/>
          </a:bodyPr>
          <a:lstStyle/>
          <a:p>
            <a:r>
              <a:rPr lang="en-US" altLang="en-US" sz="24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‘</a:t>
            </a:r>
            <a:r>
              <a:rPr lang="ko-KR" altLang="en-US" sz="24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번</a:t>
            </a:r>
            <a:r>
              <a:rPr lang="en-US" altLang="en-US" sz="24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sz="24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番</a:t>
            </a:r>
            <a:r>
              <a:rPr lang="en-US" altLang="en-US" sz="24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)’</a:t>
            </a:r>
            <a:r>
              <a:rPr lang="ko-KR" altLang="en-US" sz="24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에서</a:t>
            </a:r>
            <a:r>
              <a:rPr lang="en-US" altLang="en-US" sz="24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유교적</a:t>
            </a:r>
            <a:r>
              <a:rPr lang="en-US" altLang="en-US" sz="24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‘</a:t>
            </a:r>
            <a:r>
              <a:rPr lang="ko-KR" altLang="en-US" sz="24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한</a:t>
            </a:r>
            <a:r>
              <a:rPr lang="en-US" altLang="en-US" sz="24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sz="24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漢</a:t>
            </a:r>
            <a:r>
              <a:rPr lang="en-US" altLang="en-US" sz="24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)’ </a:t>
            </a:r>
            <a:r>
              <a:rPr lang="ko-KR" altLang="en-US" sz="24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문화로의</a:t>
            </a:r>
            <a:r>
              <a:rPr lang="en-US" altLang="en-US" sz="24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점진적</a:t>
            </a:r>
            <a:r>
              <a:rPr lang="en-US" altLang="en-US" sz="24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전환</a:t>
            </a:r>
            <a:endParaRPr lang="ko-KR" altLang="en-US" sz="2400" b="1" dirty="0">
              <a:solidFill>
                <a:srgbClr val="C00000"/>
              </a:solidFill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56790" y="250825"/>
            <a:ext cx="9386570" cy="7404100"/>
          </a:xfrm>
          <a:noFill/>
        </p:spPr>
        <p:txBody>
          <a:bodyPr anchor="ctr">
            <a:normAutofit fontScale="25000"/>
          </a:bodyPr>
          <a:lstStyle/>
          <a:p>
            <a:pPr marL="0" indent="0">
              <a:buNone/>
            </a:pPr>
            <a:r>
              <a:rPr lang="ko-KR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대만</a:t>
            </a:r>
            <a:r>
              <a:rPr lang="en-US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및</a:t>
            </a:r>
            <a:r>
              <a:rPr lang="en-US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중국</a:t>
            </a:r>
            <a:r>
              <a:rPr lang="en-US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남부의</a:t>
            </a:r>
            <a:r>
              <a:rPr lang="en-US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토착</a:t>
            </a:r>
            <a:r>
              <a:rPr lang="en-US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원주민들은</a:t>
            </a:r>
            <a:r>
              <a:rPr lang="en-US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오랫동안</a:t>
            </a:r>
            <a:r>
              <a:rPr lang="en-US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한족</a:t>
            </a:r>
            <a:r>
              <a:rPr lang="en-US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중심의</a:t>
            </a:r>
            <a:r>
              <a:rPr lang="en-US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중화</a:t>
            </a:r>
            <a:r>
              <a:rPr lang="en-US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세계관에서</a:t>
            </a:r>
            <a:r>
              <a:rPr lang="en-US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‘</a:t>
            </a:r>
            <a:r>
              <a:rPr lang="ko-KR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번</a:t>
            </a:r>
            <a:r>
              <a:rPr lang="en-US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番</a:t>
            </a:r>
            <a:r>
              <a:rPr lang="en-US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)’, </a:t>
            </a:r>
            <a:r>
              <a:rPr lang="ko-KR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즉</a:t>
            </a:r>
            <a:r>
              <a:rPr lang="en-US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‘</a:t>
            </a:r>
            <a:r>
              <a:rPr lang="ko-KR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야만인</a:t>
            </a:r>
            <a:r>
              <a:rPr lang="en-US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’</a:t>
            </a:r>
            <a:r>
              <a:rPr lang="ko-KR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으로</a:t>
            </a:r>
            <a:r>
              <a:rPr lang="en-US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간주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되어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왔다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이러한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명명은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단순한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외부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지칭을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넘어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문화적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타자화와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정치적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위계화를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동반하는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개념으로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기능하였다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1.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그러나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역사의</a:t>
            </a:r>
            <a:r>
              <a:rPr lang="en-US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흐름</a:t>
            </a:r>
            <a:r>
              <a:rPr lang="en-US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속에서</a:t>
            </a:r>
            <a:r>
              <a:rPr lang="en-US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이들</a:t>
            </a:r>
            <a:r>
              <a:rPr lang="en-US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원주민은</a:t>
            </a:r>
            <a:r>
              <a:rPr lang="en-US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점진적으로</a:t>
            </a:r>
            <a:r>
              <a:rPr lang="en-US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한족</a:t>
            </a:r>
            <a:r>
              <a:rPr lang="en-US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사회의</a:t>
            </a:r>
            <a:r>
              <a:rPr lang="en-US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질서</a:t>
            </a:r>
            <a:r>
              <a:rPr lang="en-US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가치</a:t>
            </a:r>
            <a:r>
              <a:rPr lang="en-US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제도에</a:t>
            </a:r>
            <a:r>
              <a:rPr lang="en-US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편입되며</a:t>
            </a:r>
            <a:r>
              <a:rPr lang="en-US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**</a:t>
            </a:r>
            <a:r>
              <a:rPr lang="ko-KR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유교적</a:t>
            </a:r>
            <a:r>
              <a:rPr lang="en-US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‘</a:t>
            </a:r>
            <a:r>
              <a:rPr lang="ko-KR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한</a:t>
            </a:r>
            <a:r>
              <a:rPr lang="en-US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漢</a:t>
            </a:r>
            <a:r>
              <a:rPr lang="en-US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)’ </a:t>
            </a:r>
            <a:r>
              <a:rPr lang="ko-KR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문화로의</a:t>
            </a:r>
            <a:r>
              <a:rPr lang="en-US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동화</a:t>
            </a:r>
            <a:r>
              <a:rPr lang="en-US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(assimilation)**</a:t>
            </a:r>
            <a:r>
              <a:rPr lang="ko-KR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를</a:t>
            </a:r>
            <a:r>
              <a:rPr lang="en-US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경험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하였다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2.</a:t>
            </a:r>
            <a:endParaRPr lang="ko-KR" altLang="en-US" sz="48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>
              <a:buNone/>
            </a:pP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이러한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전환은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단기간에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이루어진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급격한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흡수가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아니라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정권이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교체될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때마다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강화된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**‘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문명화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프로젝트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(civilizing projects)’**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를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통해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장기적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·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점진적으로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전개되었다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3.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유교적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규범과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가족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제도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삼강오륜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),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한문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교육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관혼상제의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유교적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절차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수용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등은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점차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원주민의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생활양식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전반을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변화시켰다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더불어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전통적인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복식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언어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식습관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제례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방식과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같은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**‘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민족적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표지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(ethnic markers)’**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는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차례로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제거되거나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변형되었다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4.</a:t>
            </a:r>
            <a:endParaRPr lang="en-US" altLang="en-US" sz="48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>
              <a:buNone/>
            </a:pP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특히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평지</a:t>
            </a:r>
            <a:r>
              <a:rPr lang="en-US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원주민들은</a:t>
            </a:r>
            <a:r>
              <a:rPr lang="en-US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한족과의</a:t>
            </a:r>
            <a:r>
              <a:rPr lang="en-US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접촉이</a:t>
            </a:r>
            <a:r>
              <a:rPr lang="en-US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잦았던</a:t>
            </a:r>
            <a:r>
              <a:rPr lang="en-US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지역적</a:t>
            </a:r>
            <a:r>
              <a:rPr lang="en-US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특성상</a:t>
            </a:r>
            <a:r>
              <a:rPr lang="en-US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이러한</a:t>
            </a:r>
            <a:r>
              <a:rPr lang="en-US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전환의</a:t>
            </a:r>
            <a:r>
              <a:rPr lang="en-US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영향이</a:t>
            </a:r>
            <a:r>
              <a:rPr lang="en-US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더욱</a:t>
            </a:r>
            <a:r>
              <a:rPr lang="en-US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심화되었고</a:t>
            </a:r>
            <a:r>
              <a:rPr lang="en-US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일부</a:t>
            </a:r>
            <a:r>
              <a:rPr lang="en-US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부족은</a:t>
            </a:r>
            <a:r>
              <a:rPr lang="en-US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한화된</a:t>
            </a:r>
            <a:r>
              <a:rPr lang="en-US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성씨를</a:t>
            </a:r>
            <a:r>
              <a:rPr lang="en-US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채택하거나</a:t>
            </a:r>
            <a:r>
              <a:rPr lang="en-US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유교</a:t>
            </a:r>
            <a:r>
              <a:rPr lang="en-US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사당을</a:t>
            </a:r>
            <a:r>
              <a:rPr lang="en-US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건립하는</a:t>
            </a:r>
            <a:r>
              <a:rPr lang="en-US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등의</a:t>
            </a:r>
            <a:r>
              <a:rPr lang="en-US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문화적</a:t>
            </a:r>
            <a:r>
              <a:rPr lang="en-US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수용</a:t>
            </a:r>
            <a:r>
              <a:rPr lang="en-US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양상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을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보였다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그러나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과정은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단순한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수용이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아닌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저항과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협상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선택적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수용이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혼재된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복합적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현상이었다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5.</a:t>
            </a:r>
            <a:endParaRPr lang="en-US" altLang="en-US" sz="48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>
              <a:buNone/>
            </a:pPr>
            <a:r>
              <a:rPr lang="ko-KR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결과적으로</a:t>
            </a:r>
            <a:r>
              <a:rPr lang="en-US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‘</a:t>
            </a:r>
            <a:r>
              <a:rPr lang="ko-KR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번</a:t>
            </a:r>
            <a:r>
              <a:rPr lang="en-US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’</a:t>
            </a:r>
            <a:r>
              <a:rPr lang="ko-KR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에서</a:t>
            </a:r>
            <a:r>
              <a:rPr lang="en-US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‘</a:t>
            </a:r>
            <a:r>
              <a:rPr lang="ko-KR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한</a:t>
            </a:r>
            <a:r>
              <a:rPr lang="en-US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’</a:t>
            </a:r>
            <a:r>
              <a:rPr lang="ko-KR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으로의</a:t>
            </a:r>
            <a:r>
              <a:rPr lang="en-US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정체성</a:t>
            </a:r>
            <a:r>
              <a:rPr lang="en-US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전환은</a:t>
            </a:r>
            <a:r>
              <a:rPr lang="en-US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단지</a:t>
            </a:r>
            <a:r>
              <a:rPr lang="en-US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문화적</a:t>
            </a:r>
            <a:r>
              <a:rPr lang="en-US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흡수만이</a:t>
            </a:r>
            <a:r>
              <a:rPr lang="en-US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아닌</a:t>
            </a:r>
            <a:r>
              <a:rPr lang="en-US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정치적</a:t>
            </a:r>
            <a:r>
              <a:rPr lang="en-US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통합과</a:t>
            </a:r>
            <a:r>
              <a:rPr lang="en-US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사회적</a:t>
            </a:r>
            <a:r>
              <a:rPr lang="en-US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위계의</a:t>
            </a:r>
            <a:r>
              <a:rPr lang="en-US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재편을</a:t>
            </a:r>
            <a:r>
              <a:rPr lang="en-US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수반한</a:t>
            </a:r>
            <a:r>
              <a:rPr lang="en-US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권력</a:t>
            </a:r>
            <a:r>
              <a:rPr lang="en-US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담론의</a:t>
            </a:r>
            <a:r>
              <a:rPr lang="en-US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핵심</a:t>
            </a:r>
            <a:r>
              <a:rPr lang="en-US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축이었다</a:t>
            </a:r>
            <a:r>
              <a:rPr lang="en-US" altLang="en-US" sz="48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</a:t>
            </a:r>
            <a:endParaRPr lang="en-US" altLang="en-US" sz="4800" b="1" dirty="0">
              <a:solidFill>
                <a:srgbClr val="FF0000"/>
              </a:solidFill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>
              <a:buNone/>
            </a:pPr>
            <a:r>
              <a:rPr lang="ko-KR" altLang="en-US" sz="4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각주</a:t>
            </a:r>
            <a:r>
              <a:rPr lang="en-US" altLang="en-US" sz="4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(Footnotes)</a:t>
            </a:r>
            <a:endParaRPr lang="en-US" altLang="en-US" sz="40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>
              <a:buNone/>
            </a:pPr>
            <a:r>
              <a:rPr lang="en-US" altLang="en-US" sz="3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1.Barclay, P. D. (2001). Outcasts of Empire: Japan’s Rule on Taiwan's "Savage Border," 1874–1945. University of California Press.</a:t>
            </a:r>
            <a:endParaRPr lang="en-US" altLang="en-US" sz="36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>
              <a:buNone/>
            </a:pPr>
            <a:r>
              <a:rPr lang="en-US" altLang="en-US" sz="3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2.Shepherd, J. R. (1993). Statecraft and Political Economy on the Taiwan Frontier, 1600–1800. Stanford University Press.</a:t>
            </a:r>
            <a:endParaRPr lang="en-US" altLang="en-US" sz="36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>
              <a:buNone/>
            </a:pPr>
            <a:r>
              <a:rPr lang="en-US" altLang="en-US" sz="3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3.Brown, M. J. (2004). Is Taiwan Chinese? The Impact of Culture, Power, and Migration on Changing Identities. University of California Press.</a:t>
            </a:r>
            <a:endParaRPr lang="en-US" altLang="en-US" sz="36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>
              <a:buNone/>
            </a:pPr>
            <a:r>
              <a:rPr lang="en-US" altLang="zh-CN" sz="3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4.</a:t>
            </a:r>
            <a:r>
              <a:rPr lang="zh-CN" altLang="en-US" sz="3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李壬癸</a:t>
            </a:r>
            <a:r>
              <a:rPr lang="en-US" altLang="en-US" sz="3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(1996). </a:t>
            </a:r>
            <a:r>
              <a:rPr lang="zh-CN" altLang="en-US" sz="3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臺灣南島語言與民族</a:t>
            </a:r>
            <a:r>
              <a:rPr lang="en-US" altLang="en-US" sz="3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</a:t>
            </a:r>
            <a:r>
              <a:rPr lang="zh-CN" altLang="en-US" sz="3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中央研究院語言學研究所</a:t>
            </a:r>
            <a:r>
              <a:rPr lang="en-US" altLang="en-US" sz="3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</a:t>
            </a:r>
            <a:endParaRPr lang="en-US" altLang="en-US" sz="36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>
              <a:buNone/>
            </a:pPr>
            <a:r>
              <a:rPr lang="en-US" altLang="en-US" sz="3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5,Chiu, K. (2008). "Transforming 'Barbarians' into Subjects of the Empire: Indigenous Assimilation and Han Colonialism in Taiwan." Taiwan Journal of Anthropology, 6(2), 1–28.</a:t>
            </a:r>
            <a:endParaRPr lang="en-US" altLang="en-US" sz="36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248751" y="177941"/>
            <a:ext cx="24886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Austronesian</a:t>
            </a:r>
            <a:r>
              <a:rPr lang="en-US" b="1" dirty="0"/>
              <a:t> </a:t>
            </a:r>
            <a:r>
              <a:rPr lang="en-US" b="1" dirty="0">
                <a:solidFill>
                  <a:srgbClr val="C00000"/>
                </a:solidFill>
              </a:rPr>
              <a:t>Taiwan</a:t>
            </a:r>
            <a:endParaRPr lang="en-PH" dirty="0">
              <a:solidFill>
                <a:srgbClr val="C00000"/>
              </a:solidFill>
            </a:endParaRPr>
          </a:p>
        </p:txBody>
      </p:sp>
      <p:pic>
        <p:nvPicPr>
          <p:cNvPr id="6" name="Picture 5" descr="A person holding a baby&#10;&#10;Description automatically generated">
            <a:hlinkClick r:id="rId1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65" y="84700"/>
            <a:ext cx="1514495" cy="2047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2605" y="3496310"/>
            <a:ext cx="1976120" cy="935990"/>
          </a:xfrm>
          <a:noFill/>
        </p:spPr>
        <p:txBody>
          <a:bodyPr/>
          <a:lstStyle/>
          <a:p>
            <a:r>
              <a:rPr lang="en-US" altLang="en-US" sz="2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“</a:t>
            </a:r>
            <a:r>
              <a:rPr lang="ko-KR" altLang="en-US" sz="2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대만</a:t>
            </a:r>
            <a:r>
              <a:rPr lang="en-US" altLang="en-US" sz="2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평야</a:t>
            </a:r>
            <a:r>
              <a:rPr lang="en-US" altLang="en-US" sz="2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지역의</a:t>
            </a:r>
            <a:r>
              <a:rPr lang="en-US" altLang="en-US" sz="2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  </a:t>
            </a:r>
            <a:r>
              <a:rPr lang="ko-KR" altLang="en-US" sz="2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토착</a:t>
            </a:r>
            <a:r>
              <a:rPr lang="en-US" altLang="en-US" sz="2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원주민</a:t>
            </a:r>
            <a:r>
              <a:rPr lang="en-US" altLang="en-US" sz="2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집단</a:t>
            </a:r>
            <a:r>
              <a:rPr lang="en-US" altLang="en-US" sz="2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”</a:t>
            </a:r>
            <a:endParaRPr lang="en-US" altLang="en-US" sz="28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36240" y="1024255"/>
            <a:ext cx="8712835" cy="5317490"/>
          </a:xfrm>
          <a:noFill/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“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평지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원주민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들은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주로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대나무로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만든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방어벽으로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둘러싸인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정주형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마을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정착지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에서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생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활하였다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대만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남부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지역의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마을들은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다른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지역보다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인구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밀도가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높았으며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일부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마을은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1,500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명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이상의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인구를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유지하였고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그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주변에는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여러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개의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위성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마을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(satellite villages)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분포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있었다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.”</a:t>
            </a:r>
            <a:endParaRPr lang="en-US" altLang="en-US" sz="16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endParaRPr lang="ko-KR" altLang="en-US" sz="14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해설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:</a:t>
            </a:r>
            <a:endParaRPr lang="en-US" altLang="en-US" sz="14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정주형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마을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: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이동생활을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하지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않고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일정한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지역에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정착하여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형성된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마을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구조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</a:t>
            </a:r>
            <a:endParaRPr lang="en-US" altLang="en-US" sz="14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방어벽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防禦壁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):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외적의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침입이나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동물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공격에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대비하여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마을을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둘러싸도록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세운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구조물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대나무를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사용한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이유는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현지의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재료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이용과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탄력성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복원력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때문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</a:t>
            </a:r>
            <a:endParaRPr lang="en-US" altLang="en-US" sz="14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위성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마을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: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중심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마을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(central village)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을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중심으로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그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주변에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분포하는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소규모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부락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경제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·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의례적으로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중심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마을과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긴밀하게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연결됨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</a:t>
            </a:r>
            <a:endParaRPr lang="en-US" altLang="en-US" sz="14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379001" y="430748"/>
            <a:ext cx="24886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Austronesian Taiwan</a:t>
            </a:r>
            <a:endParaRPr lang="en-PH" dirty="0">
              <a:solidFill>
                <a:srgbClr val="C00000"/>
              </a:solidFill>
            </a:endParaRPr>
          </a:p>
        </p:txBody>
      </p:sp>
      <p:pic>
        <p:nvPicPr>
          <p:cNvPr id="5" name="Picture 4" descr="A person holding a baby&#10;&#10;Description automatically generated">
            <a:hlinkClick r:id="rId1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65" y="84701"/>
            <a:ext cx="1880255" cy="25421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073400"/>
            <a:ext cx="1832610" cy="996315"/>
          </a:xfrm>
          <a:noFill/>
        </p:spPr>
        <p:txBody>
          <a:bodyPr/>
          <a:lstStyle/>
          <a:p>
            <a:r>
              <a:rPr lang="ko-KR" altLang="en-US" sz="28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대만</a:t>
            </a:r>
            <a:r>
              <a:rPr lang="en-US" altLang="en-US" sz="28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8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평야</a:t>
            </a:r>
            <a:r>
              <a:rPr lang="en-US" altLang="en-US" sz="28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8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토착민</a:t>
            </a:r>
            <a:endParaRPr lang="ko-KR" altLang="en-US" sz="2800" b="1" dirty="0">
              <a:solidFill>
                <a:srgbClr val="C00000"/>
              </a:solidFill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804160" y="920115"/>
            <a:ext cx="8387080" cy="5770245"/>
          </a:xfrm>
          <a:noFill/>
        </p:spPr>
        <p:txBody>
          <a:bodyPr vert="horz" lIns="91440" tIns="45720" rIns="91440" bIns="45720" rtlCol="0" anchor="t">
            <a:normAutofit fontScale="40000"/>
          </a:bodyPr>
          <a:lstStyle/>
          <a:p>
            <a:r>
              <a:rPr lang="ko-KR" altLang="en-US" sz="4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시라야</a:t>
            </a:r>
            <a:r>
              <a:rPr lang="en-US" altLang="en-US" sz="4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(Siraya) </a:t>
            </a:r>
            <a:r>
              <a:rPr lang="ko-KR" altLang="en-US" sz="4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마을</a:t>
            </a:r>
            <a:r>
              <a:rPr lang="ko-KR" altLang="en-US" sz="4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은</a:t>
            </a:r>
            <a:r>
              <a:rPr lang="en-US" altLang="en-US" sz="4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초가와</a:t>
            </a:r>
            <a:r>
              <a:rPr lang="en-US" altLang="en-US" sz="4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대나무로</a:t>
            </a:r>
            <a:r>
              <a:rPr lang="en-US" altLang="en-US" sz="4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지어진</a:t>
            </a:r>
            <a:r>
              <a:rPr lang="en-US" altLang="en-US" sz="4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주거지로</a:t>
            </a:r>
            <a:r>
              <a:rPr lang="en-US" altLang="en-US" sz="4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구성되었으며</a:t>
            </a:r>
            <a:r>
              <a:rPr lang="en-US" altLang="en-US" sz="4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4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집들은</a:t>
            </a:r>
            <a:r>
              <a:rPr lang="en-US" altLang="en-US" sz="4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지상으로부터</a:t>
            </a:r>
            <a:r>
              <a:rPr lang="en-US" altLang="en-US" sz="4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약</a:t>
            </a:r>
            <a:r>
              <a:rPr lang="en-US" altLang="en-US" sz="4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2</a:t>
            </a:r>
            <a:r>
              <a:rPr lang="ko-KR" altLang="en-US" sz="4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미터</a:t>
            </a:r>
            <a:r>
              <a:rPr lang="en-US" altLang="en-US" sz="4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(6.6</a:t>
            </a:r>
            <a:r>
              <a:rPr lang="ko-KR" altLang="en-US" sz="4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피트</a:t>
            </a:r>
            <a:r>
              <a:rPr lang="en-US" altLang="en-US" sz="4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 </a:t>
            </a:r>
            <a:r>
              <a:rPr lang="ko-KR" altLang="en-US" sz="4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높이의</a:t>
            </a:r>
            <a:r>
              <a:rPr lang="en-US" altLang="en-US" sz="4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말뚝</a:t>
            </a:r>
            <a:r>
              <a:rPr lang="en-US" altLang="en-US" sz="4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위에</a:t>
            </a:r>
            <a:r>
              <a:rPr lang="en-US" altLang="en-US" sz="4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세워졌다</a:t>
            </a:r>
            <a:r>
              <a:rPr lang="en-US" altLang="en-US" sz="4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</a:t>
            </a:r>
            <a:r>
              <a:rPr lang="ko-KR" altLang="en-US" sz="4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각</a:t>
            </a:r>
            <a:r>
              <a:rPr lang="en-US" altLang="en-US" sz="4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가구는</a:t>
            </a:r>
            <a:r>
              <a:rPr lang="en-US" altLang="en-US" sz="4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가축을</a:t>
            </a:r>
            <a:r>
              <a:rPr lang="en-US" altLang="en-US" sz="4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위한</a:t>
            </a:r>
            <a:r>
              <a:rPr lang="en-US" altLang="en-US" sz="4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창고를</a:t>
            </a:r>
            <a:r>
              <a:rPr lang="en-US" altLang="en-US" sz="4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갖추고</a:t>
            </a:r>
            <a:r>
              <a:rPr lang="en-US" altLang="en-US" sz="4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있었다</a:t>
            </a:r>
            <a:r>
              <a:rPr lang="en-US" altLang="en-US" sz="4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</a:t>
            </a:r>
            <a:r>
              <a:rPr lang="ko-KR" altLang="en-US" sz="4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마을에는</a:t>
            </a:r>
            <a:r>
              <a:rPr lang="en-US" altLang="en-US" sz="4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고지대</a:t>
            </a:r>
            <a:r>
              <a:rPr lang="en-US" altLang="en-US" sz="4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원주민의</a:t>
            </a:r>
            <a:r>
              <a:rPr lang="en-US" altLang="en-US" sz="4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머리</a:t>
            </a:r>
            <a:r>
              <a:rPr lang="en-US" altLang="en-US" sz="4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사냥</a:t>
            </a:r>
            <a:r>
              <a:rPr lang="en-US" altLang="en-US" sz="4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집단을</a:t>
            </a:r>
            <a:r>
              <a:rPr lang="en-US" altLang="en-US" sz="4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감시하기</a:t>
            </a:r>
            <a:r>
              <a:rPr lang="en-US" altLang="en-US" sz="4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위한</a:t>
            </a:r>
            <a:r>
              <a:rPr lang="en-US" altLang="en-US" sz="4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감시탑이</a:t>
            </a:r>
            <a:r>
              <a:rPr lang="en-US" altLang="en-US" sz="4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설치되어</a:t>
            </a:r>
            <a:r>
              <a:rPr lang="en-US" altLang="en-US" sz="4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있었다</a:t>
            </a:r>
            <a:r>
              <a:rPr lang="en-US" altLang="en-US" sz="4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</a:t>
            </a:r>
            <a:r>
              <a:rPr lang="ko-KR" altLang="en-US" sz="4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토지에</a:t>
            </a:r>
            <a:r>
              <a:rPr lang="en-US" altLang="en-US" sz="4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대한</a:t>
            </a:r>
            <a:r>
              <a:rPr lang="en-US" altLang="en-US" sz="4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개념은</a:t>
            </a:r>
            <a:r>
              <a:rPr lang="en-US" altLang="en-US" sz="4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주로</a:t>
            </a:r>
            <a:r>
              <a:rPr lang="en-US" altLang="en-US" sz="4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공동</a:t>
            </a:r>
            <a:r>
              <a:rPr lang="en-US" altLang="en-US" sz="4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소유</a:t>
            </a:r>
            <a:r>
              <a:rPr lang="en-US" altLang="en-US" sz="4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형태였으며</a:t>
            </a:r>
            <a:r>
              <a:rPr lang="en-US" altLang="en-US" sz="4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4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마을을</a:t>
            </a:r>
            <a:r>
              <a:rPr lang="en-US" altLang="en-US" sz="4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중심으로</a:t>
            </a:r>
            <a:r>
              <a:rPr lang="en-US" altLang="en-US" sz="4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여러</a:t>
            </a:r>
            <a:r>
              <a:rPr lang="en-US" altLang="en-US" sz="4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개의</a:t>
            </a:r>
            <a:r>
              <a:rPr lang="en-US" altLang="en-US" sz="4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동심원</a:t>
            </a:r>
            <a:r>
              <a:rPr lang="en-US" altLang="en-US" sz="4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형태로</a:t>
            </a:r>
            <a:r>
              <a:rPr lang="en-US" altLang="en-US" sz="4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공간이</a:t>
            </a:r>
            <a:r>
              <a:rPr lang="en-US" altLang="en-US" sz="4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구분되어</a:t>
            </a:r>
            <a:r>
              <a:rPr lang="en-US" altLang="en-US" sz="4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있었다</a:t>
            </a:r>
            <a:r>
              <a:rPr lang="en-US" altLang="en-US" sz="4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</a:t>
            </a:r>
            <a:endParaRPr lang="en-US" altLang="en-US" sz="40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endParaRPr lang="ko-KR" altLang="en-US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ko-KR" altLang="en-US" sz="2335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보충</a:t>
            </a:r>
            <a:r>
              <a:rPr lang="en-US" altLang="en-US" sz="2335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335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설명</a:t>
            </a:r>
            <a:r>
              <a:rPr lang="en-US" altLang="en-US" sz="2335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endParaRPr lang="ko-KR" altLang="en-US" sz="2335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건축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기술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: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말뚝집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(stilt house)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의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구조적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장점과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대만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원주민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특유의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재료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활용법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분석</a:t>
            </a:r>
            <a:endParaRPr lang="ko-KR" altLang="en-US" sz="24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사회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조직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: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공동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소유와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토지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이용권에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관한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인류학적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해석</a:t>
            </a:r>
            <a:endParaRPr lang="ko-KR" altLang="en-US" sz="24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방어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체계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: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고지대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부족과의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갈등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및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머리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사냥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문화와의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관계</a:t>
            </a:r>
            <a:endParaRPr lang="ko-KR" altLang="en-US" sz="24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농경과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목축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: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가축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창고의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존재가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시사하는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경제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활동과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사회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생활</a:t>
            </a:r>
            <a:endParaRPr lang="ko-KR" altLang="en-US" sz="24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문화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비교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: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고산족과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평지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원주민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간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주거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및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사회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조직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비교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연구</a:t>
            </a:r>
            <a:endParaRPr lang="ko-KR" altLang="en-US" sz="24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endParaRPr lang="en-US" altLang="en-US" sz="24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29100" y="331228"/>
            <a:ext cx="293581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Austronesian Taiwan</a:t>
            </a:r>
            <a:endParaRPr lang="en-PH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640" y="3545205"/>
            <a:ext cx="1765300" cy="996315"/>
          </a:xfrm>
          <a:noFill/>
        </p:spPr>
        <p:txBody>
          <a:bodyPr/>
          <a:lstStyle/>
          <a:p>
            <a:r>
              <a:rPr lang="ko-KR" altLang="en-US" sz="28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대만</a:t>
            </a:r>
            <a:r>
              <a:rPr lang="en-US" altLang="en-US" sz="28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8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평야</a:t>
            </a:r>
            <a:r>
              <a:rPr lang="en-US" altLang="en-US" sz="28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8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토착민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804795" y="675005"/>
            <a:ext cx="8926195" cy="6120765"/>
          </a:xfrm>
          <a:noFill/>
        </p:spPr>
        <p:txBody>
          <a:bodyPr vert="horz" lIns="91440" tIns="45720" rIns="91440" bIns="45720" rtlCol="0" anchor="t">
            <a:normAutofit fontScale="25000"/>
          </a:bodyPr>
          <a:lstStyle/>
          <a:p>
            <a:r>
              <a:rPr lang="ko-KR" altLang="en-US" sz="6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시라야를</a:t>
            </a:r>
            <a:r>
              <a:rPr lang="en-US" altLang="en-US" sz="6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6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비롯한</a:t>
            </a:r>
            <a:r>
              <a:rPr lang="en-US" altLang="en-US" sz="6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6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평지</a:t>
            </a:r>
            <a:r>
              <a:rPr lang="en-US" altLang="en-US" sz="6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6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원주민</a:t>
            </a:r>
            <a:r>
              <a:rPr lang="en-US" altLang="en-US" sz="6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6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공동체의</a:t>
            </a:r>
            <a:r>
              <a:rPr lang="en-US" altLang="en-US" sz="6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6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정착지는</a:t>
            </a:r>
            <a:r>
              <a:rPr lang="en-US" altLang="en-US" sz="6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6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중심</a:t>
            </a:r>
            <a:r>
              <a:rPr lang="en-US" altLang="en-US" sz="6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6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마을을</a:t>
            </a:r>
            <a:r>
              <a:rPr lang="en-US" altLang="en-US" sz="6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6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기준으로</a:t>
            </a:r>
            <a:r>
              <a:rPr lang="en-US" altLang="en-US" sz="6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6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동심원</a:t>
            </a:r>
            <a:r>
              <a:rPr lang="en-US" altLang="en-US" sz="6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6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형태로</a:t>
            </a:r>
            <a:r>
              <a:rPr lang="en-US" altLang="en-US" sz="6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6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구성</a:t>
            </a:r>
            <a:r>
              <a:rPr lang="ko-KR" altLang="en-US" sz="6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되어</a:t>
            </a:r>
            <a:r>
              <a:rPr lang="en-US" altLang="en-US" sz="6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6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있었다</a:t>
            </a:r>
            <a:r>
              <a:rPr lang="en-US" altLang="en-US" sz="6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</a:t>
            </a:r>
            <a:r>
              <a:rPr lang="ko-KR" altLang="en-US" sz="6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가장</a:t>
            </a:r>
            <a:r>
              <a:rPr lang="en-US" altLang="en-US" sz="6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6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안쪽</a:t>
            </a:r>
            <a:r>
              <a:rPr lang="en-US" altLang="en-US" sz="6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6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고리는</a:t>
            </a:r>
            <a:r>
              <a:rPr lang="en-US" altLang="en-US" sz="6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64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원예</a:t>
            </a:r>
            <a:r>
              <a:rPr lang="en-US" altLang="en-US" sz="64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64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및</a:t>
            </a:r>
            <a:r>
              <a:rPr lang="en-US" altLang="en-US" sz="64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64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과수</a:t>
            </a:r>
            <a:r>
              <a:rPr lang="en-US" altLang="en-US" sz="64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64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재배에</a:t>
            </a:r>
            <a:r>
              <a:rPr lang="en-US" altLang="en-US" sz="64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64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사용되었으며</a:t>
            </a:r>
            <a:r>
              <a:rPr lang="en-US" altLang="en-US" sz="64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64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일정한</a:t>
            </a:r>
            <a:r>
              <a:rPr lang="en-US" altLang="en-US" sz="64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64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휴경</a:t>
            </a:r>
            <a:r>
              <a:rPr lang="en-US" altLang="en-US" sz="64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64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주기를</a:t>
            </a:r>
            <a:r>
              <a:rPr lang="en-US" altLang="en-US" sz="64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64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따라</a:t>
            </a:r>
            <a:r>
              <a:rPr lang="en-US" altLang="en-US" sz="64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64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순환적으로</a:t>
            </a:r>
            <a:r>
              <a:rPr lang="en-US" altLang="en-US" sz="64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64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경작되었다</a:t>
            </a:r>
            <a:r>
              <a:rPr lang="en-US" altLang="en-US" sz="6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</a:t>
            </a:r>
            <a:r>
              <a:rPr lang="ko-KR" altLang="en-US" sz="6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두</a:t>
            </a:r>
            <a:r>
              <a:rPr lang="en-US" altLang="en-US" sz="6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6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번째</a:t>
            </a:r>
            <a:r>
              <a:rPr lang="en-US" altLang="en-US" sz="6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6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고리는</a:t>
            </a:r>
            <a:r>
              <a:rPr lang="en-US" altLang="en-US" sz="6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64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공동체</a:t>
            </a:r>
            <a:r>
              <a:rPr lang="en-US" altLang="en-US" sz="64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64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전용의</a:t>
            </a:r>
            <a:r>
              <a:rPr lang="en-US" altLang="en-US" sz="64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64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섬유</a:t>
            </a:r>
            <a:r>
              <a:rPr lang="en-US" altLang="en-US" sz="64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64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식물과</a:t>
            </a:r>
            <a:r>
              <a:rPr lang="en-US" altLang="en-US" sz="64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64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기타</a:t>
            </a:r>
            <a:r>
              <a:rPr lang="en-US" altLang="en-US" sz="64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64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작물</a:t>
            </a:r>
            <a:r>
              <a:rPr lang="en-US" altLang="en-US" sz="64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64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재배지로</a:t>
            </a:r>
            <a:r>
              <a:rPr lang="en-US" altLang="en-US" sz="64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64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사용</a:t>
            </a:r>
            <a:r>
              <a:rPr lang="ko-KR" altLang="en-US" sz="6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되었고</a:t>
            </a:r>
            <a:r>
              <a:rPr lang="en-US" altLang="en-US" sz="6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6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세</a:t>
            </a:r>
            <a:r>
              <a:rPr lang="en-US" altLang="en-US" sz="6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6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번째</a:t>
            </a:r>
            <a:r>
              <a:rPr lang="en-US" altLang="en-US" sz="6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6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고리는</a:t>
            </a:r>
            <a:r>
              <a:rPr lang="en-US" altLang="en-US" sz="6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6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공동체만을</a:t>
            </a:r>
            <a:r>
              <a:rPr lang="en-US" altLang="en-US" sz="6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6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위한</a:t>
            </a:r>
            <a:r>
              <a:rPr lang="en-US" altLang="en-US" sz="6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6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사냥터와</a:t>
            </a:r>
            <a:r>
              <a:rPr lang="en-US" altLang="en-US" sz="6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6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사슴</a:t>
            </a:r>
            <a:r>
              <a:rPr lang="en-US" altLang="en-US" sz="6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6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방목지로</a:t>
            </a:r>
            <a:r>
              <a:rPr lang="en-US" altLang="en-US" sz="6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6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지정되어</a:t>
            </a:r>
            <a:r>
              <a:rPr lang="en-US" altLang="en-US" sz="6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6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있었다</a:t>
            </a:r>
            <a:r>
              <a:rPr lang="en-US" altLang="en-US" sz="6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</a:t>
            </a:r>
            <a:endParaRPr lang="en-US" altLang="en-US" sz="64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ko-KR" altLang="en-US" sz="6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</a:t>
            </a:r>
            <a:r>
              <a:rPr lang="en-US" altLang="en-US" sz="6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6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지역의</a:t>
            </a:r>
            <a:r>
              <a:rPr lang="en-US" altLang="en-US" sz="6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6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평지</a:t>
            </a:r>
            <a:r>
              <a:rPr lang="en-US" altLang="en-US" sz="6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6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원주민들은</a:t>
            </a:r>
            <a:r>
              <a:rPr lang="en-US" altLang="en-US" sz="6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6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대만꽃사슴</a:t>
            </a:r>
            <a:r>
              <a:rPr lang="en-US" altLang="en-US" sz="6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(Formosan sika deer), </a:t>
            </a:r>
            <a:r>
              <a:rPr lang="ko-KR" altLang="en-US" sz="6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대만산사슴</a:t>
            </a:r>
            <a:r>
              <a:rPr lang="en-US" altLang="en-US" sz="6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(Formosan sambar deer), </a:t>
            </a:r>
            <a:r>
              <a:rPr lang="ko-KR" altLang="en-US" sz="6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산록사슴</a:t>
            </a:r>
            <a:r>
              <a:rPr lang="en-US" altLang="en-US" sz="6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(Reeves's muntjac) </a:t>
            </a:r>
            <a:r>
              <a:rPr lang="ko-KR" altLang="en-US" sz="6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등의</a:t>
            </a:r>
            <a:r>
              <a:rPr lang="en-US" altLang="en-US" sz="6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6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사슴</a:t>
            </a:r>
            <a:r>
              <a:rPr lang="en-US" altLang="en-US" sz="6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6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떼를</a:t>
            </a:r>
            <a:r>
              <a:rPr lang="en-US" altLang="en-US" sz="6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6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사냥</a:t>
            </a:r>
            <a:r>
              <a:rPr lang="ko-KR" altLang="en-US" sz="6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하였으며</a:t>
            </a:r>
            <a:r>
              <a:rPr lang="en-US" altLang="en-US" sz="6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6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동시에</a:t>
            </a:r>
            <a:r>
              <a:rPr lang="en-US" altLang="en-US" sz="6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6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조</a:t>
            </a:r>
            <a:r>
              <a:rPr lang="en-US" altLang="en-US" sz="6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sz="6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粟</a:t>
            </a:r>
            <a:r>
              <a:rPr lang="en-US" altLang="en-US" sz="6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 </a:t>
            </a:r>
            <a:r>
              <a:rPr lang="ko-KR" altLang="en-US" sz="6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등</a:t>
            </a:r>
            <a:r>
              <a:rPr lang="en-US" altLang="en-US" sz="6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6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잡곡을</a:t>
            </a:r>
            <a:r>
              <a:rPr lang="en-US" altLang="en-US" sz="6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6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소규모로</a:t>
            </a:r>
            <a:r>
              <a:rPr lang="en-US" altLang="en-US" sz="6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6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경작하였다</a:t>
            </a:r>
            <a:r>
              <a:rPr lang="en-US" altLang="en-US" sz="6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</a:t>
            </a:r>
            <a:r>
              <a:rPr lang="ko-KR" altLang="en-US" sz="6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또한</a:t>
            </a:r>
            <a:r>
              <a:rPr lang="en-US" altLang="en-US" sz="6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6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설탕과</a:t>
            </a:r>
            <a:r>
              <a:rPr lang="en-US" altLang="en-US" sz="6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6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쌀도</a:t>
            </a:r>
            <a:r>
              <a:rPr lang="en-US" altLang="en-US" sz="6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6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재배</a:t>
            </a:r>
            <a:r>
              <a:rPr lang="ko-KR" altLang="en-US" sz="6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되었으나</a:t>
            </a:r>
            <a:r>
              <a:rPr lang="en-US" altLang="en-US" sz="6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6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이는</a:t>
            </a:r>
            <a:r>
              <a:rPr lang="en-US" altLang="en-US" sz="6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6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주로</a:t>
            </a:r>
            <a:r>
              <a:rPr lang="en-US" altLang="en-US" sz="6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6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의례용</a:t>
            </a:r>
            <a:r>
              <a:rPr lang="en-US" altLang="en-US" sz="6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6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술</a:t>
            </a:r>
            <a:r>
              <a:rPr lang="en-US" altLang="en-US" sz="6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6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제조</a:t>
            </a:r>
            <a:r>
              <a:rPr lang="ko-KR" altLang="en-US" sz="6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에</a:t>
            </a:r>
            <a:r>
              <a:rPr lang="en-US" altLang="en-US" sz="6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6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사용되었다</a:t>
            </a:r>
            <a:r>
              <a:rPr lang="en-US" altLang="en-US" sz="6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</a:t>
            </a:r>
            <a:endParaRPr lang="en-US" altLang="en-US" sz="64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ko-KR" altLang="en-US" sz="5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용어</a:t>
            </a:r>
            <a:r>
              <a:rPr lang="en-US" altLang="en-US" sz="5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설명</a:t>
            </a:r>
            <a:r>
              <a:rPr lang="en-US" altLang="en-US" sz="5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:</a:t>
            </a:r>
            <a:endParaRPr lang="en-US" altLang="en-US" sz="56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ko-KR" altLang="en-US" sz="5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동심원</a:t>
            </a:r>
            <a:r>
              <a:rPr lang="en-US" altLang="en-US" sz="5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토지</a:t>
            </a:r>
            <a:r>
              <a:rPr lang="en-US" altLang="en-US" sz="5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배치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: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중심부에서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점차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바깥으로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갈수록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작물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방목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사냥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등의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기능이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분화된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구조로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공동체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중심적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자원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관리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방식을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반영함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</a:t>
            </a:r>
            <a:endParaRPr lang="en-US" altLang="en-US" sz="48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ko-KR" altLang="en-US" sz="5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휴경</a:t>
            </a:r>
            <a:r>
              <a:rPr lang="en-US" altLang="en-US" sz="5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주기</a:t>
            </a:r>
            <a:r>
              <a:rPr lang="en-US" altLang="en-US" sz="5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: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지속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가능한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농업을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위해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일정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기간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경작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후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땅을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쉬게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하는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방식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</a:t>
            </a:r>
            <a:endParaRPr lang="en-US" altLang="en-US" sz="48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ko-KR" altLang="en-US" sz="5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의례용</a:t>
            </a:r>
            <a:r>
              <a:rPr lang="en-US" altLang="en-US" sz="5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술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: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대만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원주민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사회에서는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술이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제의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혼례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계약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등의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중요한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문화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요소로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기능함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</a:t>
            </a:r>
            <a:endParaRPr lang="en-US" altLang="en-US" sz="48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916777" y="150301"/>
            <a:ext cx="24886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Austronesian Taiwan</a:t>
            </a:r>
            <a:endParaRPr lang="en-PH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0670" y="3082925"/>
            <a:ext cx="1833245" cy="996315"/>
          </a:xfrm>
          <a:noFill/>
        </p:spPr>
        <p:txBody>
          <a:bodyPr/>
          <a:lstStyle/>
          <a:p>
            <a:r>
              <a:rPr lang="ko-KR" altLang="en-US" sz="28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대만</a:t>
            </a:r>
            <a:r>
              <a:rPr lang="en-US" altLang="en-US" sz="28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8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평야</a:t>
            </a:r>
            <a:r>
              <a:rPr lang="en-US" altLang="en-US" sz="28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8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토착민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15235" y="739140"/>
            <a:ext cx="9090660" cy="5236845"/>
          </a:xfrm>
          <a:noFill/>
        </p:spPr>
        <p:txBody>
          <a:bodyPr vert="horz" lIns="91440" tIns="45720" rIns="91440" bIns="45720" rtlCol="0" anchor="t">
            <a:normAutofit fontScale="25000"/>
          </a:bodyPr>
          <a:lstStyle/>
          <a:p>
            <a:r>
              <a:rPr lang="ko-KR" altLang="en-US" sz="5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많은</a:t>
            </a:r>
            <a:r>
              <a:rPr lang="en-US" altLang="en-US" sz="5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평지</a:t>
            </a:r>
            <a:r>
              <a:rPr lang="en-US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원주민</a:t>
            </a:r>
            <a:r>
              <a:rPr lang="en-US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사회는모계</a:t>
            </a:r>
            <a:r>
              <a:rPr lang="en-US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중심</a:t>
            </a:r>
            <a:r>
              <a:rPr lang="en-US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또는</a:t>
            </a:r>
            <a:r>
              <a:rPr lang="en-US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여성</a:t>
            </a:r>
            <a:r>
              <a:rPr lang="en-US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중심</a:t>
            </a:r>
            <a:r>
              <a:rPr lang="en-US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사회</a:t>
            </a:r>
            <a:r>
              <a:rPr lang="en-US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(matrilineal/matrifocal societies)</a:t>
            </a:r>
            <a:r>
              <a:rPr lang="ko-KR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의</a:t>
            </a:r>
            <a:r>
              <a:rPr lang="en-US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특성</a:t>
            </a:r>
            <a:r>
              <a:rPr lang="ko-KR" altLang="en-US" sz="5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을</a:t>
            </a:r>
            <a:r>
              <a:rPr lang="en-US" altLang="en-US" sz="5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띠었다</a:t>
            </a:r>
            <a:r>
              <a:rPr lang="en-US" altLang="en-US" sz="5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</a:t>
            </a:r>
            <a:r>
              <a:rPr lang="ko-KR" altLang="en-US" sz="5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남성은</a:t>
            </a:r>
            <a:r>
              <a:rPr lang="en-US" altLang="en-US" sz="5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일정한</a:t>
            </a:r>
            <a:r>
              <a:rPr lang="en-US" altLang="en-US" sz="5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구혼</a:t>
            </a:r>
            <a:r>
              <a:rPr lang="en-US" altLang="en-US" sz="5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기간을</a:t>
            </a:r>
            <a:r>
              <a:rPr lang="en-US" altLang="en-US" sz="5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거쳐</a:t>
            </a:r>
            <a:r>
              <a:rPr lang="en-US" altLang="en-US" sz="5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여성의</a:t>
            </a:r>
            <a:r>
              <a:rPr lang="en-US" altLang="en-US" sz="5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가문에</a:t>
            </a:r>
            <a:r>
              <a:rPr lang="en-US" altLang="en-US" sz="5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장가드는</a:t>
            </a:r>
            <a:r>
              <a:rPr lang="en-US" altLang="en-US" sz="5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형식으로</a:t>
            </a:r>
            <a:r>
              <a:rPr lang="en-US" altLang="en-US" sz="5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결혼하였으며</a:t>
            </a:r>
            <a:r>
              <a:rPr lang="en-US" altLang="en-US" sz="5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5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</a:t>
            </a:r>
            <a:r>
              <a:rPr lang="en-US" altLang="en-US" sz="5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과정에서</a:t>
            </a:r>
            <a:r>
              <a:rPr lang="en-US" altLang="en-US" sz="5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여성은</a:t>
            </a:r>
            <a:r>
              <a:rPr lang="en-US" altLang="en-US" sz="5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원하는</a:t>
            </a:r>
            <a:r>
              <a:rPr lang="en-US" altLang="en-US" sz="5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만큼의</a:t>
            </a:r>
            <a:r>
              <a:rPr lang="en-US" altLang="en-US" sz="5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구혼자를</a:t>
            </a:r>
            <a:r>
              <a:rPr lang="en-US" altLang="en-US" sz="5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거절할</a:t>
            </a:r>
            <a:r>
              <a:rPr lang="en-US" altLang="en-US" sz="5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수</a:t>
            </a:r>
            <a:r>
              <a:rPr lang="en-US" altLang="en-US" sz="5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있는</a:t>
            </a:r>
            <a:r>
              <a:rPr lang="en-US" altLang="en-US" sz="5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자유를</a:t>
            </a:r>
            <a:r>
              <a:rPr lang="en-US" altLang="en-US" sz="5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누렸다</a:t>
            </a:r>
            <a:r>
              <a:rPr lang="en-US" altLang="en-US" sz="5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</a:t>
            </a:r>
            <a:endParaRPr lang="en-US" altLang="en-US" sz="56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ko-KR" altLang="en-US" sz="5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이들</a:t>
            </a:r>
            <a:r>
              <a:rPr lang="en-US" altLang="en-US" sz="5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사</a:t>
            </a:r>
            <a:r>
              <a:rPr lang="ko-KR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회는</a:t>
            </a:r>
            <a:r>
              <a:rPr lang="en-US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연령</a:t>
            </a:r>
            <a:r>
              <a:rPr lang="en-US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등급제</a:t>
            </a:r>
            <a:r>
              <a:rPr lang="en-US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(age-grade community)</a:t>
            </a:r>
            <a:r>
              <a:rPr lang="ko-KR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를</a:t>
            </a:r>
            <a:r>
              <a:rPr lang="en-US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바탕으로</a:t>
            </a:r>
            <a:r>
              <a:rPr lang="en-US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구성되어</a:t>
            </a:r>
            <a:r>
              <a:rPr lang="en-US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있었으며</a:t>
            </a:r>
            <a:r>
              <a:rPr lang="en-US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남녀는</a:t>
            </a:r>
            <a:r>
              <a:rPr lang="en-US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대개</a:t>
            </a:r>
            <a:r>
              <a:rPr lang="en-US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30</a:t>
            </a:r>
            <a:r>
              <a:rPr lang="ko-KR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</a:t>
            </a:r>
            <a:r>
              <a:rPr lang="en-US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중반에</a:t>
            </a:r>
            <a:r>
              <a:rPr lang="en-US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이르러</a:t>
            </a:r>
            <a:r>
              <a:rPr lang="en-US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결혼</a:t>
            </a:r>
            <a:r>
              <a:rPr lang="ko-KR" altLang="en-US" sz="5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하였다</a:t>
            </a:r>
            <a:r>
              <a:rPr lang="en-US" altLang="en-US" sz="5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</a:t>
            </a:r>
            <a:r>
              <a:rPr lang="ko-KR" altLang="en-US" sz="5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이는</a:t>
            </a:r>
            <a:r>
              <a:rPr lang="en-US" altLang="en-US" sz="5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남성이</a:t>
            </a:r>
            <a:r>
              <a:rPr lang="en-US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군사</a:t>
            </a:r>
            <a:r>
              <a:rPr lang="en-US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임무나</a:t>
            </a:r>
            <a:r>
              <a:rPr lang="en-US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전쟁</a:t>
            </a:r>
            <a:r>
              <a:rPr lang="en-US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시</a:t>
            </a:r>
            <a:r>
              <a:rPr lang="en-US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머리</a:t>
            </a:r>
            <a:r>
              <a:rPr lang="en-US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사냥</a:t>
            </a:r>
            <a:r>
              <a:rPr lang="en-US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등의</a:t>
            </a:r>
            <a:r>
              <a:rPr lang="en-US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공동체적</a:t>
            </a:r>
            <a:r>
              <a:rPr lang="en-US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책무로부터</a:t>
            </a:r>
            <a:r>
              <a:rPr lang="en-US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해제되는</a:t>
            </a:r>
            <a:r>
              <a:rPr lang="en-US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시점</a:t>
            </a:r>
            <a:r>
              <a:rPr lang="ko-KR" altLang="en-US" sz="5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에</a:t>
            </a:r>
            <a:r>
              <a:rPr lang="en-US" altLang="en-US" sz="5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해당한다</a:t>
            </a:r>
            <a:r>
              <a:rPr lang="en-US" altLang="en-US" sz="5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</a:t>
            </a:r>
            <a:endParaRPr lang="en-US" altLang="en-US" sz="56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ko-KR" altLang="en-US" sz="5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특히</a:t>
            </a:r>
            <a:r>
              <a:rPr lang="en-US" altLang="en-US" sz="5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시라야족</a:t>
            </a:r>
            <a:r>
              <a:rPr lang="en-US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(Siraya)</a:t>
            </a:r>
            <a:r>
              <a:rPr lang="ko-KR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의</a:t>
            </a:r>
            <a:r>
              <a:rPr lang="en-US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모계적</a:t>
            </a:r>
            <a:r>
              <a:rPr lang="en-US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사회</a:t>
            </a:r>
            <a:r>
              <a:rPr lang="en-US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구조</a:t>
            </a:r>
            <a:r>
              <a:rPr lang="en-US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(matriarchal system)</a:t>
            </a:r>
            <a:r>
              <a:rPr lang="ko-KR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에서는</a:t>
            </a:r>
            <a:r>
              <a:rPr lang="en-US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여성의</a:t>
            </a:r>
            <a:r>
              <a:rPr lang="en-US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사회적</a:t>
            </a:r>
            <a:r>
              <a:rPr lang="en-US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위상이</a:t>
            </a:r>
            <a:r>
              <a:rPr lang="en-US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매우</a:t>
            </a:r>
            <a:r>
              <a:rPr lang="en-US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높았으며</a:t>
            </a:r>
            <a:r>
              <a:rPr lang="en-US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재산</a:t>
            </a:r>
            <a:r>
              <a:rPr lang="en-US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상속</a:t>
            </a:r>
            <a:r>
              <a:rPr lang="en-US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및</a:t>
            </a:r>
            <a:r>
              <a:rPr lang="en-US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가계</a:t>
            </a:r>
            <a:r>
              <a:rPr lang="en-US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계승이</a:t>
            </a:r>
            <a:r>
              <a:rPr lang="en-US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모계를</a:t>
            </a:r>
            <a:r>
              <a:rPr lang="en-US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중심</a:t>
            </a:r>
            <a:r>
              <a:rPr lang="ko-KR" altLang="en-US" sz="5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으로</a:t>
            </a:r>
            <a:r>
              <a:rPr lang="en-US" altLang="en-US" sz="5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이루어졌다</a:t>
            </a:r>
            <a:r>
              <a:rPr lang="en-US" altLang="en-US" sz="5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</a:t>
            </a:r>
            <a:endParaRPr lang="en-US" altLang="en-US" sz="56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용어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해설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:</a:t>
            </a:r>
            <a:endParaRPr lang="en-US" altLang="en-US" sz="48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모계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중심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사회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(matrilineal):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혈통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상속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거주권이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어머니를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중심으로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이어지는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사회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구조</a:t>
            </a:r>
            <a:endParaRPr lang="ko-KR" altLang="en-US" sz="48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여성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중심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사회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(matrifocal):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가정과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공동체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내에서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여성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특히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어머니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실질적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중심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역할을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하는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사회</a:t>
            </a:r>
            <a:endParaRPr lang="ko-KR" altLang="en-US" sz="48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연령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등급제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(age-grade):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특정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연령대별로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사회적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역할과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권리가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차등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배정되는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제도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청년층은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전투나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사냥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중년층은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결혼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·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의사결정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참여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등</a:t>
            </a:r>
            <a:endParaRPr lang="ko-KR" altLang="en-US" sz="48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037358" y="165800"/>
            <a:ext cx="24886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Austronesian Taiwan</a:t>
            </a:r>
            <a:endParaRPr lang="en-PH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650" y="3163570"/>
            <a:ext cx="2143125" cy="996315"/>
          </a:xfrm>
          <a:noFill/>
        </p:spPr>
        <p:txBody>
          <a:bodyPr/>
          <a:lstStyle/>
          <a:p>
            <a:r>
              <a:rPr lang="ko-KR" altLang="en-US" sz="32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대만</a:t>
            </a:r>
            <a:r>
              <a:rPr lang="en-US" altLang="en-US" sz="32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32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평야</a:t>
            </a:r>
            <a:r>
              <a:rPr lang="en-US" altLang="en-US" sz="32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32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토착민</a:t>
            </a:r>
            <a:endParaRPr lang="en-US" sz="32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20365" y="893445"/>
            <a:ext cx="8203565" cy="5073650"/>
          </a:xfrm>
          <a:noFill/>
        </p:spPr>
        <p:txBody>
          <a:bodyPr vert="horz" lIns="91440" tIns="45720" rIns="91440" bIns="45720" rtlCol="0" anchor="t">
            <a:normAutofit fontScale="25000"/>
          </a:bodyPr>
          <a:lstStyle/>
          <a:p>
            <a:r>
              <a:rPr lang="ko-KR" altLang="en-US" sz="6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시라야족의</a:t>
            </a:r>
            <a:r>
              <a:rPr lang="en-US" altLang="en-US" sz="6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6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결혼</a:t>
            </a:r>
            <a:r>
              <a:rPr lang="en-US" altLang="en-US" sz="6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6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규범</a:t>
            </a:r>
            <a:r>
              <a:rPr lang="ko-KR" altLang="en-US" sz="6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과</a:t>
            </a:r>
            <a:r>
              <a:rPr lang="en-US" altLang="en-US" sz="6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en-US" altLang="en-US" sz="6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17</a:t>
            </a:r>
            <a:r>
              <a:rPr lang="ko-KR" altLang="en-US" sz="6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세기</a:t>
            </a:r>
            <a:r>
              <a:rPr lang="en-US" altLang="en-US" sz="6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6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네덜란드</a:t>
            </a:r>
            <a:r>
              <a:rPr lang="en-US" altLang="en-US" sz="6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6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개신교의</a:t>
            </a:r>
            <a:r>
              <a:rPr lang="en-US" altLang="en-US" sz="6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6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영향</a:t>
            </a:r>
            <a:endParaRPr lang="ko-KR" altLang="en-US" sz="6400" b="1" dirty="0">
              <a:solidFill>
                <a:srgbClr val="FF0000"/>
              </a:solidFill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ko-KR" altLang="en-US" sz="5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모계</a:t>
            </a:r>
            <a:r>
              <a:rPr lang="en-US" altLang="en-US" sz="5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중심</a:t>
            </a:r>
            <a:r>
              <a:rPr lang="en-US" altLang="en-US" sz="5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사회</a:t>
            </a:r>
            <a:r>
              <a:rPr lang="en-US" altLang="en-US" sz="5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구조</a:t>
            </a:r>
            <a:endParaRPr lang="ko-KR" altLang="en-US" sz="48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ko-KR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시라야족은</a:t>
            </a:r>
            <a:r>
              <a:rPr lang="en-US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모계</a:t>
            </a:r>
            <a:r>
              <a:rPr lang="en-US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중심</a:t>
            </a:r>
            <a:r>
              <a:rPr lang="en-US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·</a:t>
            </a:r>
            <a:r>
              <a:rPr lang="ko-KR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여성</a:t>
            </a:r>
            <a:r>
              <a:rPr lang="en-US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중심</a:t>
            </a:r>
            <a:r>
              <a:rPr lang="en-US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사회</a:t>
            </a:r>
            <a:r>
              <a:rPr lang="en-US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(matrilineal/matrifocal): </a:t>
            </a:r>
            <a:r>
              <a:rPr lang="ko-KR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남성은</a:t>
            </a:r>
            <a:r>
              <a:rPr lang="en-US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여성</a:t>
            </a:r>
            <a:r>
              <a:rPr lang="en-US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가문에</a:t>
            </a:r>
            <a:r>
              <a:rPr lang="en-US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입적</a:t>
            </a:r>
            <a:r>
              <a:rPr lang="en-US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여성은</a:t>
            </a:r>
            <a:r>
              <a:rPr lang="en-US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자유로운</a:t>
            </a:r>
            <a:r>
              <a:rPr lang="en-US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배우자</a:t>
            </a:r>
            <a:r>
              <a:rPr lang="en-US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선택권을</a:t>
            </a:r>
            <a:r>
              <a:rPr lang="en-US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가짐</a:t>
            </a:r>
            <a:r>
              <a:rPr lang="en-US" altLang="ko-KR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 </a:t>
            </a:r>
            <a:r>
              <a:rPr lang="en-US" altLang="ko-KR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  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결혼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유예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관습으로</a:t>
            </a:r>
            <a:r>
              <a:rPr lang="en-US" altLang="ko-KR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평균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결혼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시기는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30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중반</a:t>
            </a:r>
            <a:r>
              <a:rPr lang="en-US" altLang="ko-KR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: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이유는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신부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아버지의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권위가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약화된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이후에야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새로운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남성이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가문에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편입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가능하였고</a:t>
            </a:r>
            <a:r>
              <a:rPr lang="en-US" altLang="ko-KR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사회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질서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유지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권력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충돌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회피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기능을</a:t>
            </a:r>
            <a:r>
              <a:rPr lang="en-US" altLang="ko-KR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하였음</a:t>
            </a:r>
            <a:r>
              <a:rPr lang="en-US" altLang="ko-KR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  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결혼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전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출산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금지와</a:t>
            </a:r>
            <a:r>
              <a:rPr lang="en-US" altLang="ko-KR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공동체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내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나이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계층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(age-grade system)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에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따라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결혼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및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의무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수행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시기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결정하였음</a:t>
            </a:r>
            <a:r>
              <a:rPr lang="en-US" altLang="ko-KR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</a:t>
            </a:r>
            <a:endParaRPr lang="ko-KR" altLang="en-US" sz="48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en-US" altLang="en-US" sz="5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Dutch Reformed Church</a:t>
            </a:r>
            <a:r>
              <a:rPr lang="ko-KR" altLang="en-US" sz="5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의</a:t>
            </a:r>
            <a:r>
              <a:rPr lang="en-US" altLang="en-US" sz="5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도래</a:t>
            </a:r>
            <a:r>
              <a:rPr lang="en-US" altLang="en-US" sz="5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(17</a:t>
            </a:r>
            <a:r>
              <a:rPr lang="ko-KR" altLang="en-US" sz="5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세기</a:t>
            </a:r>
            <a:r>
              <a:rPr lang="en-US" altLang="en-US" sz="5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): </a:t>
            </a:r>
            <a:r>
              <a:rPr lang="ko-KR" altLang="en-US" sz="5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네덜란드</a:t>
            </a:r>
            <a:r>
              <a:rPr lang="en-US" altLang="en-US" sz="5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개신교</a:t>
            </a:r>
            <a:r>
              <a:rPr lang="en-US" altLang="en-US" sz="5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선교사들이</a:t>
            </a:r>
            <a:r>
              <a:rPr lang="en-US" altLang="en-US" sz="5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시라야</a:t>
            </a:r>
            <a:r>
              <a:rPr lang="en-US" altLang="en-US" sz="5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지역에</a:t>
            </a:r>
            <a:r>
              <a:rPr lang="en-US" altLang="en-US" sz="5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정착</a:t>
            </a:r>
            <a:endParaRPr lang="ko-KR" altLang="en-US" sz="56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ko-KR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전통적</a:t>
            </a:r>
            <a:r>
              <a:rPr lang="en-US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결혼</a:t>
            </a:r>
            <a:r>
              <a:rPr lang="en-US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및</a:t>
            </a:r>
            <a:r>
              <a:rPr lang="en-US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출산</a:t>
            </a:r>
            <a:r>
              <a:rPr lang="en-US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금기를</a:t>
            </a:r>
            <a:r>
              <a:rPr lang="en-US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‘</a:t>
            </a:r>
            <a:r>
              <a:rPr lang="ko-KR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이교적</a:t>
            </a:r>
            <a:r>
              <a:rPr lang="en-US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’</a:t>
            </a:r>
            <a:r>
              <a:rPr lang="ko-KR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으로</a:t>
            </a:r>
            <a:r>
              <a:rPr lang="en-US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간주하고</a:t>
            </a:r>
            <a:r>
              <a:rPr lang="en-US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해체</a:t>
            </a:r>
            <a:r>
              <a:rPr lang="en-US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시도하였고</a:t>
            </a:r>
            <a:r>
              <a:rPr lang="en-US" altLang="ko-KR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조혼</a:t>
            </a:r>
            <a:r>
              <a:rPr lang="en-US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장려</a:t>
            </a:r>
            <a:r>
              <a:rPr lang="en-US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가족제도</a:t>
            </a:r>
            <a:r>
              <a:rPr lang="en-US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재편성</a:t>
            </a:r>
            <a:r>
              <a:rPr lang="en-US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여성</a:t>
            </a:r>
            <a:r>
              <a:rPr lang="en-US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지위</a:t>
            </a:r>
            <a:r>
              <a:rPr lang="en-US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약화</a:t>
            </a:r>
            <a:r>
              <a:rPr lang="en-US" altLang="ko-KR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  </a:t>
            </a:r>
            <a:r>
              <a:rPr lang="ko-KR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문화</a:t>
            </a:r>
            <a:r>
              <a:rPr lang="en-US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충돌과</a:t>
            </a:r>
            <a:r>
              <a:rPr lang="en-US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구조</a:t>
            </a:r>
            <a:r>
              <a:rPr lang="en-US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전환이</a:t>
            </a:r>
            <a:r>
              <a:rPr lang="en-US" altLang="ko-KR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선교</a:t>
            </a:r>
            <a:r>
              <a:rPr lang="en-US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이후</a:t>
            </a:r>
            <a:r>
              <a:rPr lang="en-US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일부</a:t>
            </a:r>
            <a:r>
              <a:rPr lang="en-US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시라야</a:t>
            </a:r>
            <a:r>
              <a:rPr lang="en-US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공동체는</a:t>
            </a:r>
            <a:r>
              <a:rPr lang="en-US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점진적으로</a:t>
            </a:r>
            <a:r>
              <a:rPr lang="en-US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기독교적</a:t>
            </a:r>
            <a:r>
              <a:rPr lang="en-US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가족제도</a:t>
            </a:r>
            <a:r>
              <a:rPr lang="en-US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수용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하였음</a:t>
            </a:r>
            <a:r>
              <a:rPr lang="en-US" altLang="ko-KR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 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이로</a:t>
            </a:r>
            <a:r>
              <a:rPr lang="en-US" altLang="ko-KR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인해</a:t>
            </a:r>
            <a:r>
              <a:rPr lang="en-US" altLang="ko-KR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모계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중심성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약화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일부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서구식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부계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사회로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전환하였고</a:t>
            </a:r>
            <a:r>
              <a:rPr lang="en-US" altLang="ko-KR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전통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규범의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해체는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단순한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종교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개입이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아닌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권력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·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성역할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구조의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재조정이</a:t>
            </a:r>
            <a:r>
              <a:rPr lang="en-US" altLang="ko-KR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이루어졌음</a:t>
            </a:r>
            <a:r>
              <a:rPr lang="en-US" altLang="ko-KR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</a:t>
            </a:r>
            <a:endParaRPr lang="en-US" altLang="ko-KR" sz="48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027309" y="340314"/>
            <a:ext cx="24886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Austronesian Taiwan</a:t>
            </a:r>
            <a:endParaRPr lang="en-PH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99" descr="Photo of a beach with a paddleboarder in the background&#10;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1"/>
          <a:srcRect t="7802" b="7802"/>
          <a:stretch>
            <a:fillRect/>
          </a:stretch>
        </p:blipFill>
        <p:spPr>
          <a:xfrm>
            <a:off x="0" y="8"/>
            <a:ext cx="12188938" cy="6857992"/>
          </a:xfrm>
        </p:spPr>
      </p:pic>
      <p:pic>
        <p:nvPicPr>
          <p:cNvPr id="1032" name="Picture 8" descr="https://tse3.mm.bing.net/th?id=OIP.YfLjrfCCbe9nkTMDcreqqQHaD9&amp;pid=Api&amp;P=0&amp;h=18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925"/>
            <a:ext cx="3209925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s://tse2.mm.bing.net/th?id=OIP.52rFmw7-1bQIVD_O-UR98QHaEK&amp;pid=Api&amp;P=0&amp;h=18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9925" y="34925"/>
            <a:ext cx="30480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Box 1"/>
          <p:cNvSpPr txBox="1"/>
          <p:nvPr/>
        </p:nvSpPr>
        <p:spPr>
          <a:xfrm>
            <a:off x="2727325" y="3260725"/>
            <a:ext cx="6689725" cy="58356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sz="32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한(漢) 왕조의 대만 침입 및 이주</a:t>
            </a:r>
            <a:endParaRPr sz="3200" b="1">
              <a:solidFill>
                <a:srgbClr val="FF0000"/>
              </a:solidFill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864" y="4037016"/>
            <a:ext cx="2537510" cy="1706812"/>
          </a:xfrm>
          <a:noFill/>
        </p:spPr>
        <p:txBody>
          <a:bodyPr>
            <a:noAutofit/>
          </a:bodyPr>
          <a:lstStyle/>
          <a:p>
            <a:r>
              <a:rPr lang="ko-KR" altLang="en-US" sz="28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한</a:t>
            </a:r>
            <a:r>
              <a:rPr lang="en-US" altLang="en-US" sz="28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sz="28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漢</a:t>
            </a:r>
            <a:r>
              <a:rPr lang="en-US" altLang="en-US" sz="28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 </a:t>
            </a:r>
            <a:r>
              <a:rPr lang="ko-KR" altLang="en-US" sz="28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왕조의</a:t>
            </a:r>
            <a:r>
              <a:rPr lang="en-US" altLang="en-US" sz="28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8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대만에</a:t>
            </a:r>
            <a:r>
              <a:rPr lang="en-US" altLang="en-US" sz="28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8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대한</a:t>
            </a:r>
            <a:r>
              <a:rPr lang="en-US" altLang="en-US" sz="28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8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영향</a:t>
            </a:r>
            <a:endParaRPr lang="ko-KR" altLang="en-US" sz="2800" b="1" dirty="0">
              <a:solidFill>
                <a:srgbClr val="C00000"/>
              </a:solidFill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0105" y="890270"/>
            <a:ext cx="6455410" cy="5142230"/>
          </a:xfrm>
          <a:noFill/>
        </p:spPr>
        <p:txBody>
          <a:bodyPr anchor="ctr">
            <a:normAutofit fontScale="25000"/>
          </a:bodyPr>
          <a:lstStyle/>
          <a:p>
            <a:pPr marL="0" indent="0">
              <a:buNone/>
            </a:pP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한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漢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왕조는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기원전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202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년부터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서기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9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년까지의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전한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前漢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),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그리고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서기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25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년부터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220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년까지의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후한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後漢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으로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구성된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중국의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제국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왕조였다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시기는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약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400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년간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지속되었으며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중국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역사상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'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황금기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'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로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평가된다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¹.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정치적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안정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문화의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융성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과학기술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및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행정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체계의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정비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등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다방면에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걸쳐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중국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문명의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기초가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마련되었다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</a:t>
            </a:r>
            <a:endParaRPr lang="en-US" altLang="en-US" sz="48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>
              <a:buNone/>
            </a:pP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이러한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역사적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유산은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단지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고대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왕조로서의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위상을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넘어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후대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중국인의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민족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정체성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형성에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지속적이고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구조적인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영향을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미쳤다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오늘날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중국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인구의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다수를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차지하는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민족은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**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스스로를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'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한족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漢族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)'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또는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'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한인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漢人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)'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이라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칭하며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²,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그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명칭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자체가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왕조에서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비롯되었다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이러한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명칭은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단순한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역사적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호칭을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넘어서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언어와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문자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체계에도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깊이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스며들어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있다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예를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들어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현대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중국어는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‘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한어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漢語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)’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라고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불리며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문자는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‘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한자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漢字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)’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라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명명된다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³.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이처럼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한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왕조의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명칭은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언어적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·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문화적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정체성의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핵심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요소로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계승되었다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</a:t>
            </a:r>
            <a:endParaRPr lang="en-US" altLang="en-US" sz="48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>
              <a:buNone/>
            </a:pP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더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나아가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명칭은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동아시아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전역으로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전파되어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한자문화권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漢字文化圈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이라는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개념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하에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일본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한국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베트남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등에도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영향을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미쳤다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따라서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한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왕조는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단지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중국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제국사의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한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시대에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그치는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것이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아니라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중화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정체성의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기원과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표준화된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언어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·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문자의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출발점으로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평가된다</a:t>
            </a: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</a:t>
            </a:r>
            <a:endParaRPr lang="en-US" altLang="en-US" sz="48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>
              <a:buNone/>
            </a:pPr>
            <a:endParaRPr lang="en-US" altLang="en-US" sz="48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73990" y="5906135"/>
            <a:ext cx="10608310" cy="841375"/>
          </a:xfrm>
        </p:spPr>
        <p:txBody>
          <a:bodyPr/>
          <a:lstStyle/>
          <a:p>
            <a:pPr marL="0" indent="0">
              <a:buNone/>
            </a:pPr>
            <a:r>
              <a:rPr lang="en-US" altLang="en-US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1.Loewe, M. (2000). The Dawn of the Yellow Earth: Ancient China from the Neolithic to the Han. Thames &amp; Hudson.</a:t>
            </a:r>
            <a:endParaRPr lang="en-US" altLang="en-US" b="1" dirty="0" smtClean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>
              <a:buNone/>
            </a:pPr>
            <a:r>
              <a:rPr lang="ko-KR" altLang="en-US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한나라의</a:t>
            </a:r>
            <a:r>
              <a:rPr lang="en-US" altLang="en-US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연대기</a:t>
            </a:r>
            <a:r>
              <a:rPr lang="en-US" altLang="en-US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, </a:t>
            </a:r>
            <a:r>
              <a:rPr lang="ko-KR" altLang="en-US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정치적</a:t>
            </a:r>
            <a:r>
              <a:rPr lang="en-US" altLang="en-US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발전</a:t>
            </a:r>
            <a:r>
              <a:rPr lang="en-US" altLang="en-US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, </a:t>
            </a:r>
            <a:r>
              <a:rPr lang="ko-KR" altLang="en-US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문화적</a:t>
            </a:r>
            <a:r>
              <a:rPr lang="en-US" altLang="en-US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황금기에</a:t>
            </a:r>
            <a:r>
              <a:rPr lang="en-US" altLang="en-US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대한</a:t>
            </a:r>
            <a:r>
              <a:rPr lang="en-US" altLang="en-US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개관</a:t>
            </a:r>
            <a:endParaRPr lang="ko-KR" altLang="en-US" b="1" dirty="0" smtClean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>
              <a:buNone/>
            </a:pPr>
            <a:endParaRPr lang="en-US" altLang="en-US" b="1" dirty="0" smtClean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>
              <a:buNone/>
            </a:pPr>
            <a:r>
              <a:rPr lang="en-US" altLang="en-US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2.Crossley, P. K. (1999). A Translucent Mirror: History and Identity in Qing Imperial Ideology. University of California Press.</a:t>
            </a:r>
            <a:endParaRPr lang="en-US" altLang="en-US" b="1" dirty="0" smtClean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>
              <a:buNone/>
            </a:pPr>
            <a:r>
              <a:rPr lang="en-US" altLang="en-US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‘</a:t>
            </a:r>
            <a:r>
              <a:rPr lang="ko-KR" altLang="en-US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한족</a:t>
            </a:r>
            <a:r>
              <a:rPr lang="en-US" altLang="en-US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’ </a:t>
            </a:r>
            <a:r>
              <a:rPr lang="ko-KR" altLang="en-US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정체성과</a:t>
            </a:r>
            <a:r>
              <a:rPr lang="en-US" altLang="en-US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그</a:t>
            </a:r>
            <a:r>
              <a:rPr lang="en-US" altLang="en-US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역사적</a:t>
            </a:r>
            <a:r>
              <a:rPr lang="en-US" altLang="en-US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기원에</a:t>
            </a:r>
            <a:r>
              <a:rPr lang="en-US" altLang="en-US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대한</a:t>
            </a:r>
            <a:r>
              <a:rPr lang="en-US" altLang="en-US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분석</a:t>
            </a:r>
            <a:endParaRPr lang="ko-KR" altLang="en-US" b="1" dirty="0" smtClean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>
              <a:buNone/>
            </a:pPr>
            <a:endParaRPr lang="en-US" altLang="en-US" b="1" dirty="0" smtClean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>
              <a:buNone/>
            </a:pPr>
            <a:r>
              <a:rPr lang="en-US" altLang="en-US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3.Norman, J. (1988). Chinese. Cambridge University Press.</a:t>
            </a:r>
            <a:endParaRPr lang="en-US" altLang="en-US" b="1" dirty="0" smtClean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>
              <a:buNone/>
            </a:pPr>
            <a:r>
              <a:rPr lang="en-US" altLang="en-US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‘</a:t>
            </a:r>
            <a:r>
              <a:rPr lang="ko-KR" altLang="en-US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한어</a:t>
            </a:r>
            <a:r>
              <a:rPr lang="en-US" altLang="en-US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’</a:t>
            </a:r>
            <a:r>
              <a:rPr lang="ko-KR" altLang="en-US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와</a:t>
            </a:r>
            <a:r>
              <a:rPr lang="en-US" altLang="en-US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‘</a:t>
            </a:r>
            <a:r>
              <a:rPr lang="ko-KR" altLang="en-US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한자</a:t>
            </a:r>
            <a:r>
              <a:rPr lang="en-US" altLang="en-US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’ </a:t>
            </a:r>
            <a:r>
              <a:rPr lang="ko-KR" altLang="en-US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명칭의</a:t>
            </a:r>
            <a:r>
              <a:rPr lang="en-US" altLang="en-US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언어학적</a:t>
            </a:r>
            <a:r>
              <a:rPr lang="en-US" altLang="en-US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기원과</a:t>
            </a:r>
            <a:r>
              <a:rPr lang="en-US" altLang="en-US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발전</a:t>
            </a:r>
            <a:r>
              <a:rPr lang="en-US" altLang="en-US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경로</a:t>
            </a:r>
            <a:endParaRPr lang="en-US" altLang="en-US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>
              <a:buNone/>
            </a:pPr>
            <a:endParaRPr lang="en-US" altLang="en-US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endParaRPr lang="en-US" altLang="en-US" b="1" dirty="0" smtClean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836769" y="390555"/>
            <a:ext cx="30571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Han’s  influence to Taiwan</a:t>
            </a:r>
            <a:endParaRPr lang="en-PH" dirty="0"/>
          </a:p>
        </p:txBody>
      </p:sp>
      <p:pic>
        <p:nvPicPr>
          <p:cNvPr id="2052" name="Picture 4" descr="https://tse4.mm.bing.net/th?id=OIP.Vc0TzwR76B2M7zYsjCpHMAHaFL&amp;pid=Api&amp;P=0&amp;h=180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286" y="987034"/>
            <a:ext cx="4122945" cy="2887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9" y="4200211"/>
            <a:ext cx="2537510" cy="1706812"/>
          </a:xfrm>
          <a:noFill/>
        </p:spPr>
        <p:txBody>
          <a:bodyPr>
            <a:no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</a:rPr>
              <a:t>Han’s Influence to Taiwan</a:t>
            </a:r>
            <a:br>
              <a:rPr lang="en-US" sz="2800" b="1" dirty="0" smtClean="0">
                <a:solidFill>
                  <a:srgbClr val="C00000"/>
                </a:solidFill>
              </a:rPr>
            </a:b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29011" y="1034980"/>
            <a:ext cx="4903596" cy="4872044"/>
          </a:xfrm>
          <a:noFill/>
        </p:spPr>
        <p:txBody>
          <a:bodyPr anchor="ctr">
            <a:normAutofit/>
          </a:bodyPr>
          <a:lstStyle/>
          <a:p>
            <a:r>
              <a:rPr lang="en-US" dirty="0"/>
              <a:t>One of the Han's greatest mathematical advancements was the world's first use of </a:t>
            </a:r>
            <a:r>
              <a:rPr lang="en-US" dirty="0">
                <a:hlinkClick r:id="rId1" tooltip="Negative number"/>
              </a:rPr>
              <a:t>negative numbers</a:t>
            </a:r>
            <a:r>
              <a:rPr lang="en-US" dirty="0"/>
              <a:t>. Negative numbers first appeared in the </a:t>
            </a:r>
            <a:r>
              <a:rPr lang="en-US" i="1" dirty="0"/>
              <a:t>Nine Chapters on the Mathematical Art</a:t>
            </a:r>
            <a:r>
              <a:rPr lang="en-US" dirty="0"/>
              <a:t> as black </a:t>
            </a:r>
            <a:r>
              <a:rPr lang="en-US" dirty="0">
                <a:hlinkClick r:id="rId2" tooltip="Counting rods"/>
              </a:rPr>
              <a:t>counting rods</a:t>
            </a:r>
            <a:r>
              <a:rPr lang="en-US" dirty="0"/>
              <a:t>, where positive numbers were represented by red counting rods.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73736" y="6382512"/>
            <a:ext cx="10608145" cy="365125"/>
          </a:xfrm>
        </p:spPr>
        <p:txBody>
          <a:bodyPr/>
          <a:lstStyle/>
          <a:p>
            <a:endParaRPr lang="en-US" dirty="0" smtClean="0"/>
          </a:p>
        </p:txBody>
      </p:sp>
      <p:sp>
        <p:nvSpPr>
          <p:cNvPr id="5" name="Rectangle 4"/>
          <p:cNvSpPr/>
          <p:nvPr/>
        </p:nvSpPr>
        <p:spPr>
          <a:xfrm>
            <a:off x="3836769" y="390555"/>
            <a:ext cx="30571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Han’s  influence to Taiwan</a:t>
            </a:r>
            <a:endParaRPr lang="en-PH" dirty="0"/>
          </a:p>
        </p:txBody>
      </p:sp>
      <p:pic>
        <p:nvPicPr>
          <p:cNvPr id="2052" name="Picture 4" descr="https://tse4.mm.bing.net/th?id=OIP.Vc0TzwR76B2M7zYsjCpHMAHaFL&amp;pid=Api&amp;P=0&amp;h=18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0116" y="890514"/>
            <a:ext cx="4122945" cy="2887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4689" y="4016696"/>
            <a:ext cx="2537510" cy="1706812"/>
          </a:xfrm>
          <a:noFill/>
        </p:spPr>
        <p:txBody>
          <a:bodyPr>
            <a:noAutofit/>
          </a:bodyPr>
          <a:lstStyle/>
          <a:p>
            <a:r>
              <a:rPr lang="ko-KR" altLang="en-US" sz="28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한</a:t>
            </a:r>
            <a:r>
              <a:rPr lang="en-US" altLang="en-US" sz="28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(</a:t>
            </a:r>
            <a:r>
              <a:rPr lang="zh-CN" altLang="en-US" sz="28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漢</a:t>
            </a:r>
            <a:r>
              <a:rPr lang="en-US" altLang="en-US" sz="28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) </a:t>
            </a:r>
            <a:r>
              <a:rPr lang="ko-KR" altLang="en-US" sz="28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왕조의</a:t>
            </a:r>
            <a:r>
              <a:rPr lang="en-US" altLang="en-US" sz="28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8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대만에</a:t>
            </a:r>
            <a:r>
              <a:rPr lang="en-US" altLang="en-US" sz="28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8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대한</a:t>
            </a:r>
            <a:r>
              <a:rPr lang="en-US" altLang="en-US" sz="28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8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영향</a:t>
            </a:r>
            <a:br>
              <a:rPr lang="en-US" sz="2800" b="1" dirty="0" smtClean="0"/>
            </a:b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3180" y="626110"/>
            <a:ext cx="5809615" cy="5281295"/>
          </a:xfrm>
          <a:noFill/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한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漢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왕조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¹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는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기원전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202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년부터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서기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9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년까지의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전한과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서기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25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년부터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220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년까지의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후한으로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구성된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중국의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제국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왕조였다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약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4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세기에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걸친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통치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기간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동안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한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왕조는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중국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역사상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황금기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²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로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평가받으며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이후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중국인의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정체성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형성에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지속적인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영향을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미쳤다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현대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중국의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다수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민족은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스스로를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‘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한족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漢族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)’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또는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‘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한인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漢人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)’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이라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부르며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사용되는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언어는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‘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한어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漢語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)’,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문자는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‘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한자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漢字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)’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로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각각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불린다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</a:t>
            </a:r>
            <a:endParaRPr lang="en-US" altLang="en-US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73990" y="6182360"/>
            <a:ext cx="10608310" cy="565150"/>
          </a:xfrm>
        </p:spPr>
        <p:txBody>
          <a:bodyPr/>
          <a:lstStyle/>
          <a:p>
            <a:r>
              <a:rPr lang="en-US" sz="1200" b="1" dirty="0">
                <a:latin typeface="Malgun Gothic" panose="020B0503020000020004" charset="-127"/>
                <a:ea typeface="Malgun Gothic" panose="020B0503020000020004" charset="-127"/>
              </a:rPr>
              <a:t>1.Samuel Adrian Miles (2000), </a:t>
            </a:r>
            <a:r>
              <a:rPr lang="en-US" sz="1200" b="1" i="1" dirty="0">
                <a:latin typeface="Malgun Gothic" panose="020B0503020000020004" charset="-127"/>
                <a:ea typeface="Malgun Gothic" panose="020B0503020000020004" charset="-127"/>
              </a:rPr>
              <a:t>China in World History</a:t>
            </a:r>
            <a:r>
              <a:rPr lang="en-US" sz="1200" b="1" dirty="0">
                <a:latin typeface="Malgun Gothic" panose="020B0503020000020004" charset="-127"/>
                <a:ea typeface="Malgun Gothic" panose="020B0503020000020004" charset="-127"/>
              </a:rPr>
              <a:t>, London: MacMillan Press, </a:t>
            </a:r>
            <a:r>
              <a:rPr lang="en-US" sz="1200" b="1" dirty="0">
                <a:latin typeface="Malgun Gothic" panose="020B0503020000020004" charset="-127"/>
                <a:ea typeface="Malgun Gothic" panose="020B0503020000020004" charset="-127"/>
                <a:hlinkClick r:id="rId1" tooltip="ISBN (identifier)"/>
              </a:rPr>
              <a:t>ISBN</a:t>
            </a:r>
            <a:r>
              <a:rPr lang="en-US" sz="1200" b="1" dirty="0">
                <a:latin typeface="Malgun Gothic" panose="020B0503020000020004" charset="-127"/>
                <a:ea typeface="Malgun Gothic" panose="020B0503020000020004" charset="-127"/>
              </a:rPr>
              <a:t> </a:t>
            </a:r>
            <a:r>
              <a:rPr lang="en-US" sz="1200" b="1" dirty="0">
                <a:latin typeface="Malgun Gothic" panose="020B0503020000020004" charset="-127"/>
                <a:ea typeface="Malgun Gothic" panose="020B0503020000020004" charset="-127"/>
                <a:hlinkClick r:id="rId2" tooltip="Special:BookSources/978-0-312-22565-0"/>
              </a:rPr>
              <a:t>978-0-312-22565-0</a:t>
            </a:r>
            <a:r>
              <a:rPr lang="en-US" sz="1200" b="1" dirty="0">
                <a:latin typeface="Malgun Gothic" panose="020B0503020000020004" charset="-127"/>
                <a:ea typeface="Malgun Gothic" panose="020B0503020000020004" charset="-127"/>
              </a:rPr>
              <a:t>0XX</a:t>
            </a:r>
            <a:endParaRPr lang="en-US" sz="1200" b="1" dirty="0">
              <a:latin typeface="Malgun Gothic" panose="020B0503020000020004" charset="-127"/>
              <a:ea typeface="Malgun Gothic" panose="020B0503020000020004" charset="-127"/>
            </a:endParaRPr>
          </a:p>
          <a:p>
            <a:r>
              <a:rPr lang="en-US" sz="1200" b="1" dirty="0" smtClean="0">
                <a:latin typeface="Malgun Gothic" panose="020B0503020000020004" charset="-127"/>
                <a:ea typeface="Malgun Gothic" panose="020B0503020000020004" charset="-127"/>
                <a:hlinkClick r:id="rId3" tooltip="Hans Bielenstein"/>
              </a:rPr>
              <a:t>2.Bielenstein</a:t>
            </a:r>
            <a:r>
              <a:rPr lang="en-US" sz="1200" b="1" dirty="0">
                <a:latin typeface="Malgun Gothic" panose="020B0503020000020004" charset="-127"/>
                <a:ea typeface="Malgun Gothic" panose="020B0503020000020004" charset="-127"/>
                <a:hlinkClick r:id="rId3" tooltip="Hans Bielenstein"/>
              </a:rPr>
              <a:t>, Hans</a:t>
            </a:r>
            <a:r>
              <a:rPr lang="en-US" sz="1200" b="1" dirty="0">
                <a:latin typeface="Malgun Gothic" panose="020B0503020000020004" charset="-127"/>
                <a:ea typeface="Malgun Gothic" panose="020B0503020000020004" charset="-127"/>
              </a:rPr>
              <a:t> (1980), </a:t>
            </a:r>
            <a:r>
              <a:rPr lang="en-US" sz="1200" b="1" i="1" dirty="0">
                <a:latin typeface="Malgun Gothic" panose="020B0503020000020004" charset="-127"/>
                <a:ea typeface="Malgun Gothic" panose="020B0503020000020004" charset="-127"/>
              </a:rPr>
              <a:t>The Bureaucracy of Han Times</a:t>
            </a:r>
            <a:r>
              <a:rPr lang="en-US" sz="1200" b="1" dirty="0">
                <a:latin typeface="Malgun Gothic" panose="020B0503020000020004" charset="-127"/>
                <a:ea typeface="Malgun Gothic" panose="020B0503020000020004" charset="-127"/>
              </a:rPr>
              <a:t>, Cambridge: Cambridge University Press, </a:t>
            </a:r>
            <a:r>
              <a:rPr lang="en-US" sz="1200" b="1" dirty="0">
                <a:latin typeface="Malgun Gothic" panose="020B0503020000020004" charset="-127"/>
                <a:ea typeface="Malgun Gothic" panose="020B0503020000020004" charset="-127"/>
                <a:hlinkClick r:id="rId1" tooltip="ISBN (identifier)"/>
              </a:rPr>
              <a:t>ISBN</a:t>
            </a:r>
            <a:r>
              <a:rPr lang="en-US" sz="1200" b="1" dirty="0">
                <a:latin typeface="Malgun Gothic" panose="020B0503020000020004" charset="-127"/>
                <a:ea typeface="Malgun Gothic" panose="020B0503020000020004" charset="-127"/>
              </a:rPr>
              <a:t> </a:t>
            </a:r>
            <a:r>
              <a:rPr lang="en-US" sz="1200" b="1" dirty="0">
                <a:latin typeface="Malgun Gothic" panose="020B0503020000020004" charset="-127"/>
                <a:ea typeface="Malgun Gothic" panose="020B0503020000020004" charset="-127"/>
                <a:hlinkClick r:id="rId4" tooltip="Special:BookSources/978-0-521-22510-6"/>
              </a:rPr>
              <a:t>978-0-521-22510-6</a:t>
            </a:r>
            <a:r>
              <a:rPr lang="en-US" sz="1200" b="1" dirty="0" smtClean="0">
                <a:latin typeface="Malgun Gothic" panose="020B0503020000020004" charset="-127"/>
                <a:ea typeface="Malgun Gothic" panose="020B0503020000020004" charset="-127"/>
              </a:rPr>
              <a:t>.</a:t>
            </a:r>
            <a:endParaRPr lang="en-US" sz="1200" b="1" dirty="0" smtClean="0">
              <a:latin typeface="Malgun Gothic" panose="020B0503020000020004" charset="-127"/>
              <a:ea typeface="Malgun Gothic" panose="020B0503020000020004" charset="-127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836769" y="390555"/>
            <a:ext cx="30571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Han’s  influence to Taiwan</a:t>
            </a:r>
            <a:endParaRPr lang="en-PH" dirty="0"/>
          </a:p>
        </p:txBody>
      </p:sp>
      <p:pic>
        <p:nvPicPr>
          <p:cNvPr id="2052" name="Picture 4" descr="https://tse4.mm.bing.net/th?id=OIP.Vc0TzwR76B2M7zYsjCpHMAHaFL&amp;pid=Api&amp;P=0&amp;h=18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111" y="945124"/>
            <a:ext cx="4122945" cy="2887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2755" y="4305935"/>
            <a:ext cx="2537460" cy="1485900"/>
          </a:xfrm>
          <a:noFill/>
        </p:spPr>
        <p:txBody>
          <a:bodyPr>
            <a:noAutofit/>
          </a:bodyPr>
          <a:lstStyle/>
          <a:p>
            <a:br>
              <a:rPr lang="ko-KR" altLang="en-US" sz="28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</a:br>
            <a:r>
              <a:rPr lang="ko-KR" altLang="en-US" sz="28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한</a:t>
            </a:r>
            <a:r>
              <a:rPr lang="en-US" altLang="en-US" sz="28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(</a:t>
            </a:r>
            <a:r>
              <a:rPr lang="zh-CN" altLang="en-US" sz="28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漢</a:t>
            </a:r>
            <a:r>
              <a:rPr lang="en-US" altLang="en-US" sz="28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) </a:t>
            </a:r>
            <a:r>
              <a:rPr lang="ko-KR" altLang="en-US" sz="28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왕조의</a:t>
            </a:r>
            <a:r>
              <a:rPr lang="en-US" altLang="en-US" sz="28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8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대만에</a:t>
            </a:r>
            <a:r>
              <a:rPr lang="en-US" altLang="en-US" sz="28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8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대한</a:t>
            </a:r>
            <a:r>
              <a:rPr lang="en-US" altLang="en-US" sz="28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8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영향</a:t>
            </a:r>
            <a:br>
              <a:rPr lang="en-US" sz="2800" b="1" dirty="0" smtClean="0">
                <a:sym typeface="+mn-ea"/>
              </a:rPr>
            </a:br>
            <a:br>
              <a:rPr lang="en-US" sz="2800" b="1" dirty="0" smtClean="0">
                <a:solidFill>
                  <a:srgbClr val="C00000"/>
                </a:solidFill>
              </a:rPr>
            </a:b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43780" y="1228090"/>
            <a:ext cx="6089015" cy="4679315"/>
          </a:xfrm>
          <a:noFill/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한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漢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왕조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시대의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중국인들은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청동과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철을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사용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하여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다양한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무기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조리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도구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목공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도구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가정용품을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제작하였다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³.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특히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철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제련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기술의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발전으로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새로운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농업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도구가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생산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되었는데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기원전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2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세기경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발명된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삼각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다리형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철제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파종기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는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농부들이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손으로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씨를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뿌리는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대신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작물을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줄지어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정밀하게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심을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수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있게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하였다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⁴.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또한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한나라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시대에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개발된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무거운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철제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쟁기는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한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사람이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두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마리의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소를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이용해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쉽게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조종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할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수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있을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정도로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효율적이었다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</a:t>
            </a:r>
            <a:endParaRPr lang="en-US" altLang="en-US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>
              <a:buNone/>
            </a:pPr>
            <a:endParaRPr lang="en-US" altLang="en-US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>
              <a:buNone/>
            </a:pPr>
            <a:endParaRPr lang="en-US" altLang="en-US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73736" y="6029012"/>
            <a:ext cx="10608145" cy="718626"/>
          </a:xfrm>
        </p:spPr>
        <p:txBody>
          <a:bodyPr/>
          <a:lstStyle/>
          <a:p>
            <a:endParaRPr lang="en-US" dirty="0" smtClean="0"/>
          </a:p>
          <a:p>
            <a:r>
              <a:rPr lang="en-US" altLang="en-US" sz="1200" b="1" dirty="0" smtClean="0">
                <a:latin typeface="Malgun Gothic" panose="020B0503020000020004" charset="-127"/>
                <a:ea typeface="Malgun Gothic" panose="020B0503020000020004" charset="-127"/>
              </a:rPr>
              <a:t>3. Needham, J. (1986). Science and Civilisation in China: Volume 4, Physics and Physical Technology, Part 2, Mechanical Engineering. Cambridge University Press.</a:t>
            </a:r>
            <a:endParaRPr lang="en-US" altLang="en-US" sz="1200" b="1" dirty="0" smtClean="0">
              <a:latin typeface="Malgun Gothic" panose="020B0503020000020004" charset="-127"/>
              <a:ea typeface="Malgun Gothic" panose="020B0503020000020004" charset="-127"/>
            </a:endParaRPr>
          </a:p>
          <a:p>
            <a:endParaRPr lang="en-US" altLang="en-US" sz="1200" b="1" dirty="0" smtClean="0">
              <a:latin typeface="Malgun Gothic" panose="020B0503020000020004" charset="-127"/>
              <a:ea typeface="Malgun Gothic" panose="020B0503020000020004" charset="-127"/>
            </a:endParaRPr>
          </a:p>
          <a:p>
            <a:r>
              <a:rPr lang="en-US" altLang="en-US" sz="1200" b="1" dirty="0" smtClean="0">
                <a:latin typeface="Malgun Gothic" panose="020B0503020000020004" charset="-127"/>
                <a:ea typeface="Malgun Gothic" panose="020B0503020000020004" charset="-127"/>
              </a:rPr>
              <a:t>4 Temple, R. (1986). The Genius of China: 3,000 Years of Science, Discovery and Invention. Prion Books.</a:t>
            </a:r>
            <a:endParaRPr lang="en-US" altLang="en-US" sz="1200" b="1" dirty="0" smtClean="0">
              <a:latin typeface="Malgun Gothic" panose="020B0503020000020004" charset="-127"/>
              <a:ea typeface="Malgun Gothic" panose="020B0503020000020004" charset="-127"/>
            </a:endParaRPr>
          </a:p>
          <a:p>
            <a:endParaRPr lang="en-US" altLang="en-US" dirty="0" smtClean="0"/>
          </a:p>
          <a:p>
            <a:endParaRPr lang="en-US" dirty="0" smtClean="0"/>
          </a:p>
        </p:txBody>
      </p:sp>
      <p:sp>
        <p:nvSpPr>
          <p:cNvPr id="5" name="Rectangle 4"/>
          <p:cNvSpPr/>
          <p:nvPr/>
        </p:nvSpPr>
        <p:spPr>
          <a:xfrm>
            <a:off x="3836769" y="390555"/>
            <a:ext cx="30571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Han’s  influence to Taiwan</a:t>
            </a:r>
            <a:endParaRPr lang="en-PH" dirty="0"/>
          </a:p>
        </p:txBody>
      </p:sp>
      <p:pic>
        <p:nvPicPr>
          <p:cNvPr id="2052" name="Picture 4" descr="https://tse4.mm.bing.net/th?id=OIP.Vc0TzwR76B2M7zYsjCpHMAHaFL&amp;pid=Api&amp;P=0&amp;h=180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116" y="1035294"/>
            <a:ext cx="4122945" cy="2887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099" y="4084641"/>
            <a:ext cx="2537510" cy="1706812"/>
          </a:xfrm>
          <a:noFill/>
        </p:spPr>
        <p:txBody>
          <a:bodyPr>
            <a:noAutofit/>
          </a:bodyPr>
          <a:lstStyle/>
          <a:p>
            <a:r>
              <a:rPr lang="ko-KR" altLang="en-US" sz="28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한</a:t>
            </a:r>
            <a:r>
              <a:rPr lang="en-US" altLang="en-US" sz="28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(</a:t>
            </a:r>
            <a:r>
              <a:rPr lang="zh-CN" altLang="en-US" sz="28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漢</a:t>
            </a:r>
            <a:r>
              <a:rPr lang="en-US" altLang="en-US" sz="28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) </a:t>
            </a:r>
            <a:r>
              <a:rPr lang="ko-KR" altLang="en-US" sz="28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왕조의</a:t>
            </a:r>
            <a:r>
              <a:rPr lang="en-US" altLang="en-US" sz="28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8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대만에</a:t>
            </a:r>
            <a:r>
              <a:rPr lang="en-US" altLang="en-US" sz="28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8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대한</a:t>
            </a:r>
            <a:r>
              <a:rPr lang="en-US" altLang="en-US" sz="28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8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영향</a:t>
            </a:r>
            <a:br>
              <a:rPr lang="en-US" sz="2800" b="1" dirty="0" smtClean="0">
                <a:sym typeface="+mn-ea"/>
              </a:rPr>
            </a:b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55870" y="390525"/>
            <a:ext cx="6011545" cy="5180330"/>
          </a:xfrm>
          <a:noFill/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중국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최초의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제국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왕조는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진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秦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왕조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기원전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221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년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207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년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였다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무제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재위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14187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년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때부터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중국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황실은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공식적으로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유교를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교육과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정치의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이념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으로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후원하였으며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동중서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董仲舒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등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후대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학자들의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우주론과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결합하여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체계화되었다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이러한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정책은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청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淸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왕조가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멸망한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1912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년까지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지속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되었다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</a:t>
            </a:r>
            <a:endParaRPr lang="en-US" altLang="en-US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03835" y="5990590"/>
            <a:ext cx="10608310" cy="777240"/>
          </a:xfrm>
        </p:spPr>
        <p:txBody>
          <a:bodyPr/>
          <a:lstStyle/>
          <a:p>
            <a:r>
              <a:rPr lang="en-US" dirty="0" smtClean="0"/>
              <a:t>.</a:t>
            </a:r>
            <a:endParaRPr lang="en-US" dirty="0" smtClean="0"/>
          </a:p>
        </p:txBody>
      </p:sp>
      <p:sp>
        <p:nvSpPr>
          <p:cNvPr id="5" name="Rectangle 4"/>
          <p:cNvSpPr/>
          <p:nvPr/>
        </p:nvSpPr>
        <p:spPr>
          <a:xfrm>
            <a:off x="3836769" y="390555"/>
            <a:ext cx="30571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Han’s  influence to Taiwan</a:t>
            </a:r>
            <a:endParaRPr lang="en-PH" dirty="0"/>
          </a:p>
        </p:txBody>
      </p:sp>
      <p:pic>
        <p:nvPicPr>
          <p:cNvPr id="2052" name="Picture 4" descr="https://tse4.mm.bing.net/th?id=OIP.Vc0TzwR76B2M7zYsjCpHMAHaFL&amp;pid=Api&amp;P=0&amp;h=180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216" y="1093079"/>
            <a:ext cx="4122945" cy="2887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Box 5"/>
          <p:cNvSpPr txBox="1"/>
          <p:nvPr/>
        </p:nvSpPr>
        <p:spPr>
          <a:xfrm>
            <a:off x="262255" y="5570855"/>
            <a:ext cx="11209020" cy="983615"/>
          </a:xfrm>
          <a:prstGeom prst="rect">
            <a:avLst/>
          </a:prstGeom>
        </p:spPr>
        <p:txBody>
          <a:bodyPr wrap="square">
            <a:spAutoFit/>
          </a:bodyPr>
          <a:p>
            <a:pPr indent="0">
              <a:buNone/>
            </a:pPr>
            <a:r>
              <a:rPr lang="ko-KR" sz="1400" b="1">
                <a:latin typeface="Malgun Gothic" panose="020B0503020000020004" charset="-127"/>
                <a:ea typeface="Malgun Gothic" panose="020B0503020000020004" charset="-127"/>
              </a:rPr>
              <a:t>각주</a:t>
            </a:r>
            <a:endParaRPr lang="ko-KR" sz="1400" b="1">
              <a:latin typeface="Malgun Gothic" panose="020B0503020000020004" charset="-127"/>
              <a:ea typeface="Malgun Gothic" panose="020B0503020000020004" charset="-127"/>
            </a:endParaRPr>
          </a:p>
          <a:p>
            <a:pPr indent="0">
              <a:buNone/>
            </a:pPr>
            <a:r>
              <a:rPr sz="1400" b="1">
                <a:latin typeface="Malgun Gothic" panose="020B0503020000020004" charset="-127"/>
                <a:ea typeface="Malgun Gothic" panose="020B0503020000020004" charset="-127"/>
              </a:rPr>
              <a:t>Ebrey, P. B. (2009). The Cambridge Illustrated History of China (2nd ed.). Cambridge University Press.</a:t>
            </a:r>
            <a:endParaRPr sz="1400" b="1">
              <a:latin typeface="Malgun Gothic" panose="020B0503020000020004" charset="-127"/>
              <a:ea typeface="Malgun Gothic" panose="020B0503020000020004" charset="-127"/>
            </a:endParaRPr>
          </a:p>
          <a:p>
            <a:pPr>
              <a:buAutoNum type="arabicPeriod"/>
            </a:pPr>
            <a:endParaRPr sz="1400" b="1">
              <a:latin typeface="Malgun Gothic" panose="020B0503020000020004" charset="-127"/>
              <a:ea typeface="Malgun Gothic" panose="020B0503020000020004" charset="-127"/>
            </a:endParaRPr>
          </a:p>
          <a:p>
            <a:pPr indent="0">
              <a:buNone/>
            </a:pPr>
            <a:r>
              <a:rPr sz="1400" b="1">
                <a:latin typeface="Malgun Gothic" panose="020B0503020000020004" charset="-127"/>
                <a:ea typeface="Malgun Gothic" panose="020B0503020000020004" charset="-127"/>
              </a:rPr>
              <a:t>Lewis, M. E. (2007). The Early Chinese Empires: Qin and Han. Belknap Press of Harvard University Press</a:t>
            </a:r>
            <a:r>
              <a:rPr sz="1600"/>
              <a:t>.</a:t>
            </a:r>
            <a:endParaRPr sz="16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9" y="4200211"/>
            <a:ext cx="2537510" cy="1706812"/>
          </a:xfrm>
          <a:noFill/>
        </p:spPr>
        <p:txBody>
          <a:bodyPr>
            <a:noAutofit/>
          </a:bodyPr>
          <a:lstStyle/>
          <a:p>
            <a:r>
              <a:rPr lang="ko-KR" altLang="en-US" sz="28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한</a:t>
            </a:r>
            <a:r>
              <a:rPr lang="en-US" altLang="en-US" sz="28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(</a:t>
            </a:r>
            <a:r>
              <a:rPr lang="zh-CN" altLang="en-US" sz="28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漢</a:t>
            </a:r>
            <a:r>
              <a:rPr lang="en-US" altLang="en-US" sz="28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) </a:t>
            </a:r>
            <a:r>
              <a:rPr lang="ko-KR" altLang="en-US" sz="28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왕조의</a:t>
            </a:r>
            <a:r>
              <a:rPr lang="en-US" altLang="en-US" sz="28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8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대만에</a:t>
            </a:r>
            <a:r>
              <a:rPr lang="en-US" altLang="en-US" sz="28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8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대한</a:t>
            </a:r>
            <a:r>
              <a:rPr lang="en-US" altLang="en-US" sz="28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8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영향</a:t>
            </a:r>
            <a:br>
              <a:rPr lang="en-US" sz="2800" b="1" dirty="0" smtClean="0">
                <a:sym typeface="+mn-ea"/>
              </a:rPr>
            </a:b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92775" y="890270"/>
            <a:ext cx="5240020" cy="5017135"/>
          </a:xfrm>
          <a:noFill/>
        </p:spPr>
        <p:txBody>
          <a:bodyPr anchor="ctr">
            <a:normAutofit fontScale="25000"/>
          </a:bodyPr>
          <a:lstStyle/>
          <a:p>
            <a:pPr marL="0" indent="0">
              <a:buNone/>
            </a:pPr>
            <a:r>
              <a:rPr lang="en-US" altLang="en-US" dirty="0"/>
              <a:t>(</a:t>
            </a:r>
            <a:r>
              <a:rPr lang="zh-CN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漢</a:t>
            </a:r>
            <a:r>
              <a:rPr lang="en-US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</a:t>
            </a:r>
            <a:r>
              <a:rPr lang="ko-KR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나라는</a:t>
            </a:r>
            <a:r>
              <a:rPr lang="en-US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남방으로의</a:t>
            </a:r>
            <a:r>
              <a:rPr lang="en-US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세력</a:t>
            </a:r>
            <a:r>
              <a:rPr lang="en-US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확장을</a:t>
            </a:r>
            <a:r>
              <a:rPr lang="en-US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적극적으로</a:t>
            </a:r>
            <a:r>
              <a:rPr lang="en-US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추진하였다</a:t>
            </a:r>
            <a:r>
              <a:rPr lang="en-US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</a:t>
            </a:r>
            <a:r>
              <a:rPr lang="ko-KR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기원전</a:t>
            </a:r>
            <a:r>
              <a:rPr lang="en-US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111</a:t>
            </a:r>
            <a:r>
              <a:rPr lang="ko-KR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년</a:t>
            </a:r>
            <a:r>
              <a:rPr lang="en-US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해상</a:t>
            </a:r>
            <a:r>
              <a:rPr lang="en-US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원정을</a:t>
            </a:r>
            <a:r>
              <a:rPr lang="en-US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통해</a:t>
            </a:r>
            <a:r>
              <a:rPr lang="en-US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남월</a:t>
            </a:r>
            <a:r>
              <a:rPr lang="en-US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南越</a:t>
            </a:r>
            <a:r>
              <a:rPr lang="en-US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</a:t>
            </a:r>
            <a:r>
              <a:rPr lang="ko-KR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을</a:t>
            </a:r>
            <a:r>
              <a:rPr lang="en-US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정복함으로써</a:t>
            </a:r>
            <a:r>
              <a:rPr lang="en-US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한의</a:t>
            </a:r>
            <a:r>
              <a:rPr lang="en-US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지배권은</a:t>
            </a:r>
            <a:r>
              <a:rPr lang="en-US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오늘날의</a:t>
            </a:r>
            <a:r>
              <a:rPr lang="en-US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광둥성</a:t>
            </a:r>
            <a:r>
              <a:rPr lang="en-US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廣東省</a:t>
            </a:r>
            <a:r>
              <a:rPr lang="en-US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), </a:t>
            </a:r>
            <a:r>
              <a:rPr lang="ko-KR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광시좡족자치구</a:t>
            </a:r>
            <a:r>
              <a:rPr lang="en-US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廣西壯族自治區</a:t>
            </a:r>
            <a:r>
              <a:rPr lang="en-US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), </a:t>
            </a:r>
            <a:r>
              <a:rPr lang="ko-KR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그리고</a:t>
            </a:r>
            <a:r>
              <a:rPr lang="en-US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베트남</a:t>
            </a:r>
            <a:r>
              <a:rPr lang="en-US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북부</a:t>
            </a:r>
            <a:r>
              <a:rPr lang="en-US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지역까지</a:t>
            </a:r>
            <a:r>
              <a:rPr lang="en-US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확대되었다</a:t>
            </a:r>
            <a:r>
              <a:rPr lang="en-US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1. </a:t>
            </a:r>
            <a:r>
              <a:rPr lang="ko-KR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이어</a:t>
            </a:r>
            <a:r>
              <a:rPr lang="en-US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기원전</a:t>
            </a:r>
            <a:r>
              <a:rPr lang="en-US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109</a:t>
            </a:r>
            <a:r>
              <a:rPr lang="ko-KR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년에는</a:t>
            </a:r>
            <a:r>
              <a:rPr lang="en-US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전</a:t>
            </a:r>
            <a:r>
              <a:rPr lang="en-US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滇</a:t>
            </a:r>
            <a:r>
              <a:rPr lang="en-US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 </a:t>
            </a:r>
            <a:r>
              <a:rPr lang="ko-KR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왕국을</a:t>
            </a:r>
            <a:r>
              <a:rPr lang="en-US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정복하여</a:t>
            </a:r>
            <a:r>
              <a:rPr lang="en-US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윈난성</a:t>
            </a:r>
            <a:r>
              <a:rPr lang="en-US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雲南省</a:t>
            </a:r>
            <a:r>
              <a:rPr lang="en-US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 </a:t>
            </a:r>
            <a:r>
              <a:rPr lang="ko-KR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일대를</a:t>
            </a:r>
            <a:r>
              <a:rPr lang="en-US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병합하였고</a:t>
            </a:r>
            <a:r>
              <a:rPr lang="en-US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기원전</a:t>
            </a:r>
            <a:r>
              <a:rPr lang="en-US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108</a:t>
            </a:r>
            <a:r>
              <a:rPr lang="ko-KR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년에는</a:t>
            </a:r>
            <a:r>
              <a:rPr lang="en-US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고조선</a:t>
            </a:r>
            <a:r>
              <a:rPr lang="en-US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古朝鮮</a:t>
            </a:r>
            <a:r>
              <a:rPr lang="en-US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</a:t>
            </a:r>
            <a:r>
              <a:rPr lang="ko-KR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을</a:t>
            </a:r>
            <a:r>
              <a:rPr lang="en-US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정벌하고</a:t>
            </a:r>
            <a:r>
              <a:rPr lang="en-US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현도군</a:t>
            </a:r>
            <a:r>
              <a:rPr lang="en-US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玄菟郡</a:t>
            </a:r>
            <a:r>
              <a:rPr lang="en-US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</a:t>
            </a:r>
            <a:r>
              <a:rPr lang="ko-KR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과</a:t>
            </a:r>
            <a:r>
              <a:rPr lang="en-US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낙랑군</a:t>
            </a:r>
            <a:r>
              <a:rPr lang="en-US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樂浪郡</a:t>
            </a:r>
            <a:r>
              <a:rPr lang="en-US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 </a:t>
            </a:r>
            <a:r>
              <a:rPr lang="ko-KR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등의</a:t>
            </a:r>
            <a:r>
              <a:rPr lang="en-US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군현을</a:t>
            </a:r>
            <a:r>
              <a:rPr lang="en-US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설치함으로써</a:t>
            </a:r>
            <a:r>
              <a:rPr lang="en-US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한반도</a:t>
            </a:r>
            <a:r>
              <a:rPr lang="en-US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북부</a:t>
            </a:r>
            <a:r>
              <a:rPr lang="en-US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지역까지</a:t>
            </a:r>
            <a:r>
              <a:rPr lang="en-US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직접적인</a:t>
            </a:r>
            <a:r>
              <a:rPr lang="en-US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행정권을</a:t>
            </a:r>
            <a:r>
              <a:rPr lang="en-US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행사하게</a:t>
            </a:r>
            <a:r>
              <a:rPr lang="en-US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되었다</a:t>
            </a:r>
            <a:r>
              <a:rPr lang="en-US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2.</a:t>
            </a:r>
            <a:endParaRPr lang="en-US" altLang="en-US" sz="5335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>
              <a:buNone/>
            </a:pPr>
            <a:r>
              <a:rPr lang="ko-KR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이러한</a:t>
            </a:r>
            <a:r>
              <a:rPr lang="en-US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영토</a:t>
            </a:r>
            <a:r>
              <a:rPr lang="en-US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확장은</a:t>
            </a:r>
            <a:r>
              <a:rPr lang="en-US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한나라의</a:t>
            </a:r>
            <a:r>
              <a:rPr lang="en-US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정치</a:t>
            </a:r>
            <a:r>
              <a:rPr lang="en-US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·</a:t>
            </a:r>
            <a:r>
              <a:rPr lang="ko-KR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군사적</a:t>
            </a:r>
            <a:r>
              <a:rPr lang="en-US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역량뿐만</a:t>
            </a:r>
            <a:r>
              <a:rPr lang="en-US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아니라</a:t>
            </a:r>
            <a:r>
              <a:rPr lang="en-US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해상</a:t>
            </a:r>
            <a:r>
              <a:rPr lang="en-US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및</a:t>
            </a:r>
            <a:r>
              <a:rPr lang="en-US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육상</a:t>
            </a:r>
            <a:r>
              <a:rPr lang="en-US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교통망의</a:t>
            </a:r>
            <a:r>
              <a:rPr lang="en-US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정비</a:t>
            </a:r>
            <a:r>
              <a:rPr lang="en-US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그리고</a:t>
            </a:r>
            <a:r>
              <a:rPr lang="en-US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주변</a:t>
            </a:r>
            <a:r>
              <a:rPr lang="en-US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비</a:t>
            </a:r>
            <a:r>
              <a:rPr lang="en-US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非</a:t>
            </a:r>
            <a:r>
              <a:rPr lang="en-US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</a:t>
            </a:r>
            <a:r>
              <a:rPr lang="ko-KR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중화</a:t>
            </a:r>
            <a:r>
              <a:rPr lang="en-US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세력에</a:t>
            </a:r>
            <a:r>
              <a:rPr lang="en-US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대한</a:t>
            </a:r>
            <a:r>
              <a:rPr lang="en-US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체계적인</a:t>
            </a:r>
            <a:r>
              <a:rPr lang="en-US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군사작전의</a:t>
            </a:r>
            <a:r>
              <a:rPr lang="en-US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일환으로</a:t>
            </a:r>
            <a:r>
              <a:rPr lang="en-US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해석된다</a:t>
            </a:r>
            <a:r>
              <a:rPr lang="en-US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</a:t>
            </a:r>
            <a:r>
              <a:rPr lang="ko-KR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한편</a:t>
            </a:r>
            <a:r>
              <a:rPr lang="en-US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기원후</a:t>
            </a:r>
            <a:r>
              <a:rPr lang="en-US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2</a:t>
            </a:r>
            <a:r>
              <a:rPr lang="ko-KR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년에는</a:t>
            </a:r>
            <a:r>
              <a:rPr lang="en-US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중국</a:t>
            </a:r>
            <a:r>
              <a:rPr lang="en-US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역사상</a:t>
            </a:r>
            <a:r>
              <a:rPr lang="en-US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최초로</a:t>
            </a:r>
            <a:r>
              <a:rPr lang="en-US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전국적인</a:t>
            </a:r>
            <a:r>
              <a:rPr lang="en-US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호구</a:t>
            </a:r>
            <a:r>
              <a:rPr lang="en-US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戶口</a:t>
            </a:r>
            <a:r>
              <a:rPr lang="en-US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 </a:t>
            </a:r>
            <a:r>
              <a:rPr lang="ko-KR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조사가</a:t>
            </a:r>
            <a:r>
              <a:rPr lang="en-US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실시되었으며</a:t>
            </a:r>
            <a:r>
              <a:rPr lang="en-US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</a:t>
            </a:r>
            <a:r>
              <a:rPr lang="en-US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조사에</a:t>
            </a:r>
            <a:r>
              <a:rPr lang="en-US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따르면</a:t>
            </a:r>
            <a:r>
              <a:rPr lang="en-US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총</a:t>
            </a:r>
            <a:r>
              <a:rPr lang="en-US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12,366,470</a:t>
            </a:r>
            <a:r>
              <a:rPr lang="ko-KR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호에</a:t>
            </a:r>
            <a:r>
              <a:rPr lang="en-US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걸쳐</a:t>
            </a:r>
            <a:r>
              <a:rPr lang="en-US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57,671,400</a:t>
            </a:r>
            <a:r>
              <a:rPr lang="ko-KR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명의</a:t>
            </a:r>
            <a:r>
              <a:rPr lang="en-US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인구가</a:t>
            </a:r>
            <a:r>
              <a:rPr lang="en-US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등록되었다</a:t>
            </a:r>
            <a:r>
              <a:rPr lang="en-US" altLang="en-US" sz="5335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3.</a:t>
            </a:r>
            <a:endParaRPr lang="en-US" altLang="en-US" sz="5335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>
              <a:buNone/>
            </a:pPr>
            <a:r>
              <a:rPr lang="en-US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</a:t>
            </a:r>
            <a:r>
              <a:rPr lang="ko-KR" altLang="en-US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각주</a:t>
            </a:r>
            <a:r>
              <a:rPr lang="en-US" altLang="ko-KR" sz="4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:</a:t>
            </a:r>
            <a:endParaRPr lang="en-US" altLang="en-US" sz="48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>
              <a:buNone/>
            </a:pPr>
            <a:r>
              <a:rPr lang="en-US" altLang="en-US" sz="4800" dirty="0"/>
              <a:t>Bielenstein, Hans. The Bureaucracy of Han Times. Cambridge University Press, 1980, pp. 12–15. </a:t>
            </a:r>
            <a:endParaRPr lang="en-US" altLang="en-US" sz="4800" dirty="0"/>
          </a:p>
          <a:p>
            <a:pPr marL="0" indent="0">
              <a:buNone/>
            </a:pPr>
            <a:r>
              <a:rPr lang="en-US" altLang="en-US" sz="4800" dirty="0"/>
              <a:t>Loewe, Michael. The Cambridge History of China: Volume 1, The Ch’in and Han Empires, 221 BC–AD 220. Cambridge University Press, 1986, pp. 111–113. ↩</a:t>
            </a:r>
            <a:endParaRPr lang="en-US" altLang="en-US" sz="4800" dirty="0"/>
          </a:p>
          <a:p>
            <a:pPr marL="0" indent="0">
              <a:buNone/>
            </a:pPr>
            <a:r>
              <a:rPr lang="en-US" altLang="en-US" sz="4800" dirty="0"/>
              <a:t>Ban Gu (</a:t>
            </a:r>
            <a:r>
              <a:rPr lang="zh-CN" altLang="en-US" sz="4800" dirty="0"/>
              <a:t>班固</a:t>
            </a:r>
            <a:r>
              <a:rPr lang="en-US" altLang="en-US" sz="4800" dirty="0"/>
              <a:t>), Han Shu (</a:t>
            </a:r>
            <a:r>
              <a:rPr lang="zh-CN" altLang="en-US" sz="4800" dirty="0"/>
              <a:t>漢書</a:t>
            </a:r>
            <a:r>
              <a:rPr lang="en-US" altLang="en-US" sz="4800" dirty="0"/>
              <a:t>), Chapter 28 (Treatise on Geography). ↩</a:t>
            </a:r>
            <a:endParaRPr lang="en-US" altLang="en-US" sz="4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73736" y="6382512"/>
            <a:ext cx="10608145" cy="365125"/>
          </a:xfrm>
        </p:spPr>
        <p:txBody>
          <a:bodyPr/>
          <a:lstStyle/>
          <a:p>
            <a:r>
              <a:rPr lang="en-US" dirty="0" smtClean="0"/>
              <a:t>.</a:t>
            </a:r>
            <a:r>
              <a:rPr lang="en-PH" dirty="0" smtClean="0"/>
              <a:t> </a:t>
            </a:r>
            <a:endParaRPr lang="en-US" dirty="0" smtClean="0"/>
          </a:p>
        </p:txBody>
      </p:sp>
      <p:sp>
        <p:nvSpPr>
          <p:cNvPr id="5" name="Rectangle 4"/>
          <p:cNvSpPr/>
          <p:nvPr/>
        </p:nvSpPr>
        <p:spPr>
          <a:xfrm>
            <a:off x="3836769" y="390555"/>
            <a:ext cx="30571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Han’s  influence to Taiwan</a:t>
            </a:r>
            <a:endParaRPr lang="en-PH" dirty="0"/>
          </a:p>
        </p:txBody>
      </p:sp>
      <p:pic>
        <p:nvPicPr>
          <p:cNvPr id="2052" name="Picture 4" descr="https://tse4.mm.bing.net/th?id=OIP.Vc0TzwR76B2M7zYsjCpHMAHaFL&amp;pid=Api&amp;P=0&amp;h=180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5904" y="837174"/>
            <a:ext cx="4122945" cy="2887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785" y="4405630"/>
            <a:ext cx="2537460" cy="1186180"/>
          </a:xfrm>
          <a:noFill/>
        </p:spPr>
        <p:txBody>
          <a:bodyPr>
            <a:noAutofit/>
          </a:bodyPr>
          <a:lstStyle/>
          <a:p>
            <a:r>
              <a:rPr lang="ko-KR" altLang="en-US" sz="28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한</a:t>
            </a:r>
            <a:r>
              <a:rPr lang="en-US" altLang="en-US" sz="28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(</a:t>
            </a:r>
            <a:r>
              <a:rPr lang="zh-CN" altLang="en-US" sz="28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漢</a:t>
            </a:r>
            <a:r>
              <a:rPr lang="en-US" altLang="en-US" sz="28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) </a:t>
            </a:r>
            <a:r>
              <a:rPr lang="ko-KR" altLang="en-US" sz="28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왕조의</a:t>
            </a:r>
            <a:r>
              <a:rPr lang="en-US" altLang="en-US" sz="28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8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대만에</a:t>
            </a:r>
            <a:r>
              <a:rPr lang="en-US" altLang="en-US" sz="28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8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대한</a:t>
            </a:r>
            <a:r>
              <a:rPr lang="en-US" altLang="en-US" sz="28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8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영향</a:t>
            </a:r>
            <a:br>
              <a:rPr lang="en-US" sz="2800" b="1" dirty="0" smtClean="0">
                <a:sym typeface="+mn-ea"/>
              </a:rPr>
            </a:b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60670" y="1109980"/>
            <a:ext cx="5481320" cy="4872355"/>
          </a:xfrm>
          <a:noFill/>
        </p:spPr>
        <p:txBody>
          <a:bodyPr anchor="ctr">
            <a:normAutofit fontScale="90000" lnSpcReduction="20000"/>
          </a:bodyPr>
          <a:lstStyle/>
          <a:p>
            <a:pPr marL="0" indent="0">
              <a:buNone/>
            </a:pP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무제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武帝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는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군사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원정과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식민지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확장을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위한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재정을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충당하기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위해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여러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민간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산업을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국유화하였다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그는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주로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전직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상인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출신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인사들을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등용하여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중앙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정부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주도의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독점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체제를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수립하였으며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체제에는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소금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철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술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생산뿐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아니라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동화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銅貨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화폐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주조가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포함되었다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</a:t>
            </a:r>
            <a:endParaRPr lang="en-US" altLang="en-US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>
              <a:buNone/>
            </a:pPr>
            <a:endParaRPr lang="en-US" altLang="en-US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>
              <a:buNone/>
            </a:pP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가운데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술에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대한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독점은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기원전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98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년부터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기원전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81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년까지만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유지되었으며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소금과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철에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대한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국영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독점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역시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동한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초기에는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폐지되었다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그러나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화폐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발행은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한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왕조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전체를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통틀어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중앙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정부의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독점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권한으로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유지되었다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.⁷⁸⁹</a:t>
            </a:r>
            <a:endParaRPr lang="en-US" altLang="en-US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73990" y="5981700"/>
            <a:ext cx="10608310" cy="765810"/>
          </a:xfrm>
        </p:spPr>
        <p:txBody>
          <a:bodyPr/>
          <a:lstStyle/>
          <a:p>
            <a:r>
              <a:rPr lang="en-US" altLang="en-US" b="1" dirty="0" smtClean="0">
                <a:latin typeface="Malgun Gothic" panose="020B0503020000020004" charset="-127"/>
                <a:ea typeface="Malgun Gothic" panose="020B0503020000020004" charset="-127"/>
              </a:rPr>
              <a:t>7. Loewe, M. (1986). The Government of the Qin and Han Empires: 221 BCE–220 CE. Hackett Publishing.</a:t>
            </a:r>
            <a:endParaRPr lang="en-US" altLang="en-US" b="1" dirty="0" smtClean="0">
              <a:latin typeface="Malgun Gothic" panose="020B0503020000020004" charset="-127"/>
              <a:ea typeface="Malgun Gothic" panose="020B0503020000020004" charset="-127"/>
            </a:endParaRPr>
          </a:p>
          <a:p>
            <a:endParaRPr lang="en-US" altLang="en-US" b="1" dirty="0" smtClean="0">
              <a:latin typeface="Malgun Gothic" panose="020B0503020000020004" charset="-127"/>
              <a:ea typeface="Malgun Gothic" panose="020B0503020000020004" charset="-127"/>
            </a:endParaRPr>
          </a:p>
          <a:p>
            <a:r>
              <a:rPr lang="en-US" altLang="en-US" b="1" dirty="0" smtClean="0">
                <a:latin typeface="Malgun Gothic" panose="020B0503020000020004" charset="-127"/>
                <a:ea typeface="Malgun Gothic" panose="020B0503020000020004" charset="-127"/>
              </a:rPr>
              <a:t>8.Wagner, D. B. (2001). The State and the Iron Industry in Han China. Nordic Institute of Asian Studies.</a:t>
            </a:r>
            <a:endParaRPr lang="en-US" altLang="en-US" b="1" dirty="0" smtClean="0">
              <a:latin typeface="Malgun Gothic" panose="020B0503020000020004" charset="-127"/>
              <a:ea typeface="Malgun Gothic" panose="020B0503020000020004" charset="-127"/>
            </a:endParaRPr>
          </a:p>
          <a:p>
            <a:endParaRPr lang="en-US" altLang="en-US" b="1" dirty="0" smtClean="0">
              <a:latin typeface="Malgun Gothic" panose="020B0503020000020004" charset="-127"/>
              <a:ea typeface="Malgun Gothic" panose="020B0503020000020004" charset="-127"/>
            </a:endParaRPr>
          </a:p>
          <a:p>
            <a:r>
              <a:rPr lang="en-US" altLang="en-US" b="1" dirty="0" smtClean="0">
                <a:latin typeface="Malgun Gothic" panose="020B0503020000020004" charset="-127"/>
                <a:ea typeface="Malgun Gothic" panose="020B0503020000020004" charset="-127"/>
              </a:rPr>
              <a:t>9. Twitchett, D., &amp; Loewe, M. (Eds.). (1986). The Cambridge History of China, Volume 1: The Ch'in and Han Empires, 221 B.C.–A.D. 220. Cambridge University Press.</a:t>
            </a:r>
            <a:endParaRPr lang="en-US" altLang="en-US" b="1" dirty="0" smtClean="0">
              <a:latin typeface="Malgun Gothic" panose="020B0503020000020004" charset="-127"/>
              <a:ea typeface="Malgun Gothic" panose="020B0503020000020004" charset="-127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836769" y="99153"/>
            <a:ext cx="30571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Han’s  influence to Taiwan</a:t>
            </a:r>
            <a:endParaRPr lang="en-PH" dirty="0"/>
          </a:p>
        </p:txBody>
      </p:sp>
      <p:pic>
        <p:nvPicPr>
          <p:cNvPr id="2052" name="Picture 4" descr="https://tse4.mm.bing.net/th?id=OIP.Vc0TzwR76B2M7zYsjCpHMAHaFL&amp;pid=Api&amp;P=0&amp;h=180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940" y="1023180"/>
            <a:ext cx="4122945" cy="2887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975" y="3997960"/>
            <a:ext cx="2582545" cy="1682750"/>
          </a:xfrm>
          <a:noFill/>
        </p:spPr>
        <p:txBody>
          <a:bodyPr>
            <a:noAutofit/>
          </a:bodyPr>
          <a:lstStyle/>
          <a:p>
            <a:r>
              <a:rPr lang="ko-KR" altLang="en-US" sz="20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서기</a:t>
            </a:r>
            <a:r>
              <a:rPr lang="en-US" altLang="en-US" sz="20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230</a:t>
            </a:r>
            <a:r>
              <a:rPr lang="ko-KR" altLang="en-US" sz="20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년</a:t>
            </a:r>
            <a:r>
              <a:rPr lang="en-US" altLang="en-US" sz="20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오나라의</a:t>
            </a:r>
            <a:r>
              <a:rPr lang="en-US" altLang="en-US" sz="20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대만</a:t>
            </a:r>
            <a:r>
              <a:rPr lang="en-US" altLang="en-US" sz="20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원정</a:t>
            </a:r>
            <a:r>
              <a:rPr lang="en-US" altLang="en-US" sz="20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: </a:t>
            </a:r>
            <a:r>
              <a:rPr lang="ko-KR" altLang="en-US" sz="20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삼국시대</a:t>
            </a:r>
            <a:r>
              <a:rPr lang="en-US" altLang="en-US" sz="20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중국과</a:t>
            </a:r>
            <a:r>
              <a:rPr lang="en-US" altLang="en-US" sz="20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대만의</a:t>
            </a:r>
            <a:r>
              <a:rPr lang="en-US" altLang="en-US" sz="20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최초</a:t>
            </a:r>
            <a:r>
              <a:rPr lang="en-US" altLang="en-US" sz="20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국책</a:t>
            </a:r>
            <a:r>
              <a:rPr lang="en-US" altLang="en-US" sz="20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접촉</a:t>
            </a:r>
            <a:r>
              <a:rPr lang="en-US" altLang="en-US" sz="20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사례</a:t>
            </a:r>
            <a:endParaRPr lang="ko-KR" altLang="en-US" sz="2000" b="1" dirty="0">
              <a:solidFill>
                <a:srgbClr val="C00000"/>
              </a:solidFill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1190" y="1035050"/>
            <a:ext cx="5221605" cy="4462780"/>
          </a:xfrm>
          <a:noFill/>
        </p:spPr>
        <p:txBody>
          <a:bodyPr anchor="ctr">
            <a:normAutofit fontScale="70000"/>
          </a:bodyPr>
          <a:lstStyle/>
          <a:p>
            <a:pPr marL="0" indent="0">
              <a:buNone/>
            </a:pP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서기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230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년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오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吳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나라의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두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장군이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1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만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명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규모의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병력을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이끌고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대만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해협을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건너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원정을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감행하였으며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섬에서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수천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명의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원주민들을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포로로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데려왔다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시기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대만에는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오늘날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가오산족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高山族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의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조상으로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여겨지는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여러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원시적이고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모계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중심의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부족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사회가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존재하고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있었다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</a:t>
            </a:r>
            <a:endParaRPr lang="en-US" altLang="en-US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>
              <a:buNone/>
            </a:pPr>
            <a:endParaRPr lang="en-US" altLang="en-US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>
              <a:buNone/>
            </a:pP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부족들은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공공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사안의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처리를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공동체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전체의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협의로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운영하였으며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도끼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·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자귀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·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석환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石環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등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석기로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만든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도구와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사슴뿔로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제작한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화살촉과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창촉을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사용하였다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가축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사육은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아직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초기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단계에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머물러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있었으며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자급자족적인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채집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·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수렵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·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농경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경제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구조가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유지되었다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</a:t>
            </a:r>
            <a:endParaRPr lang="en-US" altLang="en-US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836769" y="390555"/>
            <a:ext cx="30443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Han’s  Invasion to Taiwan</a:t>
            </a:r>
            <a:endParaRPr lang="en-PH" dirty="0"/>
          </a:p>
        </p:txBody>
      </p:sp>
      <p:pic>
        <p:nvPicPr>
          <p:cNvPr id="2052" name="Picture 4" descr="https://tse4.mm.bing.net/th?id=OIP.Vc0TzwR76B2M7zYsjCpHMAHaFL&amp;pid=Api&amp;P=0&amp;h=180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0116" y="890514"/>
            <a:ext cx="4122945" cy="2887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Box 5"/>
          <p:cNvSpPr txBox="1"/>
          <p:nvPr/>
        </p:nvSpPr>
        <p:spPr>
          <a:xfrm>
            <a:off x="907415" y="5497830"/>
            <a:ext cx="10992485" cy="1177925"/>
          </a:xfrm>
          <a:prstGeom prst="rect">
            <a:avLst/>
          </a:prstGeom>
        </p:spPr>
        <p:txBody>
          <a:bodyPr wrap="square">
            <a:noAutofit/>
          </a:bodyPr>
          <a:p>
            <a:pPr>
              <a:spcAft>
                <a:spcPct val="60000"/>
              </a:spcAft>
            </a:pPr>
            <a:r>
              <a:rPr sz="12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참고문헌 </a:t>
            </a:r>
            <a:endParaRPr sz="2200" b="1"/>
          </a:p>
          <a:p>
            <a:pPr>
              <a:spcAft>
                <a:spcPct val="60000"/>
              </a:spcAft>
            </a:pPr>
            <a:r>
              <a:rPr sz="1200" b="1">
                <a:latin typeface="Malgun Gothic" panose="020B0503020000020004" charset="-127"/>
                <a:ea typeface="Malgun Gothic" panose="020B0503020000020004" charset="-127"/>
              </a:rPr>
              <a:t>Shepherd, J. R. (1993). Statecraft and Political Economy on the Taiwan Frontier, 1600–1800. Stanford University Press.</a:t>
            </a:r>
            <a:endParaRPr sz="1200" b="1">
              <a:latin typeface="Malgun Gothic" panose="020B0503020000020004" charset="-127"/>
              <a:ea typeface="Malgun Gothic" panose="020B0503020000020004" charset="-127"/>
            </a:endParaRPr>
          </a:p>
          <a:p>
            <a:pPr indent="0">
              <a:buFont typeface="Arial" panose="020B0604020202020204"/>
              <a:buNone/>
            </a:pPr>
            <a:r>
              <a:rPr sz="1200" b="1">
                <a:latin typeface="Malgun Gothic" panose="020B0503020000020004" charset="-127"/>
                <a:ea typeface="Malgun Gothic" panose="020B0503020000020004" charset="-127"/>
              </a:rPr>
              <a:t>Tsang, C.-H. (2000). "Recent Archaeological Discoveries and Research on the Prehistory of Taiwan." Bulletin of the Indo-Pacific Prehistory Association, 20, 153–158.</a:t>
            </a:r>
            <a:endParaRPr sz="1200" b="1">
              <a:latin typeface="Malgun Gothic" panose="020B0503020000020004" charset="-127"/>
              <a:ea typeface="Malgun Gothic" panose="020B0503020000020004" charset="-127"/>
            </a:endParaRPr>
          </a:p>
          <a:p>
            <a:pPr indent="0">
              <a:buFont typeface="Arial" panose="020B0604020202020204"/>
              <a:buNone/>
            </a:pPr>
            <a:r>
              <a:rPr sz="1200" b="1">
                <a:latin typeface="Malgun Gothic" panose="020B0503020000020004" charset="-127"/>
                <a:ea typeface="Malgun Gothic" panose="020B0503020000020004" charset="-127"/>
              </a:rPr>
              <a:t>Wang, G. (2005). China and the Maritime Silk Road. NUS Press.</a:t>
            </a:r>
            <a:endParaRPr sz="1200" b="1">
              <a:latin typeface="Malgun Gothic" panose="020B0503020000020004" charset="-127"/>
              <a:ea typeface="Malgun Gothic" panose="020B0503020000020004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7590" y="456565"/>
            <a:ext cx="6697980" cy="5523865"/>
          </a:xfrm>
          <a:noFill/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대만에서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이루어진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원주민의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동화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및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문화적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수용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(accommodation)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과정은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그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복잡성과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역사적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범위로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인해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대만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민족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변화에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대한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세가지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일반적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서사로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정리되어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왔다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</a:t>
            </a:r>
            <a:endParaRPr lang="en-US" altLang="en-US" sz="16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>
              <a:buNone/>
            </a:pP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그중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가장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오래된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서사에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따르면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17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세기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푸젠성과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광둥성에서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유입된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한족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이주민들이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평지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원주민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(Plains indigenous peoples)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을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산지로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밀어내었고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이들이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훗날의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산지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원주민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(Highland peoples)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으로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전환되었다는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것이다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</a:t>
            </a:r>
            <a:r>
              <a:rPr 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 </a:t>
            </a:r>
            <a:endParaRPr lang="en-US" sz="16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>
              <a:buNone/>
            </a:pPr>
            <a:endParaRPr lang="en-US" sz="16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658620" y="5353685"/>
            <a:ext cx="8807450" cy="1344295"/>
          </a:xfrm>
        </p:spPr>
        <p:txBody>
          <a:bodyPr/>
          <a:lstStyle/>
          <a:p>
            <a:r>
              <a:rPr lang="ko-KR" altLang="en-US" sz="1200" b="1" dirty="0">
                <a:latin typeface="Malgun Gothic" panose="020B0503020000020004" charset="-127"/>
                <a:ea typeface="Malgun Gothic" panose="020B0503020000020004" charset="-127"/>
              </a:rPr>
              <a:t>참고</a:t>
            </a:r>
            <a:endParaRPr lang="ko-KR" altLang="en-US" sz="1200" b="1" dirty="0">
              <a:latin typeface="Malgun Gothic" panose="020B0503020000020004" charset="-127"/>
              <a:ea typeface="Malgun Gothic" panose="020B0503020000020004" charset="-127"/>
            </a:endParaRPr>
          </a:p>
          <a:p>
            <a:endParaRPr lang="ko-KR" altLang="en-US" sz="1200" b="1" dirty="0">
              <a:latin typeface="Malgun Gothic" panose="020B0503020000020004" charset="-127"/>
              <a:ea typeface="Malgun Gothic" panose="020B0503020000020004" charset="-127"/>
            </a:endParaRPr>
          </a:p>
          <a:p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</a:rPr>
              <a:t>Shepherd, J. R. (1993). Statecraft and Political Economy on the Taiwan Frontier, 1600–1800. Stanford University Press.</a:t>
            </a:r>
            <a:endParaRPr lang="en-US" altLang="en-US" b="1" dirty="0">
              <a:latin typeface="Malgun Gothic" panose="020B0503020000020004" charset="-127"/>
              <a:ea typeface="Malgun Gothic" panose="020B0503020000020004" charset="-127"/>
            </a:endParaRPr>
          </a:p>
          <a:p>
            <a:endParaRPr lang="en-US" altLang="en-US" b="1" dirty="0">
              <a:latin typeface="Malgun Gothic" panose="020B0503020000020004" charset="-127"/>
              <a:ea typeface="Malgun Gothic" panose="020B0503020000020004" charset="-127"/>
            </a:endParaRPr>
          </a:p>
          <a:p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</a:rPr>
              <a:t>Barclay, P. D. (2001). "Cultural Brokerage and Interethnic Marriage in Colonial Taiwan." The Journal of Asian Studies, 60(2), 349–377.</a:t>
            </a:r>
            <a:endParaRPr lang="en-US" altLang="en-US" b="1" dirty="0">
              <a:latin typeface="Malgun Gothic" panose="020B0503020000020004" charset="-127"/>
              <a:ea typeface="Malgun Gothic" panose="020B0503020000020004" charset="-127"/>
            </a:endParaRPr>
          </a:p>
          <a:p>
            <a:endParaRPr lang="en-US" altLang="en-US" b="1" dirty="0">
              <a:latin typeface="Malgun Gothic" panose="020B0503020000020004" charset="-127"/>
              <a:ea typeface="Malgun Gothic" panose="020B0503020000020004" charset="-127"/>
            </a:endParaRPr>
          </a:p>
          <a:p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</a:rPr>
              <a:t>Brown, M. J. (2004). Is Taiwan Chinese? The Impact of Culture, Power, and Migration on Changing Identities. University of California Press.</a:t>
            </a:r>
            <a:endParaRPr lang="en-US" altLang="en-US" b="1" dirty="0">
              <a:latin typeface="Malgun Gothic" panose="020B0503020000020004" charset="-127"/>
              <a:ea typeface="Malgun Gothic" panose="020B0503020000020004" charset="-127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856865" y="390555"/>
            <a:ext cx="17235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Han Migration</a:t>
            </a:r>
            <a:endParaRPr lang="en-PH" dirty="0"/>
          </a:p>
        </p:txBody>
      </p:sp>
      <p:pic>
        <p:nvPicPr>
          <p:cNvPr id="6" name="Picture 8" descr="https://tse3.mm.bing.net/th?id=OIP.YfLjrfCCbe9nkTMDcreqqQHaD9&amp;pid=Api&amp;P=0&amp;h=180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209925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Box 1"/>
          <p:cNvSpPr txBox="1"/>
          <p:nvPr/>
        </p:nvSpPr>
        <p:spPr>
          <a:xfrm>
            <a:off x="132080" y="2832100"/>
            <a:ext cx="2505075" cy="1828165"/>
          </a:xfrm>
          <a:prstGeom prst="rect">
            <a:avLst/>
          </a:prstGeom>
        </p:spPr>
        <p:txBody>
          <a:bodyPr wrap="square">
            <a:noAutofit/>
          </a:bodyPr>
          <a:p>
            <a:r>
              <a:rPr sz="24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"17세기 푸젠성과 광둥성에서의 한족의 대만 </a:t>
            </a:r>
            <a:r>
              <a:rPr lang="en-US" sz="24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  </a:t>
            </a:r>
            <a:r>
              <a:rPr sz="24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이주"</a:t>
            </a:r>
            <a:endParaRPr sz="2400" b="1">
              <a:solidFill>
                <a:srgbClr val="FF0000"/>
              </a:solidFill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410" y="914400"/>
            <a:ext cx="2797810" cy="4992370"/>
          </a:xfrm>
          <a:noFill/>
        </p:spPr>
        <p:txBody>
          <a:bodyPr>
            <a:noAutofit/>
          </a:bodyPr>
          <a:lstStyle/>
          <a:p>
            <a:r>
              <a:rPr lang="en-US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“17</a:t>
            </a:r>
            <a:r>
              <a:rPr lang="ko-KR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세기</a:t>
            </a:r>
            <a:r>
              <a:rPr lang="en-US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푸젠성과</a:t>
            </a:r>
            <a:r>
              <a:rPr lang="en-US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광둥성에서의</a:t>
            </a:r>
            <a:r>
              <a:rPr lang="en-US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한족</a:t>
            </a:r>
            <a:r>
              <a:rPr lang="en-US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이주</a:t>
            </a:r>
            <a:r>
              <a:rPr lang="en-US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”</a:t>
            </a:r>
            <a:endParaRPr lang="en-US" altLang="en-US" sz="2400" b="1" dirty="0">
              <a:solidFill>
                <a:srgbClr val="FF0000"/>
              </a:solidFill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9680" y="914400"/>
            <a:ext cx="7143115" cy="4992370"/>
          </a:xfrm>
          <a:noFill/>
        </p:spPr>
        <p:txBody>
          <a:bodyPr anchor="ctr">
            <a:normAutofit fontScale="80000"/>
          </a:bodyPr>
          <a:lstStyle/>
          <a:p>
            <a:pPr marL="0" indent="0">
              <a:buNone/>
            </a:pPr>
            <a:endParaRPr lang="ko-KR" altLang="en-US" b="1" dirty="0">
              <a:latin typeface="Malgun Gothic" panose="020B0503020000020004" charset="-127"/>
              <a:ea typeface="Malgun Gothic" panose="020B0503020000020004" charset="-127"/>
            </a:endParaRPr>
          </a:p>
          <a:p>
            <a:pPr marL="0" indent="0">
              <a:buNone/>
            </a:pPr>
            <a:r>
              <a:rPr lang="ko-KR" altLang="en-US" sz="2285" b="1" dirty="0">
                <a:latin typeface="Malgun Gothic" panose="020B0503020000020004" charset="-127"/>
                <a:ea typeface="Malgun Gothic" panose="020B0503020000020004" charset="-127"/>
              </a:rPr>
              <a:t>보다</a:t>
            </a:r>
            <a:r>
              <a:rPr lang="en-US" altLang="en-US" sz="2285" b="1" dirty="0">
                <a:latin typeface="Malgun Gothic" panose="020B0503020000020004" charset="-127"/>
                <a:ea typeface="Malgun Gothic" panose="020B0503020000020004" charset="-127"/>
              </a:rPr>
              <a:t> </a:t>
            </a:r>
            <a:r>
              <a:rPr lang="ko-KR" altLang="en-US" sz="2285" b="1" dirty="0">
                <a:latin typeface="Malgun Gothic" panose="020B0503020000020004" charset="-127"/>
                <a:ea typeface="Malgun Gothic" panose="020B0503020000020004" charset="-127"/>
              </a:rPr>
              <a:t>최근의</a:t>
            </a:r>
            <a:r>
              <a:rPr lang="en-US" altLang="en-US" sz="2285" b="1" dirty="0">
                <a:latin typeface="Malgun Gothic" panose="020B0503020000020004" charset="-127"/>
                <a:ea typeface="Malgun Gothic" panose="020B0503020000020004" charset="-127"/>
              </a:rPr>
              <a:t> </a:t>
            </a:r>
            <a:r>
              <a:rPr lang="ko-KR" altLang="en-US" sz="2285" b="1" dirty="0">
                <a:latin typeface="Malgun Gothic" panose="020B0503020000020004" charset="-127"/>
                <a:ea typeface="Malgun Gothic" panose="020B0503020000020004" charset="-127"/>
              </a:rPr>
              <a:t>연구들은</a:t>
            </a:r>
            <a:r>
              <a:rPr lang="en-US" altLang="en-US" sz="2285" b="1" dirty="0">
                <a:latin typeface="Malgun Gothic" panose="020B0503020000020004" charset="-127"/>
                <a:ea typeface="Malgun Gothic" panose="020B0503020000020004" charset="-127"/>
              </a:rPr>
              <a:t>, 17</a:t>
            </a:r>
            <a:r>
              <a:rPr lang="ko-KR" altLang="en-US" sz="2285" b="1" dirty="0">
                <a:latin typeface="Malgun Gothic" panose="020B0503020000020004" charset="-127"/>
                <a:ea typeface="Malgun Gothic" panose="020B0503020000020004" charset="-127"/>
              </a:rPr>
              <a:t>세기부터</a:t>
            </a:r>
            <a:r>
              <a:rPr lang="en-US" altLang="en-US" sz="2285" b="1" dirty="0">
                <a:latin typeface="Malgun Gothic" panose="020B0503020000020004" charset="-127"/>
                <a:ea typeface="Malgun Gothic" panose="020B0503020000020004" charset="-127"/>
              </a:rPr>
              <a:t> 19</a:t>
            </a:r>
            <a:r>
              <a:rPr lang="ko-KR" altLang="en-US" sz="2285" b="1" dirty="0">
                <a:latin typeface="Malgun Gothic" panose="020B0503020000020004" charset="-127"/>
                <a:ea typeface="Malgun Gothic" panose="020B0503020000020004" charset="-127"/>
              </a:rPr>
              <a:t>세기</a:t>
            </a:r>
            <a:r>
              <a:rPr lang="en-US" altLang="en-US" sz="2285" b="1" dirty="0">
                <a:latin typeface="Malgun Gothic" panose="020B0503020000020004" charset="-127"/>
                <a:ea typeface="Malgun Gothic" panose="020B0503020000020004" charset="-127"/>
              </a:rPr>
              <a:t> </a:t>
            </a:r>
            <a:r>
              <a:rPr lang="ko-KR" altLang="en-US" sz="2285" b="1" dirty="0">
                <a:latin typeface="Malgun Gothic" panose="020B0503020000020004" charset="-127"/>
                <a:ea typeface="Malgun Gothic" panose="020B0503020000020004" charset="-127"/>
              </a:rPr>
              <a:t>사이에</a:t>
            </a:r>
            <a:r>
              <a:rPr lang="en-US" altLang="en-US" sz="2285" b="1" dirty="0">
                <a:latin typeface="Malgun Gothic" panose="020B0503020000020004" charset="-127"/>
                <a:ea typeface="Malgun Gothic" panose="020B0503020000020004" charset="-127"/>
              </a:rPr>
              <a:t> </a:t>
            </a:r>
            <a:r>
              <a:rPr lang="ko-KR" altLang="en-US" sz="2285" b="1" dirty="0">
                <a:latin typeface="Malgun Gothic" panose="020B0503020000020004" charset="-127"/>
                <a:ea typeface="Malgun Gothic" panose="020B0503020000020004" charset="-127"/>
              </a:rPr>
              <a:t>한족과</a:t>
            </a:r>
            <a:r>
              <a:rPr lang="en-US" altLang="en-US" sz="2285" b="1" dirty="0">
                <a:latin typeface="Malgun Gothic" panose="020B0503020000020004" charset="-127"/>
                <a:ea typeface="Malgun Gothic" panose="020B0503020000020004" charset="-127"/>
              </a:rPr>
              <a:t> </a:t>
            </a:r>
            <a:r>
              <a:rPr lang="ko-KR" altLang="en-US" sz="2285" b="1" dirty="0">
                <a:latin typeface="Malgun Gothic" panose="020B0503020000020004" charset="-127"/>
                <a:ea typeface="Malgun Gothic" panose="020B0503020000020004" charset="-127"/>
              </a:rPr>
              <a:t>원주민</a:t>
            </a:r>
            <a:r>
              <a:rPr lang="en-US" altLang="en-US" sz="2285" b="1" dirty="0">
                <a:latin typeface="Malgun Gothic" panose="020B0503020000020004" charset="-127"/>
                <a:ea typeface="Malgun Gothic" panose="020B0503020000020004" charset="-127"/>
              </a:rPr>
              <a:t> </a:t>
            </a:r>
            <a:r>
              <a:rPr lang="ko-KR" altLang="en-US" sz="2285" b="1" dirty="0">
                <a:latin typeface="Malgun Gothic" panose="020B0503020000020004" charset="-127"/>
                <a:ea typeface="Malgun Gothic" panose="020B0503020000020004" charset="-127"/>
              </a:rPr>
              <a:t>간에</a:t>
            </a:r>
            <a:r>
              <a:rPr lang="en-US" altLang="en-US" sz="2285" b="1" dirty="0">
                <a:latin typeface="Malgun Gothic" panose="020B0503020000020004" charset="-127"/>
                <a:ea typeface="Malgun Gothic" panose="020B0503020000020004" charset="-127"/>
              </a:rPr>
              <a:t> </a:t>
            </a:r>
            <a:r>
              <a:rPr lang="ko-KR" altLang="en-US" sz="2285" b="1" dirty="0">
                <a:latin typeface="Malgun Gothic" panose="020B0503020000020004" charset="-127"/>
                <a:ea typeface="Malgun Gothic" panose="020B0503020000020004" charset="-127"/>
              </a:rPr>
              <a:t>광범위한</a:t>
            </a:r>
            <a:r>
              <a:rPr lang="en-US" altLang="en-US" sz="2285" b="1" dirty="0">
                <a:latin typeface="Malgun Gothic" panose="020B0503020000020004" charset="-127"/>
                <a:ea typeface="Malgun Gothic" panose="020B0503020000020004" charset="-127"/>
              </a:rPr>
              <a:t> </a:t>
            </a:r>
            <a:r>
              <a:rPr lang="ko-KR" altLang="en-US" sz="2285" b="1" dirty="0">
                <a:latin typeface="Malgun Gothic" panose="020B0503020000020004" charset="-127"/>
                <a:ea typeface="Malgun Gothic" panose="020B0503020000020004" charset="-127"/>
              </a:rPr>
              <a:t>통혼</a:t>
            </a:r>
            <a:r>
              <a:rPr lang="en-US" altLang="en-US" sz="2285" b="1" dirty="0">
                <a:latin typeface="Malgun Gothic" panose="020B0503020000020004" charset="-127"/>
                <a:ea typeface="Malgun Gothic" panose="020B0503020000020004" charset="-127"/>
              </a:rPr>
              <a:t>(</a:t>
            </a:r>
            <a:r>
              <a:rPr lang="zh-CN" altLang="en-US" sz="2285" b="1" dirty="0">
                <a:latin typeface="Malgun Gothic" panose="020B0503020000020004" charset="-127"/>
                <a:ea typeface="Malgun Gothic" panose="020B0503020000020004" charset="-127"/>
              </a:rPr>
              <a:t>通婚</a:t>
            </a:r>
            <a:r>
              <a:rPr lang="en-US" altLang="en-US" sz="2285" b="1" dirty="0">
                <a:latin typeface="Malgun Gothic" panose="020B0503020000020004" charset="-127"/>
                <a:ea typeface="Malgun Gothic" panose="020B0503020000020004" charset="-127"/>
              </a:rPr>
              <a:t>)</a:t>
            </a:r>
            <a:r>
              <a:rPr lang="ko-KR" altLang="en-US" sz="2285" b="1" dirty="0">
                <a:latin typeface="Malgun Gothic" panose="020B0503020000020004" charset="-127"/>
                <a:ea typeface="Malgun Gothic" panose="020B0503020000020004" charset="-127"/>
              </a:rPr>
              <a:t>이</a:t>
            </a:r>
            <a:r>
              <a:rPr lang="en-US" altLang="en-US" sz="2285" b="1" dirty="0">
                <a:latin typeface="Malgun Gothic" panose="020B0503020000020004" charset="-127"/>
                <a:ea typeface="Malgun Gothic" panose="020B0503020000020004" charset="-127"/>
              </a:rPr>
              <a:t> </a:t>
            </a:r>
            <a:r>
              <a:rPr lang="ko-KR" altLang="en-US" sz="2285" b="1" dirty="0">
                <a:latin typeface="Malgun Gothic" panose="020B0503020000020004" charset="-127"/>
                <a:ea typeface="Malgun Gothic" panose="020B0503020000020004" charset="-127"/>
              </a:rPr>
              <a:t>이루어졌으며</a:t>
            </a:r>
            <a:r>
              <a:rPr lang="en-US" altLang="en-US" sz="2285" b="1" dirty="0">
                <a:latin typeface="Malgun Gothic" panose="020B0503020000020004" charset="-127"/>
                <a:ea typeface="Malgun Gothic" panose="020B0503020000020004" charset="-127"/>
              </a:rPr>
              <a:t>, </a:t>
            </a:r>
            <a:r>
              <a:rPr lang="ko-KR" altLang="en-US" sz="2285" b="1" dirty="0">
                <a:latin typeface="Malgun Gothic" panose="020B0503020000020004" charset="-127"/>
                <a:ea typeface="Malgun Gothic" panose="020B0503020000020004" charset="-127"/>
              </a:rPr>
              <a:t>그</a:t>
            </a:r>
            <a:r>
              <a:rPr lang="en-US" altLang="en-US" sz="2285" b="1" dirty="0">
                <a:latin typeface="Malgun Gothic" panose="020B0503020000020004" charset="-127"/>
                <a:ea typeface="Malgun Gothic" panose="020B0503020000020004" charset="-127"/>
              </a:rPr>
              <a:t> </a:t>
            </a:r>
            <a:r>
              <a:rPr lang="ko-KR" altLang="en-US" sz="2285" b="1" dirty="0">
                <a:latin typeface="Malgun Gothic" panose="020B0503020000020004" charset="-127"/>
                <a:ea typeface="Malgun Gothic" panose="020B0503020000020004" charset="-127"/>
              </a:rPr>
              <a:t>결과</a:t>
            </a:r>
            <a:r>
              <a:rPr lang="en-US" altLang="en-US" sz="2285" b="1" dirty="0">
                <a:latin typeface="Malgun Gothic" panose="020B0503020000020004" charset="-127"/>
                <a:ea typeface="Malgun Gothic" panose="020B0503020000020004" charset="-127"/>
              </a:rPr>
              <a:t> </a:t>
            </a:r>
            <a:r>
              <a:rPr lang="ko-KR" altLang="en-US" sz="2285" b="1" dirty="0">
                <a:latin typeface="Malgun Gothic" panose="020B0503020000020004" charset="-127"/>
                <a:ea typeface="Malgun Gothic" panose="020B0503020000020004" charset="-127"/>
              </a:rPr>
              <a:t>원주민들이</a:t>
            </a:r>
            <a:r>
              <a:rPr lang="en-US" altLang="en-US" sz="2285" b="1" dirty="0">
                <a:latin typeface="Malgun Gothic" panose="020B0503020000020004" charset="-127"/>
                <a:ea typeface="Malgun Gothic" panose="020B0503020000020004" charset="-127"/>
              </a:rPr>
              <a:t> </a:t>
            </a:r>
            <a:r>
              <a:rPr lang="ko-KR" altLang="en-US" sz="2285" b="1" dirty="0">
                <a:latin typeface="Malgun Gothic" panose="020B0503020000020004" charset="-127"/>
                <a:ea typeface="Malgun Gothic" panose="020B0503020000020004" charset="-127"/>
              </a:rPr>
              <a:t>전면적으로</a:t>
            </a:r>
            <a:r>
              <a:rPr lang="en-US" altLang="en-US" sz="2285" b="1" dirty="0">
                <a:latin typeface="Malgun Gothic" panose="020B0503020000020004" charset="-127"/>
                <a:ea typeface="Malgun Gothic" panose="020B0503020000020004" charset="-127"/>
              </a:rPr>
              <a:t> </a:t>
            </a:r>
            <a:r>
              <a:rPr lang="ko-KR" altLang="en-US" sz="2285" b="1" dirty="0">
                <a:latin typeface="Malgun Gothic" panose="020B0503020000020004" charset="-127"/>
                <a:ea typeface="Malgun Gothic" panose="020B0503020000020004" charset="-127"/>
              </a:rPr>
              <a:t>한화</a:t>
            </a:r>
            <a:r>
              <a:rPr lang="en-US" altLang="en-US" sz="2285" b="1" dirty="0">
                <a:latin typeface="Malgun Gothic" panose="020B0503020000020004" charset="-127"/>
                <a:ea typeface="Malgun Gothic" panose="020B0503020000020004" charset="-127"/>
              </a:rPr>
              <a:t>(</a:t>
            </a:r>
            <a:r>
              <a:rPr lang="zh-CN" altLang="en-US" sz="2285" b="1" dirty="0">
                <a:latin typeface="Malgun Gothic" panose="020B0503020000020004" charset="-127"/>
                <a:ea typeface="Malgun Gothic" panose="020B0503020000020004" charset="-127"/>
              </a:rPr>
              <a:t>漢化</a:t>
            </a:r>
            <a:r>
              <a:rPr lang="en-US" altLang="en-US" sz="2285" b="1" dirty="0">
                <a:latin typeface="Malgun Gothic" panose="020B0503020000020004" charset="-127"/>
                <a:ea typeface="Malgun Gothic" panose="020B0503020000020004" charset="-127"/>
              </a:rPr>
              <a:t>, Sinicization)</a:t>
            </a:r>
            <a:r>
              <a:rPr lang="ko-KR" altLang="en-US" sz="2285" b="1" dirty="0">
                <a:latin typeface="Malgun Gothic" panose="020B0503020000020004" charset="-127"/>
                <a:ea typeface="Malgun Gothic" panose="020B0503020000020004" charset="-127"/>
              </a:rPr>
              <a:t>되었다고</a:t>
            </a:r>
            <a:r>
              <a:rPr lang="en-US" altLang="en-US" sz="2285" b="1" dirty="0">
                <a:latin typeface="Malgun Gothic" panose="020B0503020000020004" charset="-127"/>
                <a:ea typeface="Malgun Gothic" panose="020B0503020000020004" charset="-127"/>
              </a:rPr>
              <a:t> </a:t>
            </a:r>
            <a:r>
              <a:rPr lang="ko-KR" altLang="en-US" sz="2285" b="1" dirty="0">
                <a:latin typeface="Malgun Gothic" panose="020B0503020000020004" charset="-127"/>
                <a:ea typeface="Malgun Gothic" panose="020B0503020000020004" charset="-127"/>
              </a:rPr>
              <a:t>주장한다</a:t>
            </a:r>
            <a:r>
              <a:rPr lang="en-US" altLang="en-US" sz="2285" b="1" dirty="0">
                <a:latin typeface="Malgun Gothic" panose="020B0503020000020004" charset="-127"/>
                <a:ea typeface="Malgun Gothic" panose="020B0503020000020004" charset="-127"/>
              </a:rPr>
              <a:t>.</a:t>
            </a:r>
            <a:endParaRPr lang="en-US" altLang="en-US" sz="2285" b="1" dirty="0">
              <a:latin typeface="Malgun Gothic" panose="020B0503020000020004" charset="-127"/>
              <a:ea typeface="Malgun Gothic" panose="020B0503020000020004" charset="-127"/>
            </a:endParaRPr>
          </a:p>
          <a:p>
            <a:pPr marL="0" indent="0">
              <a:buNone/>
            </a:pPr>
            <a:r>
              <a:rPr lang="ko-KR" altLang="en-US" sz="2285" b="1" dirty="0">
                <a:latin typeface="Malgun Gothic" panose="020B0503020000020004" charset="-127"/>
                <a:ea typeface="Malgun Gothic" panose="020B0503020000020004" charset="-127"/>
              </a:rPr>
              <a:t>그러나</a:t>
            </a:r>
            <a:r>
              <a:rPr lang="en-US" altLang="en-US" sz="2285" b="1" dirty="0">
                <a:latin typeface="Malgun Gothic" panose="020B0503020000020004" charset="-127"/>
                <a:ea typeface="Malgun Gothic" panose="020B0503020000020004" charset="-127"/>
              </a:rPr>
              <a:t> </a:t>
            </a:r>
            <a:r>
              <a:rPr lang="ko-KR" altLang="en-US" sz="2285" b="1" dirty="0">
                <a:latin typeface="Malgun Gothic" panose="020B0503020000020004" charset="-127"/>
                <a:ea typeface="Malgun Gothic" panose="020B0503020000020004" charset="-127"/>
              </a:rPr>
              <a:t>현대의</a:t>
            </a:r>
            <a:r>
              <a:rPr lang="en-US" altLang="en-US" sz="2285" b="1" dirty="0">
                <a:latin typeface="Malgun Gothic" panose="020B0503020000020004" charset="-127"/>
                <a:ea typeface="Malgun Gothic" panose="020B0503020000020004" charset="-127"/>
              </a:rPr>
              <a:t> </a:t>
            </a:r>
            <a:r>
              <a:rPr lang="ko-KR" altLang="en-US" sz="2285" b="1" dirty="0">
                <a:latin typeface="Malgun Gothic" panose="020B0503020000020004" charset="-127"/>
                <a:ea typeface="Malgun Gothic" panose="020B0503020000020004" charset="-127"/>
              </a:rPr>
              <a:t>민족지학</a:t>
            </a:r>
            <a:r>
              <a:rPr lang="en-US" altLang="en-US" sz="2285" b="1" dirty="0">
                <a:latin typeface="Malgun Gothic" panose="020B0503020000020004" charset="-127"/>
                <a:ea typeface="Malgun Gothic" panose="020B0503020000020004" charset="-127"/>
              </a:rPr>
              <a:t> </a:t>
            </a:r>
            <a:r>
              <a:rPr lang="ko-KR" altLang="en-US" sz="2285" b="1" dirty="0">
                <a:latin typeface="Malgun Gothic" panose="020B0503020000020004" charset="-127"/>
                <a:ea typeface="Malgun Gothic" panose="020B0503020000020004" charset="-127"/>
              </a:rPr>
              <a:t>및</a:t>
            </a:r>
            <a:r>
              <a:rPr lang="en-US" altLang="en-US" sz="2285" b="1" dirty="0">
                <a:latin typeface="Malgun Gothic" panose="020B0503020000020004" charset="-127"/>
                <a:ea typeface="Malgun Gothic" panose="020B0503020000020004" charset="-127"/>
              </a:rPr>
              <a:t> </a:t>
            </a:r>
            <a:r>
              <a:rPr lang="ko-KR" altLang="en-US" sz="2285" b="1" dirty="0">
                <a:latin typeface="Malgun Gothic" panose="020B0503020000020004" charset="-127"/>
                <a:ea typeface="Malgun Gothic" panose="020B0503020000020004" charset="-127"/>
              </a:rPr>
              <a:t>인류학</a:t>
            </a:r>
            <a:r>
              <a:rPr lang="en-US" altLang="en-US" sz="2285" b="1" dirty="0">
                <a:latin typeface="Malgun Gothic" panose="020B0503020000020004" charset="-127"/>
                <a:ea typeface="Malgun Gothic" panose="020B0503020000020004" charset="-127"/>
              </a:rPr>
              <a:t> </a:t>
            </a:r>
            <a:r>
              <a:rPr lang="ko-KR" altLang="en-US" sz="2285" b="1" dirty="0">
                <a:latin typeface="Malgun Gothic" panose="020B0503020000020004" charset="-127"/>
                <a:ea typeface="Malgun Gothic" panose="020B0503020000020004" charset="-127"/>
              </a:rPr>
              <a:t>연구는</a:t>
            </a:r>
            <a:r>
              <a:rPr lang="en-US" altLang="en-US" sz="2285" b="1" dirty="0">
                <a:latin typeface="Malgun Gothic" panose="020B0503020000020004" charset="-127"/>
                <a:ea typeface="Malgun Gothic" panose="020B0503020000020004" charset="-127"/>
              </a:rPr>
              <a:t>, </a:t>
            </a:r>
            <a:r>
              <a:rPr lang="ko-KR" altLang="en-US" sz="2285" b="1" dirty="0">
                <a:latin typeface="Malgun Gothic" panose="020B0503020000020004" charset="-127"/>
                <a:ea typeface="Malgun Gothic" panose="020B0503020000020004" charset="-127"/>
              </a:rPr>
              <a:t>이러한</a:t>
            </a:r>
            <a:r>
              <a:rPr lang="en-US" altLang="en-US" sz="2285" b="1" dirty="0">
                <a:latin typeface="Malgun Gothic" panose="020B0503020000020004" charset="-127"/>
                <a:ea typeface="Malgun Gothic" panose="020B0503020000020004" charset="-127"/>
              </a:rPr>
              <a:t> </a:t>
            </a:r>
            <a:r>
              <a:rPr lang="ko-KR" altLang="en-US" sz="2285" b="1" dirty="0">
                <a:latin typeface="Malgun Gothic" panose="020B0503020000020004" charset="-127"/>
                <a:ea typeface="Malgun Gothic" panose="020B0503020000020004" charset="-127"/>
              </a:rPr>
              <a:t>일방적</a:t>
            </a:r>
            <a:r>
              <a:rPr lang="en-US" altLang="en-US" sz="2285" b="1" dirty="0">
                <a:latin typeface="Malgun Gothic" panose="020B0503020000020004" charset="-127"/>
                <a:ea typeface="Malgun Gothic" panose="020B0503020000020004" charset="-127"/>
              </a:rPr>
              <a:t> </a:t>
            </a:r>
            <a:r>
              <a:rPr lang="ko-KR" altLang="en-US" sz="2285" b="1" dirty="0">
                <a:latin typeface="Malgun Gothic" panose="020B0503020000020004" charset="-127"/>
                <a:ea typeface="Malgun Gothic" panose="020B0503020000020004" charset="-127"/>
              </a:rPr>
              <a:t>동화의</a:t>
            </a:r>
            <a:r>
              <a:rPr lang="en-US" altLang="en-US" sz="2285" b="1" dirty="0">
                <a:latin typeface="Malgun Gothic" panose="020B0503020000020004" charset="-127"/>
                <a:ea typeface="Malgun Gothic" panose="020B0503020000020004" charset="-127"/>
              </a:rPr>
              <a:t> </a:t>
            </a:r>
            <a:r>
              <a:rPr lang="ko-KR" altLang="en-US" sz="2285" b="1" dirty="0">
                <a:latin typeface="Malgun Gothic" panose="020B0503020000020004" charset="-127"/>
                <a:ea typeface="Malgun Gothic" panose="020B0503020000020004" charset="-127"/>
              </a:rPr>
              <a:t>서사를</a:t>
            </a:r>
            <a:r>
              <a:rPr lang="en-US" altLang="en-US" sz="2285" b="1" dirty="0">
                <a:latin typeface="Malgun Gothic" panose="020B0503020000020004" charset="-127"/>
                <a:ea typeface="Malgun Gothic" panose="020B0503020000020004" charset="-127"/>
              </a:rPr>
              <a:t> </a:t>
            </a:r>
            <a:r>
              <a:rPr lang="ko-KR" altLang="en-US" sz="2285" b="1" dirty="0">
                <a:latin typeface="Malgun Gothic" panose="020B0503020000020004" charset="-127"/>
                <a:ea typeface="Malgun Gothic" panose="020B0503020000020004" charset="-127"/>
              </a:rPr>
              <a:t>넘어서</a:t>
            </a:r>
            <a:r>
              <a:rPr lang="en-US" altLang="en-US" sz="2285" b="1" dirty="0">
                <a:latin typeface="Malgun Gothic" panose="020B0503020000020004" charset="-127"/>
                <a:ea typeface="Malgun Gothic" panose="020B0503020000020004" charset="-127"/>
              </a:rPr>
              <a:t>, </a:t>
            </a:r>
            <a:r>
              <a:rPr lang="ko-KR" altLang="en-US" sz="2285" b="1" dirty="0">
                <a:latin typeface="Malgun Gothic" panose="020B0503020000020004" charset="-127"/>
                <a:ea typeface="Malgun Gothic" panose="020B0503020000020004" charset="-127"/>
              </a:rPr>
              <a:t>한족과</a:t>
            </a:r>
            <a:r>
              <a:rPr lang="en-US" altLang="en-US" sz="2285" b="1" dirty="0">
                <a:latin typeface="Malgun Gothic" panose="020B0503020000020004" charset="-127"/>
                <a:ea typeface="Malgun Gothic" panose="020B0503020000020004" charset="-127"/>
              </a:rPr>
              <a:t> </a:t>
            </a:r>
            <a:r>
              <a:rPr lang="ko-KR" altLang="en-US" sz="2285" b="1" dirty="0">
                <a:latin typeface="Malgun Gothic" panose="020B0503020000020004" charset="-127"/>
                <a:ea typeface="Malgun Gothic" panose="020B0503020000020004" charset="-127"/>
              </a:rPr>
              <a:t>평지</a:t>
            </a:r>
            <a:r>
              <a:rPr lang="en-US" altLang="en-US" sz="2285" b="1" dirty="0">
                <a:latin typeface="Malgun Gothic" panose="020B0503020000020004" charset="-127"/>
                <a:ea typeface="Malgun Gothic" panose="020B0503020000020004" charset="-127"/>
              </a:rPr>
              <a:t> </a:t>
            </a:r>
            <a:r>
              <a:rPr lang="ko-KR" altLang="en-US" sz="2285" b="1" dirty="0">
                <a:latin typeface="Malgun Gothic" panose="020B0503020000020004" charset="-127"/>
                <a:ea typeface="Malgun Gothic" panose="020B0503020000020004" charset="-127"/>
              </a:rPr>
              <a:t>원주민</a:t>
            </a:r>
            <a:r>
              <a:rPr lang="en-US" altLang="en-US" sz="2285" b="1" dirty="0">
                <a:latin typeface="Malgun Gothic" panose="020B0503020000020004" charset="-127"/>
                <a:ea typeface="Malgun Gothic" panose="020B0503020000020004" charset="-127"/>
              </a:rPr>
              <a:t> </a:t>
            </a:r>
            <a:r>
              <a:rPr lang="ko-KR" altLang="en-US" sz="2285" b="1" dirty="0">
                <a:latin typeface="Malgun Gothic" panose="020B0503020000020004" charset="-127"/>
                <a:ea typeface="Malgun Gothic" panose="020B0503020000020004" charset="-127"/>
              </a:rPr>
              <a:t>모두가</a:t>
            </a:r>
            <a:r>
              <a:rPr lang="en-US" altLang="en-US" sz="2285" b="1" dirty="0">
                <a:latin typeface="Malgun Gothic" panose="020B0503020000020004" charset="-127"/>
                <a:ea typeface="Malgun Gothic" panose="020B0503020000020004" charset="-127"/>
              </a:rPr>
              <a:t> </a:t>
            </a:r>
            <a:r>
              <a:rPr lang="ko-KR" altLang="en-US" sz="2285" b="1" dirty="0">
                <a:latin typeface="Malgun Gothic" panose="020B0503020000020004" charset="-127"/>
                <a:ea typeface="Malgun Gothic" panose="020B0503020000020004" charset="-127"/>
              </a:rPr>
              <a:t>상호</a:t>
            </a:r>
            <a:r>
              <a:rPr lang="en-US" altLang="en-US" sz="2285" b="1" dirty="0">
                <a:latin typeface="Malgun Gothic" panose="020B0503020000020004" charset="-127"/>
                <a:ea typeface="Malgun Gothic" panose="020B0503020000020004" charset="-127"/>
              </a:rPr>
              <a:t> </a:t>
            </a:r>
            <a:r>
              <a:rPr lang="ko-KR" altLang="en-US" sz="2285" b="1" dirty="0">
                <a:latin typeface="Malgun Gothic" panose="020B0503020000020004" charset="-127"/>
                <a:ea typeface="Malgun Gothic" panose="020B0503020000020004" charset="-127"/>
              </a:rPr>
              <a:t>문화적</a:t>
            </a:r>
            <a:r>
              <a:rPr lang="en-US" altLang="en-US" sz="2285" b="1" dirty="0">
                <a:latin typeface="Malgun Gothic" panose="020B0503020000020004" charset="-127"/>
                <a:ea typeface="Malgun Gothic" panose="020B0503020000020004" charset="-127"/>
              </a:rPr>
              <a:t> </a:t>
            </a:r>
            <a:r>
              <a:rPr lang="ko-KR" altLang="en-US" sz="2285" b="1" dirty="0">
                <a:latin typeface="Malgun Gothic" panose="020B0503020000020004" charset="-127"/>
                <a:ea typeface="Malgun Gothic" panose="020B0503020000020004" charset="-127"/>
              </a:rPr>
              <a:t>변용</a:t>
            </a:r>
            <a:r>
              <a:rPr lang="en-US" altLang="en-US" sz="2285" b="1" dirty="0">
                <a:latin typeface="Malgun Gothic" panose="020B0503020000020004" charset="-127"/>
                <a:ea typeface="Malgun Gothic" panose="020B0503020000020004" charset="-127"/>
              </a:rPr>
              <a:t>(cultural shift)</a:t>
            </a:r>
            <a:r>
              <a:rPr lang="ko-KR" altLang="en-US" sz="2285" b="1" dirty="0">
                <a:latin typeface="Malgun Gothic" panose="020B0503020000020004" charset="-127"/>
                <a:ea typeface="Malgun Gothic" panose="020B0503020000020004" charset="-127"/>
              </a:rPr>
              <a:t>을</a:t>
            </a:r>
            <a:r>
              <a:rPr lang="en-US" altLang="en-US" sz="2285" b="1" dirty="0">
                <a:latin typeface="Malgun Gothic" panose="020B0503020000020004" charset="-127"/>
                <a:ea typeface="Malgun Gothic" panose="020B0503020000020004" charset="-127"/>
              </a:rPr>
              <a:t> </a:t>
            </a:r>
            <a:r>
              <a:rPr lang="ko-KR" altLang="en-US" sz="2285" b="1" dirty="0">
                <a:latin typeface="Malgun Gothic" panose="020B0503020000020004" charset="-127"/>
                <a:ea typeface="Malgun Gothic" panose="020B0503020000020004" charset="-127"/>
              </a:rPr>
              <a:t>겪었으며</a:t>
            </a:r>
            <a:r>
              <a:rPr lang="en-US" altLang="en-US" sz="2285" b="1" dirty="0">
                <a:latin typeface="Malgun Gothic" panose="020B0503020000020004" charset="-127"/>
                <a:ea typeface="Malgun Gothic" panose="020B0503020000020004" charset="-127"/>
              </a:rPr>
              <a:t>, </a:t>
            </a:r>
            <a:r>
              <a:rPr lang="ko-KR" altLang="en-US" sz="2285" b="1" dirty="0">
                <a:latin typeface="Malgun Gothic" panose="020B0503020000020004" charset="-127"/>
                <a:ea typeface="Malgun Gothic" panose="020B0503020000020004" charset="-127"/>
              </a:rPr>
              <a:t>그</a:t>
            </a:r>
            <a:r>
              <a:rPr lang="en-US" altLang="en-US" sz="2285" b="1" dirty="0">
                <a:latin typeface="Malgun Gothic" panose="020B0503020000020004" charset="-127"/>
                <a:ea typeface="Malgun Gothic" panose="020B0503020000020004" charset="-127"/>
              </a:rPr>
              <a:t> </a:t>
            </a:r>
            <a:r>
              <a:rPr lang="ko-KR" altLang="en-US" sz="2285" b="1" dirty="0">
                <a:latin typeface="Malgun Gothic" panose="020B0503020000020004" charset="-127"/>
                <a:ea typeface="Malgun Gothic" panose="020B0503020000020004" charset="-127"/>
              </a:rPr>
              <a:t>결과로</a:t>
            </a:r>
            <a:r>
              <a:rPr lang="en-US" altLang="en-US" sz="2285" b="1" dirty="0">
                <a:latin typeface="Malgun Gothic" panose="020B0503020000020004" charset="-127"/>
                <a:ea typeface="Malgun Gothic" panose="020B0503020000020004" charset="-127"/>
              </a:rPr>
              <a:t> </a:t>
            </a:r>
            <a:r>
              <a:rPr lang="ko-KR" altLang="en-US" sz="2285" b="1" dirty="0">
                <a:latin typeface="Malgun Gothic" panose="020B0503020000020004" charset="-127"/>
                <a:ea typeface="Malgun Gothic" panose="020B0503020000020004" charset="-127"/>
              </a:rPr>
              <a:t>혼합적</a:t>
            </a:r>
            <a:r>
              <a:rPr lang="en-US" altLang="en-US" sz="2285" b="1" dirty="0">
                <a:latin typeface="Malgun Gothic" panose="020B0503020000020004" charset="-127"/>
                <a:ea typeface="Malgun Gothic" panose="020B0503020000020004" charset="-127"/>
              </a:rPr>
              <a:t>(hybrid) </a:t>
            </a:r>
            <a:r>
              <a:rPr lang="ko-KR" altLang="en-US" sz="2285" b="1" dirty="0">
                <a:latin typeface="Malgun Gothic" panose="020B0503020000020004" charset="-127"/>
                <a:ea typeface="Malgun Gothic" panose="020B0503020000020004" charset="-127"/>
              </a:rPr>
              <a:t>문화</a:t>
            </a:r>
            <a:r>
              <a:rPr lang="en-US" altLang="en-US" sz="2285" b="1" dirty="0">
                <a:latin typeface="Malgun Gothic" panose="020B0503020000020004" charset="-127"/>
                <a:ea typeface="Malgun Gothic" panose="020B0503020000020004" charset="-127"/>
              </a:rPr>
              <a:t> </a:t>
            </a:r>
            <a:r>
              <a:rPr lang="ko-KR" altLang="en-US" sz="2285" b="1" dirty="0">
                <a:latin typeface="Malgun Gothic" panose="020B0503020000020004" charset="-127"/>
                <a:ea typeface="Malgun Gothic" panose="020B0503020000020004" charset="-127"/>
              </a:rPr>
              <a:t>형태가</a:t>
            </a:r>
            <a:r>
              <a:rPr lang="en-US" altLang="en-US" sz="2285" b="1" dirty="0">
                <a:latin typeface="Malgun Gothic" panose="020B0503020000020004" charset="-127"/>
                <a:ea typeface="Malgun Gothic" panose="020B0503020000020004" charset="-127"/>
              </a:rPr>
              <a:t> </a:t>
            </a:r>
            <a:r>
              <a:rPr lang="ko-KR" altLang="en-US" sz="2285" b="1" dirty="0">
                <a:latin typeface="Malgun Gothic" panose="020B0503020000020004" charset="-127"/>
                <a:ea typeface="Malgun Gothic" panose="020B0503020000020004" charset="-127"/>
              </a:rPr>
              <a:t>형성되었음을</a:t>
            </a:r>
            <a:r>
              <a:rPr lang="en-US" altLang="en-US" sz="2285" b="1" dirty="0">
                <a:latin typeface="Malgun Gothic" panose="020B0503020000020004" charset="-127"/>
                <a:ea typeface="Malgun Gothic" panose="020B0503020000020004" charset="-127"/>
              </a:rPr>
              <a:t> </a:t>
            </a:r>
            <a:r>
              <a:rPr lang="ko-KR" altLang="en-US" sz="2285" b="1" dirty="0">
                <a:latin typeface="Malgun Gothic" panose="020B0503020000020004" charset="-127"/>
                <a:ea typeface="Malgun Gothic" panose="020B0503020000020004" charset="-127"/>
              </a:rPr>
              <a:t>보여준다</a:t>
            </a:r>
            <a:r>
              <a:rPr lang="en-US" altLang="en-US" sz="2285" b="1" dirty="0">
                <a:latin typeface="Malgun Gothic" panose="020B0503020000020004" charset="-127"/>
                <a:ea typeface="Malgun Gothic" panose="020B0503020000020004" charset="-127"/>
              </a:rPr>
              <a:t>.</a:t>
            </a:r>
            <a:endParaRPr lang="en-US" altLang="en-US" sz="2285" b="1" dirty="0">
              <a:latin typeface="Malgun Gothic" panose="020B0503020000020004" charset="-127"/>
              <a:ea typeface="Malgun Gothic" panose="020B0503020000020004" charset="-127"/>
            </a:endParaRPr>
          </a:p>
          <a:p>
            <a:pPr marL="0" indent="0">
              <a:buNone/>
            </a:pPr>
            <a:r>
              <a:rPr lang="ko-KR" altLang="en-US" sz="2285" b="1" dirty="0">
                <a:latin typeface="Malgun Gothic" panose="020B0503020000020004" charset="-127"/>
                <a:ea typeface="Malgun Gothic" panose="020B0503020000020004" charset="-127"/>
              </a:rPr>
              <a:t>오늘날</a:t>
            </a:r>
            <a:r>
              <a:rPr lang="en-US" altLang="en-US" sz="2285" b="1" dirty="0">
                <a:latin typeface="Malgun Gothic" panose="020B0503020000020004" charset="-127"/>
                <a:ea typeface="Malgun Gothic" panose="020B0503020000020004" charset="-127"/>
              </a:rPr>
              <a:t> </a:t>
            </a:r>
            <a:r>
              <a:rPr lang="ko-KR" altLang="en-US" sz="2285" b="1" dirty="0">
                <a:latin typeface="Malgun Gothic" panose="020B0503020000020004" charset="-127"/>
                <a:ea typeface="Malgun Gothic" panose="020B0503020000020004" charset="-127"/>
              </a:rPr>
              <a:t>대만의</a:t>
            </a:r>
            <a:r>
              <a:rPr lang="en-US" altLang="en-US" sz="2285" b="1" dirty="0">
                <a:latin typeface="Malgun Gothic" panose="020B0503020000020004" charset="-127"/>
                <a:ea typeface="Malgun Gothic" panose="020B0503020000020004" charset="-127"/>
              </a:rPr>
              <a:t> ‘</a:t>
            </a:r>
            <a:r>
              <a:rPr lang="ko-KR" altLang="en-US" sz="2285" b="1" dirty="0">
                <a:latin typeface="Malgun Gothic" panose="020B0503020000020004" charset="-127"/>
                <a:ea typeface="Malgun Gothic" panose="020B0503020000020004" charset="-127"/>
              </a:rPr>
              <a:t>한족계</a:t>
            </a:r>
            <a:r>
              <a:rPr lang="en-US" altLang="en-US" sz="2285" b="1" dirty="0">
                <a:latin typeface="Malgun Gothic" panose="020B0503020000020004" charset="-127"/>
                <a:ea typeface="Malgun Gothic" panose="020B0503020000020004" charset="-127"/>
              </a:rPr>
              <a:t>’ </a:t>
            </a:r>
            <a:r>
              <a:rPr lang="ko-KR" altLang="en-US" sz="2285" b="1" dirty="0">
                <a:latin typeface="Malgun Gothic" panose="020B0503020000020004" charset="-127"/>
                <a:ea typeface="Malgun Gothic" panose="020B0503020000020004" charset="-127"/>
              </a:rPr>
              <a:t>주민들은</a:t>
            </a:r>
            <a:r>
              <a:rPr lang="en-US" altLang="en-US" sz="2285" b="1" dirty="0">
                <a:latin typeface="Malgun Gothic" panose="020B0503020000020004" charset="-127"/>
                <a:ea typeface="Malgun Gothic" panose="020B0503020000020004" charset="-127"/>
              </a:rPr>
              <a:t> </a:t>
            </a:r>
            <a:r>
              <a:rPr lang="ko-KR" altLang="en-US" sz="2285" b="1" dirty="0">
                <a:latin typeface="Malgun Gothic" panose="020B0503020000020004" charset="-127"/>
                <a:ea typeface="Malgun Gothic" panose="020B0503020000020004" charset="-127"/>
              </a:rPr>
              <a:t>중국</a:t>
            </a:r>
            <a:r>
              <a:rPr lang="en-US" altLang="en-US" sz="2285" b="1" dirty="0">
                <a:latin typeface="Malgun Gothic" panose="020B0503020000020004" charset="-127"/>
                <a:ea typeface="Malgun Gothic" panose="020B0503020000020004" charset="-127"/>
              </a:rPr>
              <a:t> </a:t>
            </a:r>
            <a:r>
              <a:rPr lang="ko-KR" altLang="en-US" sz="2285" b="1" dirty="0">
                <a:latin typeface="Malgun Gothic" panose="020B0503020000020004" charset="-127"/>
                <a:ea typeface="Malgun Gothic" panose="020B0503020000020004" charset="-127"/>
              </a:rPr>
              <a:t>본토의</a:t>
            </a:r>
            <a:r>
              <a:rPr lang="en-US" altLang="en-US" sz="2285" b="1" dirty="0">
                <a:latin typeface="Malgun Gothic" panose="020B0503020000020004" charset="-127"/>
                <a:ea typeface="Malgun Gothic" panose="020B0503020000020004" charset="-127"/>
              </a:rPr>
              <a:t> </a:t>
            </a:r>
            <a:r>
              <a:rPr lang="ko-KR" altLang="en-US" sz="2285" b="1" dirty="0">
                <a:latin typeface="Malgun Gothic" panose="020B0503020000020004" charset="-127"/>
                <a:ea typeface="Malgun Gothic" panose="020B0503020000020004" charset="-127"/>
              </a:rPr>
              <a:t>한족과</a:t>
            </a:r>
            <a:r>
              <a:rPr lang="en-US" altLang="en-US" sz="2285" b="1" dirty="0">
                <a:latin typeface="Malgun Gothic" panose="020B0503020000020004" charset="-127"/>
                <a:ea typeface="Malgun Gothic" panose="020B0503020000020004" charset="-127"/>
              </a:rPr>
              <a:t> </a:t>
            </a:r>
            <a:r>
              <a:rPr lang="ko-KR" altLang="en-US" sz="2285" b="1" dirty="0">
                <a:latin typeface="Malgun Gothic" panose="020B0503020000020004" charset="-127"/>
                <a:ea typeface="Malgun Gothic" panose="020B0503020000020004" charset="-127"/>
              </a:rPr>
              <a:t>비교하여</a:t>
            </a:r>
            <a:r>
              <a:rPr lang="en-US" altLang="en-US" sz="2285" b="1" dirty="0">
                <a:latin typeface="Malgun Gothic" panose="020B0503020000020004" charset="-127"/>
                <a:ea typeface="Malgun Gothic" panose="020B0503020000020004" charset="-127"/>
              </a:rPr>
              <a:t> </a:t>
            </a:r>
            <a:r>
              <a:rPr lang="ko-KR" altLang="en-US" sz="2285" b="1" dirty="0">
                <a:latin typeface="Malgun Gothic" panose="020B0503020000020004" charset="-127"/>
                <a:ea typeface="Malgun Gothic" panose="020B0503020000020004" charset="-127"/>
              </a:rPr>
              <a:t>의례</a:t>
            </a:r>
            <a:r>
              <a:rPr lang="en-US" altLang="en-US" sz="2285" b="1" dirty="0">
                <a:latin typeface="Malgun Gothic" panose="020B0503020000020004" charset="-127"/>
                <a:ea typeface="Malgun Gothic" panose="020B0503020000020004" charset="-127"/>
              </a:rPr>
              <a:t>, </a:t>
            </a:r>
            <a:r>
              <a:rPr lang="ko-KR" altLang="en-US" sz="2285" b="1" dirty="0">
                <a:latin typeface="Malgun Gothic" panose="020B0503020000020004" charset="-127"/>
                <a:ea typeface="Malgun Gothic" panose="020B0503020000020004" charset="-127"/>
              </a:rPr>
              <a:t>언어</a:t>
            </a:r>
            <a:r>
              <a:rPr lang="en-US" altLang="en-US" sz="2285" b="1" dirty="0">
                <a:latin typeface="Malgun Gothic" panose="020B0503020000020004" charset="-127"/>
                <a:ea typeface="Malgun Gothic" panose="020B0503020000020004" charset="-127"/>
              </a:rPr>
              <a:t>, </a:t>
            </a:r>
            <a:r>
              <a:rPr lang="ko-KR" altLang="en-US" sz="2285" b="1" dirty="0">
                <a:latin typeface="Malgun Gothic" panose="020B0503020000020004" charset="-127"/>
                <a:ea typeface="Malgun Gothic" panose="020B0503020000020004" charset="-127"/>
              </a:rPr>
              <a:t>생활방식</a:t>
            </a:r>
            <a:r>
              <a:rPr lang="en-US" altLang="en-US" sz="2285" b="1" dirty="0">
                <a:latin typeface="Malgun Gothic" panose="020B0503020000020004" charset="-127"/>
                <a:ea typeface="Malgun Gothic" panose="020B0503020000020004" charset="-127"/>
              </a:rPr>
              <a:t> </a:t>
            </a:r>
            <a:r>
              <a:rPr lang="ko-KR" altLang="en-US" sz="2285" b="1" dirty="0">
                <a:latin typeface="Malgun Gothic" panose="020B0503020000020004" charset="-127"/>
                <a:ea typeface="Malgun Gothic" panose="020B0503020000020004" charset="-127"/>
              </a:rPr>
              <a:t>등에서</a:t>
            </a:r>
            <a:r>
              <a:rPr lang="en-US" altLang="en-US" sz="2285" b="1" dirty="0">
                <a:latin typeface="Malgun Gothic" panose="020B0503020000020004" charset="-127"/>
                <a:ea typeface="Malgun Gothic" panose="020B0503020000020004" charset="-127"/>
              </a:rPr>
              <a:t> </a:t>
            </a:r>
            <a:r>
              <a:rPr lang="ko-KR" altLang="en-US" sz="2285" b="1" dirty="0">
                <a:latin typeface="Malgun Gothic" panose="020B0503020000020004" charset="-127"/>
                <a:ea typeface="Malgun Gothic" panose="020B0503020000020004" charset="-127"/>
              </a:rPr>
              <a:t>뚜렷한</a:t>
            </a:r>
            <a:r>
              <a:rPr lang="en-US" altLang="en-US" sz="2285" b="1" dirty="0">
                <a:latin typeface="Malgun Gothic" panose="020B0503020000020004" charset="-127"/>
                <a:ea typeface="Malgun Gothic" panose="020B0503020000020004" charset="-127"/>
              </a:rPr>
              <a:t> </a:t>
            </a:r>
            <a:r>
              <a:rPr lang="ko-KR" altLang="en-US" sz="2285" b="1" dirty="0">
                <a:latin typeface="Malgun Gothic" panose="020B0503020000020004" charset="-127"/>
                <a:ea typeface="Malgun Gothic" panose="020B0503020000020004" charset="-127"/>
              </a:rPr>
              <a:t>문화적</a:t>
            </a:r>
            <a:r>
              <a:rPr lang="en-US" altLang="en-US" sz="2285" b="1" dirty="0">
                <a:latin typeface="Malgun Gothic" panose="020B0503020000020004" charset="-127"/>
                <a:ea typeface="Malgun Gothic" panose="020B0503020000020004" charset="-127"/>
              </a:rPr>
              <a:t> </a:t>
            </a:r>
            <a:r>
              <a:rPr lang="ko-KR" altLang="en-US" sz="2285" b="1" dirty="0">
                <a:latin typeface="Malgun Gothic" panose="020B0503020000020004" charset="-127"/>
                <a:ea typeface="Malgun Gothic" panose="020B0503020000020004" charset="-127"/>
              </a:rPr>
              <a:t>차이점을</a:t>
            </a:r>
            <a:r>
              <a:rPr lang="en-US" altLang="en-US" sz="2285" b="1" dirty="0">
                <a:latin typeface="Malgun Gothic" panose="020B0503020000020004" charset="-127"/>
                <a:ea typeface="Malgun Gothic" panose="020B0503020000020004" charset="-127"/>
              </a:rPr>
              <a:t> </a:t>
            </a:r>
            <a:r>
              <a:rPr lang="ko-KR" altLang="en-US" sz="2285" b="1" dirty="0">
                <a:latin typeface="Malgun Gothic" panose="020B0503020000020004" charset="-127"/>
                <a:ea typeface="Malgun Gothic" panose="020B0503020000020004" charset="-127"/>
              </a:rPr>
              <a:t>지니고</a:t>
            </a:r>
            <a:r>
              <a:rPr lang="en-US" altLang="en-US" sz="2285" b="1" dirty="0">
                <a:latin typeface="Malgun Gothic" panose="020B0503020000020004" charset="-127"/>
                <a:ea typeface="Malgun Gothic" panose="020B0503020000020004" charset="-127"/>
              </a:rPr>
              <a:t> </a:t>
            </a:r>
            <a:r>
              <a:rPr lang="ko-KR" altLang="en-US" sz="2285" b="1" dirty="0">
                <a:latin typeface="Malgun Gothic" panose="020B0503020000020004" charset="-127"/>
                <a:ea typeface="Malgun Gothic" panose="020B0503020000020004" charset="-127"/>
              </a:rPr>
              <a:t>있으며</a:t>
            </a:r>
            <a:r>
              <a:rPr lang="en-US" altLang="en-US" sz="2285" b="1" dirty="0">
                <a:latin typeface="Malgun Gothic" panose="020B0503020000020004" charset="-127"/>
                <a:ea typeface="Malgun Gothic" panose="020B0503020000020004" charset="-127"/>
              </a:rPr>
              <a:t>, </a:t>
            </a:r>
            <a:r>
              <a:rPr lang="ko-KR" altLang="en-US" sz="2285" b="1" dirty="0">
                <a:latin typeface="Malgun Gothic" panose="020B0503020000020004" charset="-127"/>
                <a:ea typeface="Malgun Gothic" panose="020B0503020000020004" charset="-127"/>
              </a:rPr>
              <a:t>이는</a:t>
            </a:r>
            <a:r>
              <a:rPr lang="en-US" altLang="en-US" sz="2285" b="1" dirty="0">
                <a:latin typeface="Malgun Gothic" panose="020B0503020000020004" charset="-127"/>
                <a:ea typeface="Malgun Gothic" panose="020B0503020000020004" charset="-127"/>
              </a:rPr>
              <a:t> </a:t>
            </a:r>
            <a:r>
              <a:rPr lang="ko-KR" altLang="en-US" sz="2285" b="1" dirty="0">
                <a:latin typeface="Malgun Gothic" panose="020B0503020000020004" charset="-127"/>
                <a:ea typeface="Malgun Gothic" panose="020B0503020000020004" charset="-127"/>
              </a:rPr>
              <a:t>대만</a:t>
            </a:r>
            <a:r>
              <a:rPr lang="en-US" altLang="en-US" sz="2285" b="1" dirty="0">
                <a:latin typeface="Malgun Gothic" panose="020B0503020000020004" charset="-127"/>
                <a:ea typeface="Malgun Gothic" panose="020B0503020000020004" charset="-127"/>
              </a:rPr>
              <a:t> </a:t>
            </a:r>
            <a:r>
              <a:rPr lang="ko-KR" altLang="en-US" sz="2285" b="1" dirty="0">
                <a:latin typeface="Malgun Gothic" panose="020B0503020000020004" charset="-127"/>
                <a:ea typeface="Malgun Gothic" panose="020B0503020000020004" charset="-127"/>
              </a:rPr>
              <a:t>특유의</a:t>
            </a:r>
            <a:r>
              <a:rPr lang="en-US" altLang="en-US" sz="2285" b="1" dirty="0">
                <a:latin typeface="Malgun Gothic" panose="020B0503020000020004" charset="-127"/>
                <a:ea typeface="Malgun Gothic" panose="020B0503020000020004" charset="-127"/>
              </a:rPr>
              <a:t> </a:t>
            </a:r>
            <a:r>
              <a:rPr lang="ko-KR" altLang="en-US" sz="2285" b="1" dirty="0">
                <a:latin typeface="Malgun Gothic" panose="020B0503020000020004" charset="-127"/>
                <a:ea typeface="Malgun Gothic" panose="020B0503020000020004" charset="-127"/>
              </a:rPr>
              <a:t>문화</a:t>
            </a:r>
            <a:r>
              <a:rPr lang="en-US" altLang="en-US" sz="2285" b="1" dirty="0">
                <a:latin typeface="Malgun Gothic" panose="020B0503020000020004" charset="-127"/>
                <a:ea typeface="Malgun Gothic" panose="020B0503020000020004" charset="-127"/>
              </a:rPr>
              <a:t> </a:t>
            </a:r>
            <a:r>
              <a:rPr lang="ko-KR" altLang="en-US" sz="2285" b="1" dirty="0">
                <a:latin typeface="Malgun Gothic" panose="020B0503020000020004" charset="-127"/>
                <a:ea typeface="Malgun Gothic" panose="020B0503020000020004" charset="-127"/>
              </a:rPr>
              <a:t>융합사</a:t>
            </a:r>
            <a:r>
              <a:rPr lang="en-US" altLang="en-US" sz="2285" b="1" dirty="0">
                <a:latin typeface="Malgun Gothic" panose="020B0503020000020004" charset="-127"/>
                <a:ea typeface="Malgun Gothic" panose="020B0503020000020004" charset="-127"/>
              </a:rPr>
              <a:t>(</a:t>
            </a:r>
            <a:r>
              <a:rPr lang="zh-CN" altLang="en-US" sz="2285" b="1" dirty="0">
                <a:latin typeface="Malgun Gothic" panose="020B0503020000020004" charset="-127"/>
                <a:ea typeface="Malgun Gothic" panose="020B0503020000020004" charset="-127"/>
              </a:rPr>
              <a:t>融合史</a:t>
            </a:r>
            <a:r>
              <a:rPr lang="en-US" altLang="en-US" sz="2285" b="1" dirty="0">
                <a:latin typeface="Malgun Gothic" panose="020B0503020000020004" charset="-127"/>
                <a:ea typeface="Malgun Gothic" panose="020B0503020000020004" charset="-127"/>
              </a:rPr>
              <a:t>)</a:t>
            </a:r>
            <a:r>
              <a:rPr lang="ko-KR" altLang="en-US" sz="2285" b="1" dirty="0">
                <a:latin typeface="Malgun Gothic" panose="020B0503020000020004" charset="-127"/>
                <a:ea typeface="Malgun Gothic" panose="020B0503020000020004" charset="-127"/>
              </a:rPr>
              <a:t>를</a:t>
            </a:r>
            <a:r>
              <a:rPr lang="en-US" altLang="en-US" sz="2285" b="1" dirty="0">
                <a:latin typeface="Malgun Gothic" panose="020B0503020000020004" charset="-127"/>
                <a:ea typeface="Malgun Gothic" panose="020B0503020000020004" charset="-127"/>
              </a:rPr>
              <a:t> </a:t>
            </a:r>
            <a:r>
              <a:rPr lang="ko-KR" altLang="en-US" sz="2285" b="1" dirty="0">
                <a:latin typeface="Malgun Gothic" panose="020B0503020000020004" charset="-127"/>
                <a:ea typeface="Malgun Gothic" panose="020B0503020000020004" charset="-127"/>
              </a:rPr>
              <a:t>반영하는</a:t>
            </a:r>
            <a:r>
              <a:rPr lang="en-US" altLang="en-US" sz="2285" b="1" dirty="0">
                <a:latin typeface="Malgun Gothic" panose="020B0503020000020004" charset="-127"/>
                <a:ea typeface="Malgun Gothic" panose="020B0503020000020004" charset="-127"/>
              </a:rPr>
              <a:t> </a:t>
            </a:r>
            <a:r>
              <a:rPr lang="ko-KR" altLang="en-US" sz="2285" b="1" dirty="0">
                <a:latin typeface="Malgun Gothic" panose="020B0503020000020004" charset="-127"/>
                <a:ea typeface="Malgun Gothic" panose="020B0503020000020004" charset="-127"/>
              </a:rPr>
              <a:t>것이다</a:t>
            </a:r>
            <a:r>
              <a:rPr lang="en-US" altLang="en-US" sz="2285" dirty="0">
                <a:latin typeface="Malgun Gothic" panose="020B0503020000020004" charset="-127"/>
                <a:ea typeface="Malgun Gothic" panose="020B0503020000020004" charset="-127"/>
              </a:rPr>
              <a:t>.</a:t>
            </a:r>
            <a:endParaRPr lang="en-US" altLang="en-US" sz="2285" dirty="0">
              <a:latin typeface="Malgun Gothic" panose="020B0503020000020004" charset="-127"/>
              <a:ea typeface="Malgun Gothic" panose="020B0503020000020004" charset="-127"/>
            </a:endParaRPr>
          </a:p>
          <a:p>
            <a:pPr marL="0" indent="0">
              <a:buNone/>
            </a:pPr>
            <a:endParaRPr lang="en-US" altLang="en-US" dirty="0">
              <a:latin typeface="Malgun Gothic" panose="020B0503020000020004" charset="-127"/>
              <a:ea typeface="Malgun Gothic" panose="020B0503020000020004" charset="-127"/>
            </a:endParaRPr>
          </a:p>
          <a:p>
            <a:pPr marL="0" indent="0">
              <a:buNone/>
            </a:pPr>
            <a:endParaRPr lang="en-US" altLang="en-US" dirty="0">
              <a:latin typeface="Malgun Gothic" panose="020B0503020000020004" charset="-127"/>
              <a:ea typeface="Malgun Gothic" panose="020B0503020000020004" charset="-127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68960" y="5427345"/>
            <a:ext cx="10363835" cy="1320165"/>
          </a:xfrm>
        </p:spPr>
        <p:txBody>
          <a:bodyPr/>
          <a:lstStyle/>
          <a:p>
            <a:r>
              <a:rPr lang="en-US" altLang="ko-KR" sz="1400" b="1">
                <a:latin typeface="Malgun Gothic" panose="020B0503020000020004" charset="-127"/>
                <a:ea typeface="Malgun Gothic" panose="020B0503020000020004" charset="-127"/>
              </a:rPr>
              <a:t>*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</a:rPr>
              <a:t>참고</a:t>
            </a:r>
            <a:endParaRPr lang="ko-KR" altLang="en-US" sz="1400" b="1">
              <a:latin typeface="Malgun Gothic" panose="020B0503020000020004" charset="-127"/>
              <a:ea typeface="Malgun Gothic" panose="020B0503020000020004" charset="-127"/>
            </a:endParaRPr>
          </a:p>
          <a:p>
            <a:r>
              <a:rPr lang="en-US" altLang="en-US" sz="1200" b="1">
                <a:latin typeface="Malgun Gothic" panose="020B0503020000020004" charset="-127"/>
                <a:ea typeface="Malgun Gothic" panose="020B0503020000020004" charset="-127"/>
              </a:rPr>
              <a:t>Brown, M. J. (2004). Is Taiwan Chinese? The Impact of Culture, Power, and Migration on Changing Identities. University of California Press.</a:t>
            </a:r>
            <a:endParaRPr lang="en-US" altLang="en-US" sz="1200" b="1">
              <a:latin typeface="Malgun Gothic" panose="020B0503020000020004" charset="-127"/>
              <a:ea typeface="Malgun Gothic" panose="020B0503020000020004" charset="-127"/>
            </a:endParaRPr>
          </a:p>
          <a:p>
            <a:endParaRPr lang="en-US" altLang="en-US" sz="1200" b="1">
              <a:latin typeface="Malgun Gothic" panose="020B0503020000020004" charset="-127"/>
              <a:ea typeface="Malgun Gothic" panose="020B0503020000020004" charset="-127"/>
            </a:endParaRPr>
          </a:p>
          <a:p>
            <a:r>
              <a:rPr lang="en-US" altLang="en-US" sz="1200" b="1">
                <a:latin typeface="Malgun Gothic" panose="020B0503020000020004" charset="-127"/>
                <a:ea typeface="Malgun Gothic" panose="020B0503020000020004" charset="-127"/>
              </a:rPr>
              <a:t>Barclay, P. D. (2001). "Cultural Brokerage and Interethnic Marriage in Colonial Taiwan." The Journal of Asian Studies, 60(2), 349–377.</a:t>
            </a:r>
            <a:endParaRPr lang="en-US" altLang="en-US" sz="1200" b="1">
              <a:latin typeface="Malgun Gothic" panose="020B0503020000020004" charset="-127"/>
              <a:ea typeface="Malgun Gothic" panose="020B0503020000020004" charset="-127"/>
            </a:endParaRPr>
          </a:p>
          <a:p>
            <a:endParaRPr lang="en-US" altLang="en-US" sz="1200" b="1">
              <a:latin typeface="Malgun Gothic" panose="020B0503020000020004" charset="-127"/>
              <a:ea typeface="Malgun Gothic" panose="020B0503020000020004" charset="-127"/>
            </a:endParaRPr>
          </a:p>
          <a:p>
            <a:r>
              <a:rPr lang="en-US" altLang="en-US" sz="1200" b="1">
                <a:latin typeface="Malgun Gothic" panose="020B0503020000020004" charset="-127"/>
                <a:ea typeface="Malgun Gothic" panose="020B0503020000020004" charset="-127"/>
              </a:rPr>
              <a:t>Harrell, S. (1995). Cultural Encounters on China's Ethnic Frontiers. University of Washington Press.</a:t>
            </a:r>
            <a:r>
              <a:rPr lang="en-US" sz="1200" b="1">
                <a:latin typeface="Malgun Gothic" panose="020B0503020000020004" charset="-127"/>
                <a:ea typeface="Malgun Gothic" panose="020B0503020000020004" charset="-127"/>
              </a:rPr>
              <a:t>XX</a:t>
            </a:r>
            <a:endParaRPr lang="en-US" sz="1200" b="1" dirty="0">
              <a:latin typeface="Malgun Gothic" panose="020B0503020000020004" charset="-127"/>
              <a:ea typeface="Malgun Gothic" panose="020B0503020000020004" charset="-127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160699" y="312633"/>
            <a:ext cx="17235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Han Migration</a:t>
            </a:r>
            <a:endParaRPr lang="en-PH" dirty="0"/>
          </a:p>
        </p:txBody>
      </p:sp>
      <p:pic>
        <p:nvPicPr>
          <p:cNvPr id="7" name="Picture 10" descr="https://tse2.mm.bing.net/th?id=OIP.52rFmw7-1bQIVD_O-UR98QHaEK&amp;pid=Api&amp;P=0&amp;h=180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0480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8290" y="914400"/>
            <a:ext cx="2759710" cy="4992370"/>
          </a:xfrm>
          <a:noFill/>
        </p:spPr>
        <p:txBody>
          <a:bodyPr>
            <a:noAutofit/>
          </a:bodyPr>
          <a:lstStyle/>
          <a:p>
            <a:br>
              <a:rPr lang="en-US" sz="2800" b="1" dirty="0">
                <a:solidFill>
                  <a:srgbClr val="C00000"/>
                </a:solidFill>
              </a:rPr>
            </a:br>
            <a:br>
              <a:rPr lang="en-US" sz="2800" b="1" dirty="0">
                <a:solidFill>
                  <a:srgbClr val="C00000"/>
                </a:solidFill>
              </a:rPr>
            </a:br>
            <a:r>
              <a:rPr lang="en-US" sz="2800" b="1" dirty="0"/>
              <a:t> </a:t>
            </a:r>
            <a:r>
              <a:rPr lang="en-US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2022</a:t>
            </a:r>
            <a:r>
              <a:rPr lang="ko-KR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년</a:t>
            </a:r>
            <a:r>
              <a:rPr lang="en-US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4</a:t>
            </a:r>
            <a:r>
              <a:rPr lang="ko-KR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월</a:t>
            </a:r>
            <a:r>
              <a:rPr lang="en-US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대만</a:t>
            </a:r>
            <a:r>
              <a:rPr lang="en-US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헌법재판소는</a:t>
            </a:r>
            <a:r>
              <a:rPr lang="en-US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zh-CN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「</a:t>
            </a:r>
            <a:r>
              <a:rPr lang="ko-KR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원주민지위법</a:t>
            </a:r>
            <a:r>
              <a:rPr lang="en-US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(Status Act for Indigenous Peoples)</a:t>
            </a:r>
            <a:r>
              <a:rPr lang="zh-CN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」</a:t>
            </a:r>
            <a:r>
              <a:rPr lang="en-US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제</a:t>
            </a:r>
            <a:r>
              <a:rPr lang="en-US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4</a:t>
            </a:r>
            <a:r>
              <a:rPr lang="ko-KR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조</a:t>
            </a:r>
            <a:r>
              <a:rPr lang="en-US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제</a:t>
            </a:r>
            <a:r>
              <a:rPr lang="en-US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2</a:t>
            </a:r>
            <a:r>
              <a:rPr lang="ko-KR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항이</a:t>
            </a:r>
            <a:r>
              <a:rPr lang="en-US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위헌이라고</a:t>
            </a:r>
            <a:r>
              <a:rPr lang="en-US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판결하였다</a:t>
            </a:r>
            <a:r>
              <a:rPr lang="en-US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</a:t>
            </a:r>
            <a:endParaRPr lang="en-US" altLang="en-US" sz="2400" b="1" dirty="0">
              <a:solidFill>
                <a:srgbClr val="FF0000"/>
              </a:solidFill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6340" y="914400"/>
            <a:ext cx="6563995" cy="4992370"/>
          </a:xfrm>
          <a:noFill/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“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원주민과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비원주민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간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혼인으로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태어난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자녀가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원주민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부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또는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모의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성을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사용하거나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전통적인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원주민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이름을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사용할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경우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원주민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지위를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취득한다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”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는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해당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조항은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비원주민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아버지가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딸을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트루쿠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(Truku)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족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혈통으로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등록하기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위해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가구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등록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사무소에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출석한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사건을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계기로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위헌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판정을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받았다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</a:t>
            </a:r>
            <a:endParaRPr lang="en-US" altLang="en-US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>
              <a:buNone/>
            </a:pPr>
            <a:endParaRPr lang="en-US" altLang="en-US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>
              <a:buNone/>
            </a:pPr>
            <a:endParaRPr lang="en-US" altLang="en-US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73990" y="5726430"/>
            <a:ext cx="10996295" cy="1021080"/>
          </a:xfrm>
        </p:spPr>
        <p:txBody>
          <a:bodyPr/>
          <a:lstStyle/>
          <a:p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</a:rPr>
              <a:t>참고</a:t>
            </a:r>
            <a:r>
              <a:rPr lang="en-US" altLang="en-US" dirty="0"/>
              <a:t> :</a:t>
            </a:r>
            <a:endParaRPr lang="en-US" altLang="en-US" dirty="0"/>
          </a:p>
          <a:p>
            <a:endParaRPr lang="en-US" altLang="en-US" dirty="0"/>
          </a:p>
          <a:p>
            <a:r>
              <a:rPr lang="en-US" altLang="en-US" sz="1200" b="1" dirty="0">
                <a:latin typeface="Malgun Gothic" panose="020B0503020000020004" charset="-127"/>
                <a:ea typeface="Malgun Gothic" panose="020B0503020000020004" charset="-127"/>
              </a:rPr>
              <a:t>Judicial Yuan Interpretation No. 803 (2022). Republic of China (Taiwan) Constitutional Court Decisions.</a:t>
            </a:r>
            <a:endParaRPr lang="en-US" altLang="en-US" sz="1200" b="1" dirty="0">
              <a:latin typeface="Malgun Gothic" panose="020B0503020000020004" charset="-127"/>
              <a:ea typeface="Malgun Gothic" panose="020B0503020000020004" charset="-127"/>
            </a:endParaRPr>
          </a:p>
          <a:p>
            <a:endParaRPr lang="en-US" altLang="en-US" sz="1200" b="1" dirty="0">
              <a:latin typeface="Malgun Gothic" panose="020B0503020000020004" charset="-127"/>
              <a:ea typeface="Malgun Gothic" panose="020B0503020000020004" charset="-127"/>
            </a:endParaRPr>
          </a:p>
          <a:p>
            <a:r>
              <a:rPr lang="en-US" altLang="en-US" sz="1200" b="1" dirty="0">
                <a:latin typeface="Malgun Gothic" panose="020B0503020000020004" charset="-127"/>
                <a:ea typeface="Malgun Gothic" panose="020B0503020000020004" charset="-127"/>
              </a:rPr>
              <a:t>Chen, L. H. (2023). “Legal Challenges in Indigenous Identity Registration in Taiwan.” Journal of Asian Indigenous Studies, 12(1), 78–95.</a:t>
            </a:r>
            <a:endParaRPr lang="en-US" altLang="en-US" sz="1200" b="1" dirty="0">
              <a:latin typeface="Malgun Gothic" panose="020B0503020000020004" charset="-127"/>
              <a:ea typeface="Malgun Gothic" panose="020B0503020000020004" charset="-127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736285" y="340313"/>
            <a:ext cx="16337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Han’s </a:t>
            </a:r>
            <a:r>
              <a:rPr lang="en-US" b="1" dirty="0"/>
              <a:t>Taiwan</a:t>
            </a:r>
            <a:endParaRPr lang="en-PH" dirty="0"/>
          </a:p>
        </p:txBody>
      </p:sp>
      <p:pic>
        <p:nvPicPr>
          <p:cNvPr id="6" name="Picture 10" descr="https://tse2.mm.bing.net/th?id=OIP.52rFmw7-1bQIVD_O-UR98QHaEK&amp;pid=Api&amp;P=0&amp;h=180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0480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234950" y="5630545"/>
            <a:ext cx="11222990" cy="1227455"/>
          </a:xfrm>
          <a:noFill/>
        </p:spPr>
        <p:txBody>
          <a:bodyPr anchor="ctr"/>
          <a:lstStyle/>
          <a:p>
            <a:r>
              <a:rPr lang="ko-KR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고대</a:t>
            </a:r>
            <a:r>
              <a:rPr lang="en-US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중국</a:t>
            </a:r>
            <a:r>
              <a:rPr lang="en-US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역사서들은</a:t>
            </a:r>
            <a:r>
              <a:rPr lang="en-US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동쪽</a:t>
            </a:r>
            <a:r>
              <a:rPr lang="en-US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섬들에</a:t>
            </a:r>
            <a:r>
              <a:rPr lang="en-US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대한</a:t>
            </a:r>
            <a:r>
              <a:rPr lang="en-US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방문을</a:t>
            </a:r>
            <a:r>
              <a:rPr lang="en-US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기록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하고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있으며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일부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역사학자들은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</a:t>
            </a:r>
            <a:r>
              <a:rPr lang="en-US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섬들을</a:t>
            </a:r>
            <a:r>
              <a:rPr lang="en-US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대만으로</a:t>
            </a:r>
            <a:r>
              <a:rPr lang="en-US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식별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하고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있다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</a:t>
            </a:r>
            <a:b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</a:br>
            <a:br>
              <a:rPr lang="en-US" altLang="en-US" sz="3200" b="1" dirty="0"/>
            </a:br>
            <a:r>
              <a:rPr lang="en-US" sz="3200" b="1" dirty="0"/>
              <a:t> </a:t>
            </a:r>
            <a:endParaRPr lang="en-US" sz="3200" b="1" dirty="0"/>
          </a:p>
        </p:txBody>
      </p:sp>
      <p:pic>
        <p:nvPicPr>
          <p:cNvPr id="109" name="Picture Placeholder 4" descr="Photo of a surfer in the barrel of a wave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1"/>
          <a:srcRect t="17270" b="17270"/>
          <a:stretch>
            <a:fillRect/>
          </a:stretch>
        </p:blipFill>
        <p:spPr>
          <a:xfrm>
            <a:off x="48113" y="523623"/>
            <a:ext cx="12196362" cy="4491095"/>
          </a:xfrm>
        </p:spPr>
      </p:pic>
      <p:sp>
        <p:nvSpPr>
          <p:cNvPr id="6" name="Text Box 5"/>
          <p:cNvSpPr txBox="1"/>
          <p:nvPr/>
        </p:nvSpPr>
        <p:spPr>
          <a:xfrm>
            <a:off x="3484880" y="1292543"/>
            <a:ext cx="5080000" cy="521970"/>
          </a:xfrm>
          <a:prstGeom prst="rect">
            <a:avLst/>
          </a:prstGeom>
        </p:spPr>
        <p:txBody>
          <a:bodyPr>
            <a:spAutoFit/>
          </a:bodyPr>
          <a:p>
            <a:r>
              <a:rPr sz="28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고대 중국사에서의 대만</a:t>
            </a:r>
            <a:endParaRPr sz="2800" b="1">
              <a:solidFill>
                <a:srgbClr val="FF0000"/>
              </a:solidFill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pic>
        <p:nvPicPr>
          <p:cNvPr id="10242" name="Picture 2" descr="https://i.pinimg.com/originals/4b/db/59/4bdb59145f5f4ae10584402b07c4b532.pn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03" y="0"/>
            <a:ext cx="9525000" cy="715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9490" y="2851150"/>
            <a:ext cx="2929255" cy="2888615"/>
          </a:xfrm>
        </p:spPr>
        <p:txBody>
          <a:bodyPr>
            <a:normAutofit/>
          </a:bodyPr>
          <a:lstStyle/>
          <a:p>
            <a:r>
              <a:rPr lang="ko-KR" altLang="en-US" b="1" dirty="0" smtClean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수</a:t>
            </a:r>
            <a:r>
              <a:rPr lang="en-US" altLang="en-US" b="1" dirty="0" smtClean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b="1" dirty="0" smtClean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隋</a:t>
            </a:r>
            <a:r>
              <a:rPr lang="en-US" altLang="en-US" b="1" dirty="0" smtClean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</a:t>
            </a:r>
            <a:r>
              <a:rPr lang="ko-KR" altLang="en-US" b="1" dirty="0" smtClean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나라의</a:t>
            </a:r>
            <a:r>
              <a:rPr lang="en-US" altLang="en-US" b="1" dirty="0" smtClean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 smtClean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문제</a:t>
            </a:r>
            <a:r>
              <a:rPr lang="en-US" altLang="en-US" b="1" dirty="0" smtClean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b="1" dirty="0" smtClean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文帝</a:t>
            </a:r>
            <a:r>
              <a:rPr lang="en-US" altLang="en-US" b="1" dirty="0" smtClean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</a:t>
            </a:r>
            <a:r>
              <a:rPr lang="ko-KR" altLang="en-US" b="1" dirty="0" smtClean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는</a:t>
            </a:r>
            <a:r>
              <a:rPr lang="en-US" altLang="en-US" b="1" dirty="0" smtClean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 smtClean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중국</a:t>
            </a:r>
            <a:r>
              <a:rPr lang="en-US" altLang="en-US" b="1" dirty="0" smtClean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 smtClean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남부를</a:t>
            </a:r>
            <a:r>
              <a:rPr lang="en-US" altLang="en-US" b="1" dirty="0" smtClean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 smtClean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정복하였으며</a:t>
            </a:r>
            <a:r>
              <a:rPr lang="en-US" altLang="en-US" b="1" dirty="0" smtClean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b="1" dirty="0" smtClean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북부</a:t>
            </a:r>
            <a:r>
              <a:rPr lang="en-US" altLang="en-US" b="1" dirty="0" smtClean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 smtClean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지역에서</a:t>
            </a:r>
            <a:r>
              <a:rPr lang="en-US" altLang="en-US" b="1" dirty="0" smtClean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 smtClean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돌궐</a:t>
            </a:r>
            <a:r>
              <a:rPr lang="en-US" altLang="en-US" b="1" dirty="0" smtClean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ko-KR" altLang="en-US" b="1" dirty="0" smtClean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터키족</a:t>
            </a:r>
            <a:r>
              <a:rPr lang="en-US" altLang="en-US" b="1" dirty="0" smtClean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</a:t>
            </a:r>
            <a:r>
              <a:rPr lang="ko-KR" altLang="en-US" b="1" dirty="0" smtClean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의</a:t>
            </a:r>
            <a:r>
              <a:rPr lang="en-US" altLang="en-US" b="1" dirty="0" smtClean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 smtClean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세력을</a:t>
            </a:r>
            <a:r>
              <a:rPr lang="en-US" altLang="en-US" b="1" dirty="0" smtClean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 smtClean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격파하였다</a:t>
            </a:r>
            <a:r>
              <a:rPr lang="en-US" altLang="en-US" b="1" dirty="0" smtClean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</a:t>
            </a:r>
            <a:endParaRPr lang="en-US" altLang="en-US" b="1" dirty="0" smtClean="0"/>
          </a:p>
          <a:p>
            <a:endParaRPr lang="en-US" altLang="en-US" b="1" dirty="0" smtClean="0"/>
          </a:p>
          <a:p>
            <a:endParaRPr lang="en-US" altLang="en-US" b="1" dirty="0" smtClean="0"/>
          </a:p>
          <a:p>
            <a:endParaRPr lang="en-US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5"/>
          </p:nvPr>
        </p:nvSpPr>
        <p:spPr>
          <a:xfrm>
            <a:off x="4362450" y="1283970"/>
            <a:ext cx="6765290" cy="4290695"/>
          </a:xfrm>
        </p:spPr>
        <p:txBody>
          <a:bodyPr>
            <a:normAutofit fontScale="90000" lnSpcReduction="20000"/>
          </a:bodyPr>
          <a:lstStyle/>
          <a:p>
            <a:r>
              <a:rPr lang="ko-KR" altLang="en-US" sz="222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수나라</a:t>
            </a:r>
            <a:r>
              <a:rPr lang="en-US" altLang="en-US" sz="222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22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문제의</a:t>
            </a:r>
            <a:r>
              <a:rPr lang="en-US" altLang="en-US" sz="222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22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통일과</a:t>
            </a:r>
            <a:r>
              <a:rPr lang="en-US" altLang="en-US" sz="222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22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중국</a:t>
            </a:r>
            <a:r>
              <a:rPr lang="en-US" altLang="en-US" sz="222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22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재편</a:t>
            </a:r>
            <a:endParaRPr lang="ko-KR" altLang="en-US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6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세기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중엽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중국은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남북조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南北朝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시대의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오랜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분열과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정치적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혼란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속에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있었다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이러한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상황에서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등장한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수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隋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의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문제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文帝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541–604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재위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는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581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년에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북주의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권력을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장악하고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즉위한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후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중국을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재통일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하고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중앙집권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국가로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재편성한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군주로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평가된다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1⁠.</a:t>
            </a:r>
            <a:endParaRPr lang="en-US" altLang="en-US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endParaRPr lang="en-US" altLang="en-US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문제는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즉위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직후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남중국에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존재하던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여러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소국들을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군사적으로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제압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하며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남북을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통합하였다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당시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남부는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진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陳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을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포함한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다양한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세력으로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분열되어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있었으나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문제는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589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년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진나라를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최종적으로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멸망시키고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남북조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시대를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종식시켰다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이로써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수나라는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약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300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년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동안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분열되었던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중국을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하나의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제국으로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통합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하게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되었다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2⁠.</a:t>
            </a:r>
            <a:endParaRPr lang="en-US" altLang="en-US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581785" y="5851525"/>
            <a:ext cx="9545955" cy="895985"/>
          </a:xfrm>
        </p:spPr>
        <p:txBody>
          <a:bodyPr/>
          <a:lstStyle/>
          <a:p>
            <a:r>
              <a:rPr lang="ko-KR" altLang="en-US" sz="1200" b="1" dirty="0">
                <a:latin typeface="Malgun Gothic" panose="020B0503020000020004" charset="-127"/>
                <a:ea typeface="Malgun Gothic" panose="020B0503020000020004" charset="-127"/>
              </a:rPr>
              <a:t>참고</a:t>
            </a:r>
            <a:endParaRPr lang="ko-KR" altLang="en-US" b="1" dirty="0">
              <a:latin typeface="Malgun Gothic" panose="020B0503020000020004" charset="-127"/>
              <a:ea typeface="Malgun Gothic" panose="020B0503020000020004" charset="-127"/>
            </a:endParaRPr>
          </a:p>
          <a:p>
            <a:endParaRPr lang="ko-KR" altLang="en-US" b="1" dirty="0">
              <a:latin typeface="Malgun Gothic" panose="020B0503020000020004" charset="-127"/>
              <a:ea typeface="Malgun Gothic" panose="020B0503020000020004" charset="-127"/>
            </a:endParaRPr>
          </a:p>
          <a:p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</a:rPr>
              <a:t>1. Twitchett, D. (1979). The Cambridge History of China: Volume 3, Sui and T'ang China, 589–906 AD, Part 1. Cambridge University Press, p. 5. ↩</a:t>
            </a:r>
            <a:endParaRPr lang="en-US" altLang="en-US" b="1" dirty="0">
              <a:latin typeface="Malgun Gothic" panose="020B0503020000020004" charset="-127"/>
              <a:ea typeface="Malgun Gothic" panose="020B0503020000020004" charset="-127"/>
            </a:endParaRPr>
          </a:p>
          <a:p>
            <a:endParaRPr lang="en-US" altLang="en-US" b="1" dirty="0">
              <a:latin typeface="Malgun Gothic" panose="020B0503020000020004" charset="-127"/>
              <a:ea typeface="Malgun Gothic" panose="020B0503020000020004" charset="-127"/>
            </a:endParaRPr>
          </a:p>
          <a:p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</a:rPr>
              <a:t>2. Wright, A. F. (1957). The Sui Dynasty: The Unification of China, A.D. 581–617. Alfred A. Knopf, pp. 74–77. ↩</a:t>
            </a:r>
            <a:endParaRPr lang="en-US" altLang="en-US" b="1" dirty="0">
              <a:latin typeface="Malgun Gothic" panose="020B0503020000020004" charset="-127"/>
              <a:ea typeface="Malgun Gothic" panose="020B0503020000020004" charset="-127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606602" y="320217"/>
            <a:ext cx="254223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Austronesian Taiwan</a:t>
            </a:r>
            <a:endParaRPr lang="en-PH" dirty="0">
              <a:solidFill>
                <a:srgbClr val="C00000"/>
              </a:solidFill>
            </a:endParaRPr>
          </a:p>
        </p:txBody>
      </p:sp>
      <p:pic>
        <p:nvPicPr>
          <p:cNvPr id="6148" name="Picture 4" descr="https://tse1.mm.bing.net/th?id=OIP.iiDdee-U9AvE6Zk4oWo5RQDeEY&amp;pid=Api&amp;P=0&amp;h=180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637" y="562097"/>
            <a:ext cx="1612934" cy="2033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38455" y="2755265"/>
            <a:ext cx="3156585" cy="2888615"/>
          </a:xfrm>
        </p:spPr>
        <p:txBody>
          <a:bodyPr>
            <a:normAutofit/>
          </a:bodyPr>
          <a:lstStyle/>
          <a:p>
            <a:r>
              <a:rPr lang="ko-KR" altLang="en-US" b="1" dirty="0" smtClean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수</a:t>
            </a:r>
            <a:r>
              <a:rPr lang="en-US" altLang="en-US" b="1" dirty="0" smtClean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b="1" dirty="0" smtClean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隋</a:t>
            </a:r>
            <a:r>
              <a:rPr lang="en-US" altLang="en-US" b="1" dirty="0" smtClean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</a:t>
            </a:r>
            <a:r>
              <a:rPr lang="ko-KR" altLang="en-US" b="1" dirty="0" smtClean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나라의</a:t>
            </a:r>
            <a:r>
              <a:rPr lang="en-US" altLang="en-US" b="1" dirty="0" smtClean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 smtClean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문제</a:t>
            </a:r>
            <a:r>
              <a:rPr lang="en-US" altLang="en-US" b="1" dirty="0" smtClean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b="1" dirty="0" smtClean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文帝</a:t>
            </a:r>
            <a:r>
              <a:rPr lang="en-US" altLang="en-US" b="1" dirty="0" smtClean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</a:t>
            </a:r>
            <a:r>
              <a:rPr lang="ko-KR" altLang="en-US" b="1" dirty="0" smtClean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는</a:t>
            </a:r>
            <a:r>
              <a:rPr lang="en-US" altLang="en-US" b="1" dirty="0" smtClean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 smtClean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중국</a:t>
            </a:r>
            <a:r>
              <a:rPr lang="en-US" altLang="en-US" b="1" dirty="0" smtClean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 smtClean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남부를</a:t>
            </a:r>
            <a:r>
              <a:rPr lang="en-US" altLang="en-US" b="1" dirty="0" smtClean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 smtClean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정복하였으며</a:t>
            </a:r>
            <a:r>
              <a:rPr lang="en-US" altLang="en-US" b="1" dirty="0" smtClean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b="1" dirty="0" smtClean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북부</a:t>
            </a:r>
            <a:r>
              <a:rPr lang="en-US" altLang="en-US" b="1" dirty="0" smtClean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 smtClean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지역에서</a:t>
            </a:r>
            <a:r>
              <a:rPr lang="en-US" altLang="en-US" b="1" dirty="0" smtClean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 smtClean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돌궐</a:t>
            </a:r>
            <a:r>
              <a:rPr lang="en-US" altLang="en-US" b="1" dirty="0" smtClean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ko-KR" altLang="en-US" b="1" dirty="0" smtClean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터키족</a:t>
            </a:r>
            <a:r>
              <a:rPr lang="en-US" altLang="en-US" b="1" dirty="0" smtClean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</a:t>
            </a:r>
            <a:r>
              <a:rPr lang="ko-KR" altLang="en-US" b="1" dirty="0" smtClean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의</a:t>
            </a:r>
            <a:r>
              <a:rPr lang="en-US" altLang="en-US" b="1" dirty="0" smtClean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 smtClean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세력을</a:t>
            </a:r>
            <a:r>
              <a:rPr lang="en-US" altLang="en-US" b="1" dirty="0" smtClean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 smtClean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격파하였다</a:t>
            </a:r>
            <a:r>
              <a:rPr lang="en-US" altLang="en-US" b="1" dirty="0" smtClean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</a:t>
            </a:r>
            <a:endParaRPr lang="en-US" altLang="en-US" b="1" dirty="0" smtClean="0"/>
          </a:p>
          <a:p>
            <a:endParaRPr lang="en-US" altLang="en-US" b="1" dirty="0" smtClean="0"/>
          </a:p>
          <a:p>
            <a:endParaRPr lang="en-US" altLang="en-US" b="1" dirty="0" smtClean="0"/>
          </a:p>
          <a:p>
            <a:endParaRPr lang="en-US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5"/>
          </p:nvPr>
        </p:nvSpPr>
        <p:spPr>
          <a:xfrm>
            <a:off x="3674110" y="1283970"/>
            <a:ext cx="7453630" cy="4290695"/>
          </a:xfrm>
        </p:spPr>
        <p:txBody>
          <a:bodyPr>
            <a:noAutofit/>
          </a:bodyPr>
          <a:lstStyle/>
          <a:p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수나라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문제의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통일과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중국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재편</a:t>
            </a:r>
            <a:endParaRPr lang="ko-KR" altLang="en-US" sz="1600" b="1" dirty="0">
              <a:solidFill>
                <a:srgbClr val="FF0000"/>
              </a:solidFill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외교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및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군사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전략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면에서도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문제는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북방에서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지속적으로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위협이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되던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유목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민족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특히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돌궐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突厥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Turks)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의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세력을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억제하는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데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성공하였다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그는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국경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방비를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강화하고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선물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외교와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군사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원정을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병행함으로써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돌궐의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침입을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저지하고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북방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안정을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도모하였다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3⁠.</a:t>
            </a:r>
            <a:endParaRPr lang="en-US" altLang="en-US" sz="14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내정에서는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균전제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均田制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와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조용조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租庸調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등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토지와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조세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제도의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개혁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관료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체제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정비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그리고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대운하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大運河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건설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착수와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같은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주요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정책을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통해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중앙정부의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행정력을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전국에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확장시켰다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4⁠.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이와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같은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정책은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이후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당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唐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제국의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통치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기반이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되는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제도적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토대를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마련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하는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데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결정적인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역할을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하였다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</a:t>
            </a:r>
            <a:endParaRPr lang="en-US" altLang="en-US" sz="14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문제의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통치와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개혁은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비록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단명한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수나라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체제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내에서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완전히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결실을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맺지는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못했으나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중국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역사에서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가장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중요한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통일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군주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한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명으로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그를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평가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하게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만든다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그의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치세는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단지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정치적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통일에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그치지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않고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행정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·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경제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·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사회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전반에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걸친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장기적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개혁을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시도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한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시대였다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</a:t>
            </a:r>
            <a:endParaRPr lang="en-US" altLang="en-US" sz="14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738755" y="5745480"/>
            <a:ext cx="8388985" cy="895985"/>
          </a:xfrm>
        </p:spPr>
        <p:txBody>
          <a:bodyPr/>
          <a:lstStyle/>
          <a:p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</a:rPr>
              <a:t>참고</a:t>
            </a:r>
            <a:endParaRPr lang="ko-KR" altLang="en-US" b="1" dirty="0">
              <a:latin typeface="Malgun Gothic" panose="020B0503020000020004" charset="-127"/>
              <a:ea typeface="Malgun Gothic" panose="020B0503020000020004" charset="-127"/>
            </a:endParaRPr>
          </a:p>
          <a:p>
            <a:endParaRPr lang="ko-KR" altLang="en-US" b="1" dirty="0">
              <a:latin typeface="Malgun Gothic" panose="020B0503020000020004" charset="-127"/>
              <a:ea typeface="Malgun Gothic" panose="020B0503020000020004" charset="-127"/>
            </a:endParaRPr>
          </a:p>
          <a:p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</a:rPr>
              <a:t>3. Graff, D. A. (2002). Medieval Chinese Warfare, 300–900. Routledge, pp. 122–126. ↩</a:t>
            </a:r>
            <a:endParaRPr lang="en-US" altLang="en-US" b="1" dirty="0">
              <a:latin typeface="Malgun Gothic" panose="020B0503020000020004" charset="-127"/>
              <a:ea typeface="Malgun Gothic" panose="020B0503020000020004" charset="-127"/>
            </a:endParaRPr>
          </a:p>
          <a:p>
            <a:endParaRPr lang="en-US" altLang="en-US" b="1" dirty="0">
              <a:latin typeface="Malgun Gothic" panose="020B0503020000020004" charset="-127"/>
              <a:ea typeface="Malgun Gothic" panose="020B0503020000020004" charset="-127"/>
            </a:endParaRPr>
          </a:p>
          <a:p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</a:rPr>
              <a:t>4. Hulsewé, A. F. P. (1979). “Administrative Law in the Sui Dynasty.” In The Cambridge History of China, Vol. 3, pp. 201–210. ↩</a:t>
            </a:r>
            <a:endParaRPr lang="en-US" altLang="en-US" b="1" dirty="0">
              <a:latin typeface="Malgun Gothic" panose="020B0503020000020004" charset="-127"/>
              <a:ea typeface="Malgun Gothic" panose="020B0503020000020004" charset="-127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606602" y="320217"/>
            <a:ext cx="254223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Austronesian Taiwan</a:t>
            </a:r>
            <a:endParaRPr lang="en-PH" dirty="0">
              <a:solidFill>
                <a:srgbClr val="C00000"/>
              </a:solidFill>
            </a:endParaRPr>
          </a:p>
        </p:txBody>
      </p:sp>
      <p:pic>
        <p:nvPicPr>
          <p:cNvPr id="6148" name="Picture 4" descr="https://tse1.mm.bing.net/th?id=OIP.iiDdee-U9AvE6Zk4oWo5RQDeEY&amp;pid=Api&amp;P=0&amp;h=180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637" y="446527"/>
            <a:ext cx="1612934" cy="2033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62095" y="1122045"/>
            <a:ext cx="6998335" cy="3691255"/>
          </a:xfrm>
        </p:spPr>
        <p:txBody>
          <a:bodyPr>
            <a:noAutofit/>
          </a:bodyPr>
          <a:lstStyle/>
          <a:p>
            <a:r>
              <a:rPr lang="zh-CN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『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수서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隋書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</a:t>
            </a:r>
            <a:r>
              <a:rPr lang="zh-CN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』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에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따르면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수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隋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나라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양제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煬帝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는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7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세기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초에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"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유구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流求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)"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라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불리는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지역으로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세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차례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원정군을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파견하였다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원정의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결과로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수나라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군대는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포로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직물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갑옷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등을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본국으로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가져왔다고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전해진다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</a:t>
            </a:r>
            <a:endParaRPr lang="en-US" altLang="en-US" sz="16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zh-CN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『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수서</a:t>
            </a:r>
            <a:r>
              <a:rPr lang="zh-CN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』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에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기록된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유구는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다음과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같은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특성을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지닌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지역으로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묘사된다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이곳에는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돼지와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닭은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있으나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소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·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양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·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당나귀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·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말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등은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존재하지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않았고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철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생산량은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미미했으며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문자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체계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과세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제도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형벌법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등도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없었다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한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명의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왕이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다스리고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있었으며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그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아래에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4~5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명의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지휘관이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있었다고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한다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</a:t>
            </a:r>
            <a:endParaRPr lang="en-US" altLang="en-US" sz="16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기록은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당시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수나라가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동남해상의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주변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지역에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대해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어느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정도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정보와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관심을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가지고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있었는지를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보여주며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유구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지역이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문명적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관점에서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중국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중심의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역사기술에서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"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미개한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외부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세계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"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로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인식되었음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을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암시한다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</a:t>
            </a:r>
            <a:endParaRPr lang="en-US" altLang="en-US" sz="16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endParaRPr lang="en-US" altLang="en-US" sz="16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endParaRPr lang="en-US" altLang="en-US" sz="16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0385" y="5383530"/>
            <a:ext cx="10520045" cy="1363980"/>
          </a:xfrm>
        </p:spPr>
        <p:txBody>
          <a:bodyPr/>
          <a:lstStyle/>
          <a:p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참고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endParaRPr lang="en-US" altLang="en-US" sz="14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endParaRPr lang="en-US" altLang="en-US" sz="14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en-US" altLang="en-US" sz="1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Liu Xu (</a:t>
            </a:r>
            <a:r>
              <a:rPr lang="zh-CN" altLang="en-US" sz="1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劉昫</a:t>
            </a:r>
            <a:r>
              <a:rPr lang="en-US" altLang="en-US" sz="1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 et al. (636). Suishu (</a:t>
            </a:r>
            <a:r>
              <a:rPr lang="zh-CN" altLang="en-US" sz="1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隋書</a:t>
            </a:r>
            <a:r>
              <a:rPr lang="en-US" altLang="en-US" sz="1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 [Book of Sui].</a:t>
            </a:r>
            <a:endParaRPr lang="en-US" altLang="en-US" sz="12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endParaRPr lang="en-US" altLang="en-US" sz="12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en-US" altLang="en-US" sz="1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Wang Gungwu (1958). “The Nanhai Trade: The Early History of Chinese Trade in the South China Sea.” Journal of the Malayan Branch of the Royal Asiatic Society, 31(2), 1–135.</a:t>
            </a:r>
            <a:endParaRPr lang="en-US" altLang="en-US" sz="12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endParaRPr lang="en-US" altLang="en-US" sz="12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en-US" altLang="en-US" sz="1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Andrade, T. (2008). How Taiwan Became Chinese. Columbia University Press.</a:t>
            </a:r>
            <a:endParaRPr lang="en-US" altLang="en-US" sz="12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endParaRPr lang="en-US" altLang="en-US" sz="1200" b="1" dirty="0"/>
          </a:p>
          <a:p>
            <a:endParaRPr lang="en-US" altLang="en-US" sz="1200" b="1" dirty="0"/>
          </a:p>
        </p:txBody>
      </p:sp>
      <p:sp>
        <p:nvSpPr>
          <p:cNvPr id="7" name="Rectangle 6"/>
          <p:cNvSpPr/>
          <p:nvPr/>
        </p:nvSpPr>
        <p:spPr>
          <a:xfrm>
            <a:off x="7606602" y="320217"/>
            <a:ext cx="254223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Austronesian Taiwan</a:t>
            </a:r>
            <a:endParaRPr lang="en-PH" dirty="0">
              <a:solidFill>
                <a:srgbClr val="C00000"/>
              </a:solidFill>
            </a:endParaRPr>
          </a:p>
        </p:txBody>
      </p:sp>
      <p:pic>
        <p:nvPicPr>
          <p:cNvPr id="11266" name="Picture 2" descr="https://tse2.mm.bing.net/th?id=OIP.hMr0W4KBggEzvtmz097OpgAAAA&amp;pid=Api&amp;P=0&amp;h=180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40" y="1840865"/>
            <a:ext cx="3713480" cy="2089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Content Placeholder 3"/>
          <p:cNvSpPr>
            <a:spLocks noGrp="1"/>
          </p:cNvSpPr>
          <p:nvPr>
            <p:ph sz="half" idx="15"/>
          </p:nvPr>
        </p:nvSpPr>
        <p:spPr>
          <a:xfrm>
            <a:off x="4545330" y="786765"/>
            <a:ext cx="6149975" cy="5422265"/>
          </a:xfrm>
        </p:spPr>
        <p:txBody>
          <a:bodyPr>
            <a:normAutofit/>
          </a:bodyPr>
          <a:p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오늘날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학계에서는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zh-CN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『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수서</a:t>
            </a:r>
            <a:r>
              <a:rPr lang="zh-CN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』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에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등장하는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"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유구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"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를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대만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(Taiwan)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또는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류큐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제도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(Ryukyu Islands)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의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일부로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보기도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하며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,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이에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대한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해석은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지리적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기술과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고고학적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증거에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따라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여러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학설이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공존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하고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있다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.</a:t>
            </a:r>
            <a:endParaRPr lang="en-US" altLang="en-US" sz="16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현지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주민들은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석제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도구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(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석검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)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를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사용하였으며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,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화전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농업을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통해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쌀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,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기장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,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수수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,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콩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등을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재배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하였다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.</a:t>
            </a:r>
            <a:endParaRPr lang="en-US" altLang="en-US" sz="16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이후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"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유구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(</a:t>
            </a:r>
            <a:r>
              <a:rPr lang="zh-CN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流求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)"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라는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명칭은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오늘날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일본어로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"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류큐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(</a:t>
            </a:r>
            <a:r>
              <a:rPr lang="zh-CN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琉球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)"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로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읽히는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바와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같이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,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대만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북동쪽에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위치한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섬들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—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즉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류큐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열도를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지칭하게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되었지만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,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일부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학자들은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수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(</a:t>
            </a:r>
            <a:r>
              <a:rPr lang="zh-CN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隋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)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나라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시기의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‘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유구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’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가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실제로는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대만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(Taiwan)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을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가리킨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것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일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수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있다고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주장한다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.</a:t>
            </a:r>
            <a:endParaRPr lang="en-US" altLang="en-US" sz="16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endParaRPr lang="en-US" sz="160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812290" y="5306695"/>
            <a:ext cx="8882380" cy="1440815"/>
          </a:xfrm>
        </p:spPr>
        <p:txBody>
          <a:bodyPr/>
          <a:p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참고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endParaRPr lang="en-US" altLang="en-US" sz="14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endParaRPr lang="en-US" altLang="en-US" dirty="0"/>
          </a:p>
          <a:p>
            <a:r>
              <a:rPr lang="en-US" altLang="en-US" sz="1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Suishu (</a:t>
            </a:r>
            <a:r>
              <a:rPr lang="zh-CN" altLang="en-US" sz="1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隋書</a:t>
            </a:r>
            <a:r>
              <a:rPr lang="en-US" altLang="en-US" sz="1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). (636). Book of Sui, ch. 81.</a:t>
            </a:r>
            <a:endParaRPr lang="en-US" altLang="en-US" sz="12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endParaRPr lang="en-US" altLang="en-US" sz="12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en-US" altLang="en-US" sz="1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Wang, G. W. (1958). "The Nanhai Trade." Journal of the Malayan Branch of the Royal Asiatic Society, 31(2), 1–135.</a:t>
            </a:r>
            <a:endParaRPr lang="en-US" altLang="en-US" sz="12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endParaRPr lang="en-US" altLang="en-US" sz="12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en-US" altLang="en-US" sz="1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Shepherd, J. R. (1993). Statecraft and Political Economy on the Taiwan Frontier, 1600–1800. Stanford University Pres</a:t>
            </a:r>
            <a:r>
              <a:rPr lang="en-US" altLang="en-US" dirty="0"/>
              <a:t>s.</a:t>
            </a:r>
            <a:endParaRPr lang="en-US" altLang="en-US" dirty="0"/>
          </a:p>
        </p:txBody>
      </p:sp>
      <p:pic>
        <p:nvPicPr>
          <p:cNvPr id="11266" name="Picture 2" descr="https://tse2.mm.bing.net/th?id=OIP.hMr0W4KBggEzvtmz097OpgAAAA&amp;pid=Api&amp;P=0&amp;h=180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" y="1634490"/>
            <a:ext cx="4030345" cy="2267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69085" y="2468245"/>
            <a:ext cx="9561830" cy="2658110"/>
          </a:xfrm>
        </p:spPr>
        <p:txBody>
          <a:bodyPr>
            <a:normAutofit/>
          </a:bodyPr>
          <a:lstStyle/>
          <a:p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원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元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나라의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황제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쿠빌라이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칸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忽必烈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은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1292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년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유구국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琉球國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의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복속을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요구하기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위해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사신단을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파견하였다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그러나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사신단은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항해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도중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대만에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도착하였고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이를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유구로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착각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하였다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</a:t>
            </a:r>
            <a:endParaRPr lang="en-US" altLang="en-US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이후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병사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3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명이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피살되는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사건이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발생하자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사신단은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곧바로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중국의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천주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泉州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로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철수하였다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</a:t>
            </a:r>
            <a:endParaRPr lang="en-US" altLang="en-US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endParaRPr lang="en-US" altLang="en-US" b="1" dirty="0"/>
          </a:p>
          <a:p>
            <a:endParaRPr lang="en-US" altLang="en-US" b="1" dirty="0"/>
          </a:p>
          <a:p>
            <a:endParaRPr lang="en-US" altLang="en-US" b="1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569720" y="5375275"/>
            <a:ext cx="9479915" cy="1229360"/>
          </a:xfrm>
        </p:spPr>
        <p:txBody>
          <a:bodyPr/>
          <a:lstStyle/>
          <a:p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참고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:</a:t>
            </a:r>
            <a:endParaRPr lang="en-US" altLang="en-US" sz="14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endParaRPr lang="en-US" altLang="en-US" sz="14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Yuan Shi (</a:t>
            </a:r>
            <a:r>
              <a:rPr lang="zh-CN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元史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), ch. 210.</a:t>
            </a:r>
            <a:endParaRPr lang="en-US" altLang="en-US" sz="14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endParaRPr lang="en-US" altLang="en-US" sz="14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Wang, Gungwu. (1958). “The Nanhai Trade.” Journal of the Malayan Branch of the Royal Asiatic Society, 31(2), 1–135.</a:t>
            </a:r>
            <a:endParaRPr lang="en-US" altLang="en-US" sz="14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endParaRPr lang="en-US" altLang="en-US" sz="14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Andrade, T. (2008). How Taiwan Became Chinese. Columbia University Press.</a:t>
            </a:r>
            <a:endParaRPr lang="en-US" altLang="en-US" sz="14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endParaRPr lang="en-US" altLang="en-US" dirty="0"/>
          </a:p>
          <a:p>
            <a:endParaRPr lang="en-US" altLang="en-US" dirty="0"/>
          </a:p>
        </p:txBody>
      </p:sp>
      <p:sp>
        <p:nvSpPr>
          <p:cNvPr id="6" name="Rectangle 5"/>
          <p:cNvSpPr/>
          <p:nvPr/>
        </p:nvSpPr>
        <p:spPr>
          <a:xfrm>
            <a:off x="7606602" y="320217"/>
            <a:ext cx="254223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Austronesian Taiwan</a:t>
            </a:r>
            <a:endParaRPr lang="en-PH" dirty="0">
              <a:solidFill>
                <a:srgbClr val="C00000"/>
              </a:solidFill>
            </a:endParaRPr>
          </a:p>
        </p:txBody>
      </p:sp>
      <p:pic>
        <p:nvPicPr>
          <p:cNvPr id="7170" name="Picture 2" descr="https://tse4.mm.bing.net/th?id=OIP.1VPEPO1Zb3PHrolnEcfMlgHaEK&amp;pid=Api&amp;P=0&amp;h=180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134" y="504883"/>
            <a:ext cx="30480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15"/>
          </p:nvPr>
        </p:nvSpPr>
        <p:spPr>
          <a:xfrm>
            <a:off x="972820" y="2436495"/>
            <a:ext cx="10411460" cy="3449955"/>
          </a:xfrm>
        </p:spPr>
        <p:txBody>
          <a:bodyPr>
            <a:normAutofit fontScale="90000"/>
          </a:bodyPr>
          <a:lstStyle/>
          <a:p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1297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년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원나라는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또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다른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원정대를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대만으로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파견하였다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이후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1349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년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중국의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항해가이자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여행가인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왕대원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汪大淵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은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대만을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방문하였으며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당시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대만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주민들의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풍속이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펑후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澎湖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주민들과는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뚜렷하게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다르다고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기록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하였다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그러나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그는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당시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대만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내에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다른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중국인들이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거주하고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있었다는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언급은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하지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않았다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</a:t>
            </a:r>
            <a:endParaRPr lang="en-US" altLang="en-US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다만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왕대원은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절강성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여수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浙江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zh-CN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麗水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지역에서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생산된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‘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처후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處州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자기의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존재를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언급하였는데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이는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14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세기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중엽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이전에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이미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중국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상인들이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대만을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방문하고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교역했음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을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시사한다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왕대원의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저서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zh-CN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『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도이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島夷誌略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</a:t>
            </a:r>
            <a:r>
              <a:rPr lang="zh-CN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』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는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중세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동남아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및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대만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지역에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대한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중국인의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관찰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기록으로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민속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·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지리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·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무역품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정보가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포함되어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있음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그가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기록한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처후요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處州窯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의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자기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발견은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대만과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중국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본토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간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비공식적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혹은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초기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해상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교역의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증거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로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간주됨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</a:t>
            </a:r>
            <a:endParaRPr lang="en-US" altLang="en-US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반면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당시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대만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내에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조직적인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중국계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정착민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사회는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존재하지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않았을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가능성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있음</a:t>
            </a:r>
            <a:endParaRPr lang="ko-KR" altLang="en-US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85265" y="5720080"/>
            <a:ext cx="9695180" cy="1027430"/>
          </a:xfrm>
        </p:spPr>
        <p:txBody>
          <a:bodyPr/>
          <a:lstStyle/>
          <a:p>
            <a:endParaRPr lang="en-US" altLang="en-US" sz="14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    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참고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: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   Wang, Dayuan. (1349). Daoyi Zhilüe (</a:t>
            </a:r>
            <a:r>
              <a:rPr lang="zh-CN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島夷志略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).</a:t>
            </a:r>
            <a:endParaRPr lang="en-US" altLang="en-US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endParaRPr lang="en-US" altLang="en-US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                 Tsang, C. H. (2000). “Recent Advances in the Archaeology of Taiwan.” Bulletin of the Indo-Pacific Prehistory Association, 20, 153–158.</a:t>
            </a:r>
            <a:endParaRPr lang="en-US" altLang="en-US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endParaRPr lang="en-US" altLang="en-US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                 Andrade, T. (2008). How Taiwan Became Chinese. Columbia University Press.</a:t>
            </a:r>
            <a:endParaRPr lang="en-US" altLang="en-US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606602" y="320217"/>
            <a:ext cx="254223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Austronesian Taiwan</a:t>
            </a:r>
            <a:endParaRPr lang="en-PH" dirty="0">
              <a:solidFill>
                <a:srgbClr val="C00000"/>
              </a:solidFill>
            </a:endParaRPr>
          </a:p>
        </p:txBody>
      </p:sp>
      <p:pic>
        <p:nvPicPr>
          <p:cNvPr id="7170" name="Picture 2" descr="https://tse4.mm.bing.net/th?id=OIP.1VPEPO1Zb3PHrolnEcfMlgHaEK&amp;pid=Api&amp;P=0&amp;h=180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134" y="504883"/>
            <a:ext cx="30480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15"/>
          </p:nvPr>
        </p:nvSpPr>
        <p:spPr>
          <a:xfrm>
            <a:off x="2450465" y="924560"/>
            <a:ext cx="8783955" cy="5234940"/>
          </a:xfrm>
        </p:spPr>
        <p:txBody>
          <a:bodyPr>
            <a:normAutofit/>
          </a:bodyPr>
          <a:lstStyle/>
          <a:p>
            <a:pPr marL="0" lvl="1" indent="0">
              <a:buNone/>
            </a:pPr>
            <a:r>
              <a:rPr lang="en-US" sz="2400" b="1" dirty="0" smtClean="0"/>
              <a:t> </a:t>
            </a:r>
            <a:endParaRPr lang="en-US" sz="2400" b="1" dirty="0" smtClean="0"/>
          </a:p>
          <a:p>
            <a:pPr marL="0" lvl="1" indent="0">
              <a:buNone/>
            </a:pPr>
            <a:endParaRPr lang="en-US" sz="2400" b="1" dirty="0"/>
          </a:p>
          <a:p>
            <a:endParaRPr lang="en-US" b="1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265" y="5556885"/>
            <a:ext cx="10261600" cy="1038225"/>
          </a:xfrm>
        </p:spPr>
        <p:txBody>
          <a:bodyPr/>
          <a:lstStyle/>
          <a:p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참고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:</a:t>
            </a:r>
            <a:endParaRPr lang="en-US" altLang="en-US" sz="14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en-US" altLang="en-US" sz="1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Shepherd, J. R. (1993). Statecraft and Political Economy on the Taiwan Frontier, 1600–1800. Stanford University Press.</a:t>
            </a:r>
            <a:endParaRPr lang="en-US" altLang="en-US" sz="12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endParaRPr lang="en-US" altLang="en-US" sz="12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en-US" altLang="en-US" sz="1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Andrade, T. (2008). How Taiwan Became Chinese: Dutch, Spanish, and Han Colonization in the Seventeenth Century. Columbia University Press.</a:t>
            </a:r>
            <a:endParaRPr lang="en-US" altLang="en-US" sz="12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endParaRPr lang="en-US" altLang="en-US" sz="12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en-US" altLang="en-US" sz="1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Hang, Xing. (2015). Conflict and Commerce in Maritime East Asia: The Zheng Family and the Shaping of the Modern World, c. 1620–1720. Cambridge University Press.</a:t>
            </a:r>
            <a:endParaRPr lang="en-US" altLang="en-US" sz="12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030022" y="555167"/>
            <a:ext cx="254223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Austronesian Taiwan</a:t>
            </a:r>
            <a:endParaRPr lang="en-PH" dirty="0">
              <a:solidFill>
                <a:srgbClr val="C00000"/>
              </a:solidFill>
            </a:endParaRPr>
          </a:p>
        </p:txBody>
      </p:sp>
      <p:pic>
        <p:nvPicPr>
          <p:cNvPr id="8194" name="Picture 2" descr="https://tse1.mm.bing.net/th?id=OIP.r59umaq9BD04v83BGnDKyQHaHa&amp;pid=Api&amp;P=0&amp;h=180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756" y="689549"/>
            <a:ext cx="17145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ontent Placeholder 6"/>
          <p:cNvSpPr/>
          <p:nvPr>
            <p:ph sz="half" idx="1"/>
          </p:nvPr>
        </p:nvSpPr>
        <p:spPr>
          <a:xfrm>
            <a:off x="2700020" y="1222375"/>
            <a:ext cx="8122285" cy="3456940"/>
          </a:xfrm>
        </p:spPr>
        <p:txBody>
          <a:bodyPr>
            <a:noAutofit/>
          </a:bodyPr>
          <a:p>
            <a:r>
              <a:rPr lang="en-US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16</a:t>
            </a:r>
            <a:r>
              <a:rPr lang="ko-KR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세기</a:t>
            </a:r>
            <a:r>
              <a:rPr lang="en-US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초에</a:t>
            </a:r>
            <a:r>
              <a:rPr lang="en-US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이르러</a:t>
            </a:r>
            <a:r>
              <a:rPr lang="en-US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중국</a:t>
            </a:r>
            <a:r>
              <a:rPr lang="en-US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해안</a:t>
            </a:r>
            <a:r>
              <a:rPr lang="en-US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지역</a:t>
            </a:r>
            <a:r>
              <a:rPr lang="en-US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특히</a:t>
            </a:r>
            <a:r>
              <a:rPr lang="en-US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푸젠</a:t>
            </a:r>
            <a:r>
              <a:rPr lang="en-US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福建</a:t>
            </a:r>
            <a:r>
              <a:rPr lang="en-US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</a:t>
            </a:r>
            <a:r>
              <a:rPr lang="ko-KR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성과</a:t>
            </a:r>
            <a:r>
              <a:rPr lang="en-US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광둥</a:t>
            </a:r>
            <a:r>
              <a:rPr lang="en-US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廣東</a:t>
            </a:r>
            <a:r>
              <a:rPr lang="en-US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</a:t>
            </a:r>
            <a:r>
              <a:rPr lang="ko-KR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성</a:t>
            </a:r>
            <a:r>
              <a:rPr lang="en-US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출신의</a:t>
            </a:r>
            <a:r>
              <a:rPr lang="en-US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어부</a:t>
            </a:r>
            <a:r>
              <a:rPr lang="en-US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상인</a:t>
            </a:r>
            <a:r>
              <a:rPr lang="en-US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그리고</a:t>
            </a:r>
            <a:r>
              <a:rPr lang="en-US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해적들이</a:t>
            </a:r>
            <a:r>
              <a:rPr lang="en-US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대만</a:t>
            </a:r>
            <a:r>
              <a:rPr lang="en-US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남서부</a:t>
            </a:r>
            <a:r>
              <a:rPr lang="en-US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연안에</a:t>
            </a:r>
            <a:r>
              <a:rPr lang="en-US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점점</a:t>
            </a:r>
            <a:r>
              <a:rPr lang="en-US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더</a:t>
            </a:r>
            <a:r>
              <a:rPr lang="en-US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자주</a:t>
            </a:r>
            <a:r>
              <a:rPr lang="en-US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출몰</a:t>
            </a:r>
            <a:r>
              <a:rPr lang="ko-KR" altLang="en-US" sz="15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하기</a:t>
            </a:r>
            <a:r>
              <a:rPr lang="en-US" altLang="en-US" sz="15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5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시작하였다</a:t>
            </a:r>
            <a:r>
              <a:rPr lang="en-US" altLang="en-US" sz="15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</a:t>
            </a:r>
            <a:r>
              <a:rPr lang="ko-KR" altLang="en-US" sz="15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이러한</a:t>
            </a:r>
            <a:r>
              <a:rPr lang="en-US" altLang="en-US" sz="15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5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방문은</a:t>
            </a:r>
            <a:r>
              <a:rPr lang="en-US" altLang="en-US" sz="15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5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일시적인</a:t>
            </a:r>
            <a:r>
              <a:rPr lang="en-US" altLang="en-US" sz="15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5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조업이나</a:t>
            </a:r>
            <a:r>
              <a:rPr lang="en-US" altLang="en-US" sz="15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5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교역을</a:t>
            </a:r>
            <a:r>
              <a:rPr lang="en-US" altLang="en-US" sz="15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5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넘어</a:t>
            </a:r>
            <a:r>
              <a:rPr lang="en-US" altLang="en-US" sz="15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점차</a:t>
            </a:r>
            <a:r>
              <a:rPr lang="en-US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반</a:t>
            </a:r>
            <a:r>
              <a:rPr lang="en-US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半</a:t>
            </a:r>
            <a:r>
              <a:rPr lang="en-US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</a:t>
            </a:r>
            <a:r>
              <a:rPr lang="ko-KR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정착적</a:t>
            </a:r>
            <a:r>
              <a:rPr lang="en-US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성격</a:t>
            </a:r>
            <a:r>
              <a:rPr lang="ko-KR" altLang="en-US" sz="15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을</a:t>
            </a:r>
            <a:r>
              <a:rPr lang="en-US" altLang="en-US" sz="15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5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띠게</a:t>
            </a:r>
            <a:r>
              <a:rPr lang="en-US" altLang="en-US" sz="15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5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되었다</a:t>
            </a:r>
            <a:r>
              <a:rPr lang="en-US" altLang="en-US" sz="15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</a:t>
            </a:r>
            <a:endParaRPr lang="en-US" altLang="en-US" sz="15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ko-KR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</a:t>
            </a:r>
            <a:r>
              <a:rPr lang="en-US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시기의</a:t>
            </a:r>
            <a:r>
              <a:rPr lang="en-US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중국</a:t>
            </a:r>
            <a:r>
              <a:rPr lang="en-US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해양</a:t>
            </a:r>
            <a:r>
              <a:rPr lang="en-US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세력은</a:t>
            </a:r>
            <a:r>
              <a:rPr lang="en-US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단순한</a:t>
            </a:r>
            <a:r>
              <a:rPr lang="en-US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어업</a:t>
            </a:r>
            <a:r>
              <a:rPr lang="en-US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활동뿐</a:t>
            </a:r>
            <a:r>
              <a:rPr lang="en-US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아니라</a:t>
            </a:r>
            <a:r>
              <a:rPr lang="en-US" altLang="en-US" sz="15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5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민간</a:t>
            </a:r>
            <a:r>
              <a:rPr lang="en-US" altLang="en-US" sz="15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5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교역</a:t>
            </a:r>
            <a:r>
              <a:rPr lang="en-US" altLang="en-US" sz="15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5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밀무역</a:t>
            </a:r>
            <a:r>
              <a:rPr lang="en-US" altLang="en-US" sz="15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5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그리고</a:t>
            </a:r>
            <a:r>
              <a:rPr lang="en-US" altLang="en-US" sz="15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5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해적</a:t>
            </a:r>
            <a:r>
              <a:rPr lang="en-US" altLang="en-US" sz="15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5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행위에</a:t>
            </a:r>
            <a:r>
              <a:rPr lang="en-US" altLang="en-US" sz="15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5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이르기까지</a:t>
            </a:r>
            <a:r>
              <a:rPr lang="en-US" altLang="en-US" sz="15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5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다양하게</a:t>
            </a:r>
            <a:r>
              <a:rPr lang="en-US" altLang="en-US" sz="15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5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얽혀</a:t>
            </a:r>
            <a:r>
              <a:rPr lang="en-US" altLang="en-US" sz="15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5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있었으며</a:t>
            </a:r>
            <a:r>
              <a:rPr lang="en-US" altLang="en-US" sz="15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대만</a:t>
            </a:r>
            <a:r>
              <a:rPr lang="en-US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남서부는</a:t>
            </a:r>
            <a:r>
              <a:rPr lang="en-US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해협을</a:t>
            </a:r>
            <a:r>
              <a:rPr lang="en-US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오가는</a:t>
            </a:r>
            <a:r>
              <a:rPr lang="en-US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해상</a:t>
            </a:r>
            <a:r>
              <a:rPr lang="en-US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네트워크의</a:t>
            </a:r>
            <a:r>
              <a:rPr lang="en-US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교차점으로</a:t>
            </a:r>
            <a:r>
              <a:rPr lang="en-US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기능</a:t>
            </a:r>
            <a:r>
              <a:rPr lang="ko-KR" altLang="en-US" sz="15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하였다</a:t>
            </a:r>
            <a:r>
              <a:rPr lang="en-US" altLang="en-US" sz="15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</a:t>
            </a:r>
            <a:r>
              <a:rPr lang="ko-KR" altLang="en-US" sz="15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특히</a:t>
            </a:r>
            <a:r>
              <a:rPr lang="en-US" altLang="en-US" sz="15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해적</a:t>
            </a:r>
            <a:r>
              <a:rPr lang="en-US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집단은</a:t>
            </a:r>
            <a:r>
              <a:rPr lang="en-US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때로는</a:t>
            </a:r>
            <a:r>
              <a:rPr lang="en-US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무장된</a:t>
            </a:r>
            <a:r>
              <a:rPr lang="en-US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상선단의</a:t>
            </a:r>
            <a:r>
              <a:rPr lang="en-US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형태로</a:t>
            </a:r>
            <a:r>
              <a:rPr lang="en-US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때로는</a:t>
            </a:r>
            <a:r>
              <a:rPr lang="en-US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지역</a:t>
            </a:r>
            <a:r>
              <a:rPr lang="en-US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정치세력과</a:t>
            </a:r>
            <a:r>
              <a:rPr lang="en-US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결탁한</a:t>
            </a:r>
            <a:r>
              <a:rPr lang="en-US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준군사조직으로</a:t>
            </a:r>
            <a:r>
              <a:rPr lang="en-US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5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활동하였다</a:t>
            </a:r>
            <a:r>
              <a:rPr lang="en-US" altLang="en-US" sz="15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</a:t>
            </a:r>
            <a:endParaRPr lang="en-US" altLang="en-US" sz="15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ko-KR" altLang="en-US" sz="15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이는</a:t>
            </a:r>
            <a:r>
              <a:rPr lang="en-US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대만이</a:t>
            </a:r>
            <a:r>
              <a:rPr lang="en-US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단지</a:t>
            </a:r>
            <a:r>
              <a:rPr lang="en-US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외딴</a:t>
            </a:r>
            <a:r>
              <a:rPr lang="en-US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섬이</a:t>
            </a:r>
            <a:r>
              <a:rPr lang="en-US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아닌</a:t>
            </a:r>
            <a:r>
              <a:rPr lang="en-US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동아시아</a:t>
            </a:r>
            <a:r>
              <a:rPr lang="en-US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해상</a:t>
            </a:r>
            <a:r>
              <a:rPr lang="en-US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교역권의</a:t>
            </a:r>
            <a:r>
              <a:rPr lang="en-US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일환으로</a:t>
            </a:r>
            <a:r>
              <a:rPr lang="en-US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점차</a:t>
            </a:r>
            <a:r>
              <a:rPr lang="en-US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통합되고</a:t>
            </a:r>
            <a:r>
              <a:rPr lang="en-US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있었음을</a:t>
            </a:r>
            <a:r>
              <a:rPr lang="en-US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보여주는</a:t>
            </a:r>
            <a:r>
              <a:rPr lang="en-US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중요한</a:t>
            </a:r>
            <a:r>
              <a:rPr lang="en-US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변화로</a:t>
            </a:r>
            <a:r>
              <a:rPr lang="en-US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평가</a:t>
            </a:r>
            <a:r>
              <a:rPr lang="ko-KR" altLang="en-US" sz="15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된다</a:t>
            </a:r>
            <a:r>
              <a:rPr lang="en-US" altLang="en-US" sz="15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</a:t>
            </a:r>
            <a:r>
              <a:rPr lang="ko-KR" altLang="en-US" sz="15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이와</a:t>
            </a:r>
            <a:r>
              <a:rPr lang="en-US" altLang="en-US" sz="15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5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같은</a:t>
            </a:r>
            <a:r>
              <a:rPr lang="en-US" altLang="en-US" sz="15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5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배경</a:t>
            </a:r>
            <a:r>
              <a:rPr lang="en-US" altLang="en-US" sz="15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5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속에서</a:t>
            </a:r>
            <a:r>
              <a:rPr lang="en-US" altLang="en-US" sz="15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이후</a:t>
            </a:r>
            <a:r>
              <a:rPr lang="en-US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17</a:t>
            </a:r>
            <a:r>
              <a:rPr lang="ko-KR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세기</a:t>
            </a:r>
            <a:r>
              <a:rPr lang="en-US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유럽</a:t>
            </a:r>
            <a:r>
              <a:rPr lang="en-US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세력</a:t>
            </a:r>
            <a:r>
              <a:rPr lang="en-US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ko-KR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포르투갈</a:t>
            </a:r>
            <a:r>
              <a:rPr lang="en-US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네덜란드</a:t>
            </a:r>
            <a:r>
              <a:rPr lang="en-US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</a:t>
            </a:r>
            <a:r>
              <a:rPr lang="ko-KR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의</a:t>
            </a:r>
            <a:r>
              <a:rPr lang="en-US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도래와</a:t>
            </a:r>
            <a:r>
              <a:rPr lang="en-US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정착</a:t>
            </a:r>
            <a:r>
              <a:rPr lang="en-US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시도는</a:t>
            </a:r>
            <a:r>
              <a:rPr lang="en-US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단절된</a:t>
            </a:r>
            <a:r>
              <a:rPr lang="en-US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사건이</a:t>
            </a:r>
            <a:r>
              <a:rPr lang="en-US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아니라</a:t>
            </a:r>
            <a:r>
              <a:rPr lang="en-US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이미</a:t>
            </a:r>
            <a:r>
              <a:rPr lang="en-US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형성되어</a:t>
            </a:r>
            <a:r>
              <a:rPr lang="en-US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있던</a:t>
            </a:r>
            <a:r>
              <a:rPr lang="en-US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해양</a:t>
            </a:r>
            <a:r>
              <a:rPr lang="en-US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활동의</a:t>
            </a:r>
            <a:r>
              <a:rPr lang="en-US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연장선상에</a:t>
            </a:r>
            <a:r>
              <a:rPr lang="en-US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놓인</a:t>
            </a:r>
            <a:r>
              <a:rPr lang="en-US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5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현상</a:t>
            </a:r>
            <a:r>
              <a:rPr lang="ko-KR" altLang="en-US" sz="15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이었다</a:t>
            </a:r>
            <a:r>
              <a:rPr lang="en-US" altLang="en-US" sz="15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</a:t>
            </a:r>
            <a:endParaRPr lang="en-US" altLang="en-US" sz="15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15"/>
          </p:nvPr>
        </p:nvSpPr>
        <p:spPr>
          <a:xfrm>
            <a:off x="2230120" y="457835"/>
            <a:ext cx="8733155" cy="5266690"/>
          </a:xfrm>
        </p:spPr>
        <p:txBody>
          <a:bodyPr>
            <a:normAutofit fontScale="90000"/>
          </a:bodyPr>
          <a:lstStyle/>
          <a:p>
            <a:pPr marL="0" lvl="1" indent="0">
              <a:buNone/>
            </a:pPr>
            <a:r>
              <a:rPr lang="en-US" sz="2400" b="1" dirty="0" smtClean="0"/>
              <a:t> </a:t>
            </a:r>
            <a:endParaRPr lang="en-US" sz="2400" b="1" dirty="0" smtClean="0"/>
          </a:p>
          <a:p>
            <a:pPr marL="0" lvl="1" indent="0">
              <a:buNone/>
            </a:pP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16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세기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중엽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대만과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복건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상인의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교류</a:t>
            </a:r>
            <a:endParaRPr lang="ko-KR" altLang="en-US" b="1" dirty="0"/>
          </a:p>
          <a:p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16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세기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중반부터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복건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福建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 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출신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상인들은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명나라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정부의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해금정책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海禁政</a:t>
            </a:r>
            <a:r>
              <a:rPr lang="en-US" altLang="zh-CN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을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피해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일본과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비공식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교역을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시도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하면서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대만과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류큐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지역에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더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자주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접근하게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되었다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이들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일부는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대만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원주민과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장기간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교역하고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상호작용한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결과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원주민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언어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포르모사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제어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를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어느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정도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구사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할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수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있었을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정도로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현지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문화에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익숙하였다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</a:t>
            </a:r>
            <a:endParaRPr lang="en-US" altLang="en-US" sz="20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이러한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언어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및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문화적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친숙성은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단순한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일회성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무역이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아닌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지속적이고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반복적인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접촉을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기반으로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한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것이며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당시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만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해역이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단순한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경유지가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아닌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비공식적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교류의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중심지로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기능하였음을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시사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한다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이러한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교류는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명조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후기의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해상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교역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체계에서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민간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해양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세력의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자율성과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유연성을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보여주는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대표적인</a:t>
            </a:r>
            <a:r>
              <a:rPr lang="en-US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사례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로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평가된다</a:t>
            </a:r>
            <a:r>
              <a:rPr lang="en-US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</a:t>
            </a:r>
            <a:endParaRPr lang="en-US" altLang="en-US" sz="20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374265" y="5850890"/>
            <a:ext cx="8675370" cy="896620"/>
          </a:xfrm>
        </p:spPr>
        <p:txBody>
          <a:bodyPr/>
          <a:lstStyle/>
          <a:p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</a:rPr>
              <a:t>참고</a:t>
            </a:r>
            <a:r>
              <a:rPr lang="en-US" altLang="en-US" dirty="0"/>
              <a:t>:</a:t>
            </a:r>
            <a:endParaRPr lang="en-US" altLang="en-US" dirty="0"/>
          </a:p>
          <a:p>
            <a:r>
              <a:rPr lang="en-US" altLang="en-US" sz="1200" b="1" dirty="0">
                <a:latin typeface="Malgun Gothic" panose="020B0503020000020004" charset="-127"/>
                <a:ea typeface="Malgun Gothic" panose="020B0503020000020004" charset="-127"/>
              </a:rPr>
              <a:t>Andrade, T. (2008). How Taiwan Became Chinese. Columbia University Press.</a:t>
            </a:r>
            <a:endParaRPr lang="en-US" altLang="en-US" sz="1200" b="1" dirty="0">
              <a:latin typeface="Malgun Gothic" panose="020B0503020000020004" charset="-127"/>
              <a:ea typeface="Malgun Gothic" panose="020B0503020000020004" charset="-127"/>
            </a:endParaRPr>
          </a:p>
          <a:p>
            <a:endParaRPr lang="en-US" altLang="en-US" sz="1200" b="1" dirty="0">
              <a:latin typeface="Malgun Gothic" panose="020B0503020000020004" charset="-127"/>
              <a:ea typeface="Malgun Gothic" panose="020B0503020000020004" charset="-127"/>
            </a:endParaRPr>
          </a:p>
          <a:p>
            <a:r>
              <a:rPr lang="en-US" altLang="en-US" sz="1200" b="1" dirty="0">
                <a:latin typeface="Malgun Gothic" panose="020B0503020000020004" charset="-127"/>
                <a:ea typeface="Malgun Gothic" panose="020B0503020000020004" charset="-127"/>
              </a:rPr>
              <a:t>Shepherd, J. R. (1993). Statecraft and Political Economy on the Taiwan Frontier, 1600–1800. Stanford University Press.</a:t>
            </a:r>
            <a:endParaRPr lang="en-US" altLang="en-US" sz="1200" b="1" dirty="0">
              <a:latin typeface="Malgun Gothic" panose="020B0503020000020004" charset="-127"/>
              <a:ea typeface="Malgun Gothic" panose="020B0503020000020004" charset="-127"/>
            </a:endParaRPr>
          </a:p>
          <a:p>
            <a:endParaRPr lang="en-US" altLang="en-US" sz="1200" b="1" dirty="0">
              <a:latin typeface="Malgun Gothic" panose="020B0503020000020004" charset="-127"/>
              <a:ea typeface="Malgun Gothic" panose="020B0503020000020004" charset="-127"/>
            </a:endParaRPr>
          </a:p>
          <a:p>
            <a:r>
              <a:rPr lang="en-US" altLang="en-US" sz="1200" b="1" dirty="0">
                <a:latin typeface="Malgun Gothic" panose="020B0503020000020004" charset="-127"/>
                <a:ea typeface="Malgun Gothic" panose="020B0503020000020004" charset="-127"/>
              </a:rPr>
              <a:t>Hang, X. (2015). Conflict and Commerce in Maritime East Asia. Cambridge University Press.</a:t>
            </a:r>
            <a:endParaRPr lang="en-US" altLang="en-US" sz="1200" b="1" dirty="0">
              <a:latin typeface="Malgun Gothic" panose="020B0503020000020004" charset="-127"/>
              <a:ea typeface="Malgun Gothic" panose="020B0503020000020004" charset="-127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889115" y="756285"/>
            <a:ext cx="3411855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Austronesian Taiwan</a:t>
            </a:r>
            <a:endParaRPr lang="en-PH" dirty="0">
              <a:solidFill>
                <a:srgbClr val="C00000"/>
              </a:solidFill>
            </a:endParaRPr>
          </a:p>
        </p:txBody>
      </p:sp>
      <p:pic>
        <p:nvPicPr>
          <p:cNvPr id="8194" name="Picture 2" descr="https://tse1.mm.bing.net/th?id=OIP.r59umaq9BD04v83BGnDKyQHaHa&amp;pid=Api&amp;P=0&amp;h=180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151" y="689549"/>
            <a:ext cx="17145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2770" y="2903855"/>
            <a:ext cx="2536825" cy="3300095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altLang="en-US" sz="24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16</a:t>
            </a:r>
            <a:r>
              <a:rPr lang="ko-KR" altLang="en-US" sz="24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세기</a:t>
            </a:r>
            <a:r>
              <a:rPr lang="en-US" altLang="en-US" sz="24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동안</a:t>
            </a:r>
            <a:r>
              <a:rPr lang="en-US" altLang="en-US" sz="24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24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중국</a:t>
            </a:r>
            <a:r>
              <a:rPr lang="en-US" altLang="en-US" sz="24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해적들은</a:t>
            </a:r>
            <a:r>
              <a:rPr lang="en-US" altLang="en-US" sz="24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대만을</a:t>
            </a:r>
            <a:r>
              <a:rPr lang="en-US" altLang="en-US" sz="24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근거지로</a:t>
            </a:r>
            <a:r>
              <a:rPr lang="en-US" altLang="en-US" sz="24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삼아</a:t>
            </a:r>
            <a:r>
              <a:rPr lang="en-US" altLang="en-US" sz="24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각지에</a:t>
            </a:r>
            <a:r>
              <a:rPr lang="en-US" altLang="en-US" sz="24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대한</a:t>
            </a:r>
            <a:r>
              <a:rPr lang="en-US" altLang="en-US" sz="24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약탈</a:t>
            </a:r>
            <a:r>
              <a:rPr lang="en-US" altLang="en-US" sz="24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활동을</a:t>
            </a:r>
            <a:r>
              <a:rPr lang="en-US" altLang="en-US" sz="24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전개</a:t>
            </a:r>
            <a:endParaRPr lang="en-US" altLang="en-US" sz="2400" b="1" dirty="0">
              <a:solidFill>
                <a:srgbClr val="C00000"/>
              </a:solidFill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15"/>
          </p:nvPr>
        </p:nvSpPr>
        <p:spPr>
          <a:xfrm>
            <a:off x="3578860" y="1174115"/>
            <a:ext cx="7654925" cy="4597400"/>
          </a:xfrm>
        </p:spPr>
        <p:txBody>
          <a:bodyPr>
            <a:noAutofit/>
          </a:bodyPr>
          <a:lstStyle/>
          <a:p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중국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해적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임도천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林道乾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과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임봉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林鳳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은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각각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1563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년과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1574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년에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대만을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방문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하였다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조주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潮州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출신의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해적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임도천은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명나라의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추격을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피해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대만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남서부의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북항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北港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으로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도피하였으나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곧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그곳을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떠났다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한편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임봉은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1574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년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11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월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3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일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자신의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해적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세력을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이끌고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대만의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완간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今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zh-CN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嘉義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현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지역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으로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이주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그곳을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해상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약탈의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전진기지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로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삼았다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</a:t>
            </a:r>
            <a:endParaRPr lang="en-US" altLang="en-US" sz="14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그러나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원주민의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공격과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명나라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수군의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토벌로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인해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이들은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곧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거점에서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축출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되었고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이후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펑후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澎湖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로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이동하였다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임봉은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1575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년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12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월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27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일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다시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완간으로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복귀하였으나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1576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년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1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월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15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일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명군과의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해전에서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패배한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후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동남아시아로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도주하였다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</a:t>
            </a:r>
            <a:endParaRPr lang="en-US" altLang="en-US" sz="14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또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다른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해적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염사기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顏思齊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또한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대만을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근거지로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활동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하였다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1593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년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명나라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정부는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중국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상선의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대만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북부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무역을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통제하기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위해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매년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10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개의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무역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허가증을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발급하기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시작했다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이에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따르면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기륭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基隆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과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담수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淡水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각각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5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개씩의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무역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허가가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배정되었으나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이러한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조치는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이미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존재하던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불법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무역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행위를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형식적으로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승인한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것에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불과했다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</a:t>
            </a:r>
            <a:endParaRPr lang="en-US" altLang="en-US" sz="14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948180" y="5277485"/>
            <a:ext cx="9166225" cy="1334770"/>
          </a:xfrm>
        </p:spPr>
        <p:txBody>
          <a:bodyPr/>
          <a:lstStyle/>
          <a:p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참고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:</a:t>
            </a:r>
            <a:endParaRPr lang="en-US" altLang="en-US" sz="12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en-US" altLang="en-US" sz="1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Andrade, T. (2008). How Taiwan Became Chinese. Columbia University Press.</a:t>
            </a:r>
            <a:endParaRPr lang="en-US" altLang="en-US" sz="12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endParaRPr lang="en-US" altLang="en-US" sz="12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en-US" altLang="en-US" sz="1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Shepherd, J. R. (1993). Statecraft and Political Economy on the Taiwan Frontier, 1600–1800. Stanford University Press.</a:t>
            </a:r>
            <a:endParaRPr lang="en-US" altLang="en-US" sz="12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endParaRPr lang="en-US" altLang="en-US" sz="12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en-US" altLang="en-US" sz="1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Hang, Xing. (2015). Conflict and Commerce in Maritime East Asia. Cambridge University Press.</a:t>
            </a:r>
            <a:endParaRPr lang="en-US" altLang="en-US" sz="12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endParaRPr lang="en-US" altLang="en-US" sz="12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en-US" altLang="en-US" sz="1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Wang, Gungwu. (1958). “The Nanhai Trade.” Journal of the Malayan Branch of the Royal Asiatic Society, 31(2), 1–135.</a:t>
            </a:r>
            <a:endParaRPr lang="en-US" altLang="en-US" sz="12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606602" y="320217"/>
            <a:ext cx="254223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Austronesian Taiwan</a:t>
            </a:r>
            <a:endParaRPr lang="en-PH" dirty="0">
              <a:solidFill>
                <a:srgbClr val="C00000"/>
              </a:solidFill>
            </a:endParaRPr>
          </a:p>
        </p:txBody>
      </p:sp>
      <p:pic>
        <p:nvPicPr>
          <p:cNvPr id="7" name="Picture 2" descr="https://tse1.mm.bing.net/th?id=OIP.r59umaq9BD04v83BGnDKyQHaHa&amp;pid=Api&amp;P=0&amp;h=180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756" y="689549"/>
            <a:ext cx="17145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96" descr="Photo of woman surfer paddling out in the ocean"/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1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" b="22"/>
          <a:stretch>
            <a:fillRect/>
          </a:stretch>
        </p:blipFill>
        <p:spPr>
          <a:xfrm>
            <a:off x="0" y="0"/>
            <a:ext cx="12188952" cy="6858000"/>
          </a:xfrm>
        </p:spPr>
      </p:pic>
      <p:sp>
        <p:nvSpPr>
          <p:cNvPr id="5" name="Rectangle 4"/>
          <p:cNvSpPr/>
          <p:nvPr/>
        </p:nvSpPr>
        <p:spPr>
          <a:xfrm>
            <a:off x="5605278" y="300119"/>
            <a:ext cx="30828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After Austronesian </a:t>
            </a:r>
            <a:r>
              <a:rPr lang="en-US" b="1" dirty="0">
                <a:solidFill>
                  <a:srgbClr val="C00000"/>
                </a:solidFill>
              </a:rPr>
              <a:t>Taiwan</a:t>
            </a:r>
            <a:endParaRPr lang="en-PH" dirty="0">
              <a:solidFill>
                <a:srgbClr val="C0000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941053" y="2723477"/>
            <a:ext cx="10350086" cy="1581149"/>
          </a:xfrm>
        </p:spPr>
        <p:txBody>
          <a:bodyPr/>
          <a:lstStyle/>
          <a:p>
            <a:r>
              <a:rPr lang="ko-KR" altLang="en-US" sz="32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대만</a:t>
            </a:r>
            <a:r>
              <a:rPr lang="en-US" altLang="en-US" sz="32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32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공화국과</a:t>
            </a:r>
            <a:r>
              <a:rPr lang="en-US" altLang="en-US" sz="32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32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오스트로네시아계</a:t>
            </a:r>
            <a:r>
              <a:rPr lang="en-US" altLang="en-US" sz="32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32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대만인의</a:t>
            </a:r>
            <a:r>
              <a:rPr lang="en-US" altLang="en-US" sz="32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32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역사</a:t>
            </a:r>
            <a:br>
              <a:rPr lang="ko-KR" altLang="en-US" sz="32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</a:br>
            <a:r>
              <a:rPr lang="en-US" altLang="en-US" sz="24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— </a:t>
            </a:r>
            <a:r>
              <a:rPr lang="ko-KR" altLang="en-US" sz="24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청조로부터</a:t>
            </a:r>
            <a:r>
              <a:rPr lang="en-US" altLang="en-US" sz="24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중화민국으로의</a:t>
            </a:r>
            <a:r>
              <a:rPr lang="en-US" altLang="en-US" sz="24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전환기</a:t>
            </a:r>
            <a:r>
              <a:rPr lang="en-US" altLang="en-US" sz="2400" b="1" dirty="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—</a:t>
            </a:r>
            <a:r>
              <a:rPr lang="en-PH" sz="2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endParaRPr lang="en-PH" sz="2400" b="1" dirty="0">
              <a:solidFill>
                <a:srgbClr val="FF0000"/>
              </a:solidFill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pic>
        <p:nvPicPr>
          <p:cNvPr id="1026" name="Picture 2" descr="https://cdn.britannica.com/62/4562-050-A3B1915F/Flag-Taiwan.jpg?w=3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252" y="773722"/>
            <a:ext cx="28575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341120" y="5332095"/>
            <a:ext cx="9731375" cy="1415415"/>
          </a:xfrm>
        </p:spPr>
        <p:txBody>
          <a:bodyPr/>
          <a:lstStyle/>
          <a:p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참고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:</a:t>
            </a:r>
            <a:endParaRPr lang="en-US" altLang="en-US" sz="14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Copper, J. F. (2019). Taiwan: Nation-State or Province? Routledge.</a:t>
            </a:r>
            <a:endParaRPr lang="en-US" altLang="en-US" sz="14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endParaRPr lang="en-US" altLang="en-US" sz="14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Bush, R. C. (2016). Difficult Choices: Taiwan's Quest for Security and the Good Life. Brookings Institution Press.</a:t>
            </a:r>
            <a:endParaRPr lang="en-US" altLang="en-US" sz="14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endParaRPr lang="en-US" altLang="en-US" sz="14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Roy, D. (2003). Taiwan: A Political History. Cornell University Press.</a:t>
            </a:r>
            <a:endParaRPr lang="en-US" altLang="en-US" sz="14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sp>
        <p:nvSpPr>
          <p:cNvPr id="7" name="Content Placeholder 5"/>
          <p:cNvSpPr>
            <a:spLocks noGrp="1"/>
          </p:cNvSpPr>
          <p:nvPr>
            <p:ph sz="half" idx="15"/>
          </p:nvPr>
        </p:nvSpPr>
        <p:spPr>
          <a:xfrm>
            <a:off x="262890" y="1728470"/>
            <a:ext cx="10809605" cy="3602990"/>
          </a:xfrm>
        </p:spPr>
        <p:txBody>
          <a:bodyPr>
            <a:noAutofit/>
          </a:bodyPr>
          <a:lstStyle/>
          <a:p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1949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년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중국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본토에서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공산당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군대가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국민당군을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패퇴시키고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중화인민공화국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(People’s Republic of China, PRC)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을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수립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하였다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이에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따라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국민당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정부와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군대는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대만으로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퇴각하였으며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이로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인해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대만은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중국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본토와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분리되는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결과를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낳았다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</a:t>
            </a:r>
            <a:endParaRPr lang="en-US" altLang="en-US" sz="1600" b="1" dirty="0">
              <a:solidFill>
                <a:srgbClr val="FF0000"/>
              </a:solidFill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그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이후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수십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년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동안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중화민국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(Republic of China, ROC)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은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대만뿐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아니라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중국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본토에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대한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관할권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역시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주장하였으나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1990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년대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초에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이르러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대만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정부는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중국에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대한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영유권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주장을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공식적으로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철회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하였다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</a:t>
            </a:r>
            <a:endParaRPr lang="en-US" altLang="en-US" sz="16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반면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베이징의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중국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정부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중화인민공화국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는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일관되게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대만에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대한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자국의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주권을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주장해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왔으며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‘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하나의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중국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’(One China)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원칙을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지속적으로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국제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사회에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주장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왔다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입장은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세계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대부분의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국가들에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의해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사실상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받아들여지고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있는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실정이다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</a:t>
            </a:r>
            <a:endParaRPr lang="en-US" altLang="en-US" sz="16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endParaRPr lang="en-US" altLang="en-US" sz="16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endParaRPr lang="en-US" altLang="en-US" sz="16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043896" y="320217"/>
            <a:ext cx="31049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After Austronesian </a:t>
            </a:r>
            <a:r>
              <a:rPr lang="en-US" b="1" dirty="0"/>
              <a:t>Taiwan</a:t>
            </a:r>
            <a:endParaRPr lang="en-PH" dirty="0"/>
          </a:p>
        </p:txBody>
      </p:sp>
      <p:pic>
        <p:nvPicPr>
          <p:cNvPr id="8" name="Picture 2" descr="https://cdn.britannica.com/62/4562-050-A3B1915F/Flag-Taiwan.jpg?w=300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5047" y="135157"/>
            <a:ext cx="1663176" cy="1108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86740" y="6017260"/>
            <a:ext cx="10375900" cy="735965"/>
          </a:xfrm>
        </p:spPr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7" name="Content Placeholder 5"/>
          <p:cNvSpPr>
            <a:spLocks noGrp="1"/>
          </p:cNvSpPr>
          <p:nvPr>
            <p:ph sz="half" idx="15"/>
          </p:nvPr>
        </p:nvSpPr>
        <p:spPr>
          <a:xfrm>
            <a:off x="318135" y="1565910"/>
            <a:ext cx="10645140" cy="5024120"/>
          </a:xfrm>
        </p:spPr>
        <p:txBody>
          <a:bodyPr>
            <a:noAutofit/>
          </a:bodyPr>
          <a:lstStyle/>
          <a:p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청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제국은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약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200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년간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대만을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복건성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福建省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의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일부로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편입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하여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통치하였다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그러나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청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정부가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파견한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관료들은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대체로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대만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부임을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달가워하지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않았고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지역을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중화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문명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외곽의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야만지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野蠻地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로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간주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하였다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1.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이러한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시기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대만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통치는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반란의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빈발과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그에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대한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정부의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엄격한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진압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조치로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특징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지어진다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반란은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주로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세금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토지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민족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간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갈등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등으로부터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비롯되었으며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청조는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질서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유지를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명목으로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강경한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처벌을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가하였다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2.</a:t>
            </a:r>
            <a:endParaRPr lang="en-US" altLang="en-US" sz="14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당시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대만의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주민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다수는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청나라의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지배에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만족하지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않았으며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이는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단순한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지방행정의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문제라기보다는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청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제국이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한족이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아닌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'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외래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민족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'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인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만주족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滿洲族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에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의해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지배되고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있었기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때문이다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만주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지배층은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대만에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거주한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한인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漢人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사회의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‘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중화적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성격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(Chinese-ness)’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체제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안정에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위협이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될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수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있다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고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우려하였고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,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이러한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두려움은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억압적이고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배타적인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통치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방식으로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나타났다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3.</a:t>
            </a:r>
            <a:endParaRPr lang="en-US" altLang="en-US" sz="14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주석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endParaRPr lang="en-US" altLang="en-US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Shepherd, John Robert. Statecraft and Political Economy on the Taiwan Frontier, 1600–1800. Stanford University Press, 1993, pp. 123–126. ↩</a:t>
            </a:r>
            <a:endParaRPr lang="en-US" altLang="en-US" sz="14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Lamley, Harry J. “Subethnic Rivalry in the Ch’ing Period.” In The Anthropology of Taiwanese Society, edited by Emily Martin Ahern and Hill Gates, Stanford University Press, 1981, pp. 282–318. ↩</a:t>
            </a:r>
            <a:endParaRPr lang="en-US" altLang="en-US" sz="14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Teng, Emma Jinhua. Taiwan's Imagined Geography: Chinese Colonial Travel Writing and Pictures, 1683–1895. Harvard University Asia Center, 2004, pp. 41–46. 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↩</a:t>
            </a:r>
            <a:endParaRPr lang="en-US" altLang="en-US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043896" y="320217"/>
            <a:ext cx="31049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After Austronesian </a:t>
            </a:r>
            <a:r>
              <a:rPr lang="en-US" b="1" dirty="0">
                <a:solidFill>
                  <a:srgbClr val="C00000"/>
                </a:solidFill>
              </a:rPr>
              <a:t>Taiwa</a:t>
            </a:r>
            <a:r>
              <a:rPr lang="en-US" b="1" dirty="0"/>
              <a:t>n</a:t>
            </a:r>
            <a:endParaRPr lang="en-PH" dirty="0"/>
          </a:p>
        </p:txBody>
      </p:sp>
      <p:pic>
        <p:nvPicPr>
          <p:cNvPr id="8" name="Picture 2" descr="https://cdn.britannica.com/62/4562-050-A3B1915F/Flag-Taiwan.jpg?w=300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5047" y="135157"/>
            <a:ext cx="1663176" cy="1108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7" name="Content Placeholder 5"/>
          <p:cNvSpPr>
            <a:spLocks noGrp="1"/>
          </p:cNvSpPr>
          <p:nvPr>
            <p:ph sz="half" idx="15"/>
          </p:nvPr>
        </p:nvSpPr>
        <p:spPr>
          <a:xfrm>
            <a:off x="676421" y="1512144"/>
            <a:ext cx="10244756" cy="4371032"/>
          </a:xfrm>
        </p:spPr>
        <p:txBody>
          <a:bodyPr>
            <a:noAutofit/>
          </a:bodyPr>
          <a:lstStyle/>
          <a:p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제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1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차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아편전쟁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(1839–1842)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에서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청군이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영국군에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패한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이후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청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정부는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대만의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전략적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가치를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새롭게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인식하게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되었다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1.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전쟁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이후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서구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세계와의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통상이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급격히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증가하면서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대만은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외세의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관심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대상이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되었고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이에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따라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열강의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대만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진출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시도가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가시화되었다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특히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일본은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1879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년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류큐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열도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琉球諸島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현재의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오키나와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를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병합한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이후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대만에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대한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관심을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더욱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강화하였으며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이후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미국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또한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대만을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잠재적인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전략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거점으로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인식하기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시작하였다</a:t>
            </a:r>
            <a:r>
              <a:rPr lang="en-US" altLang="en-US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2.</a:t>
            </a:r>
            <a:endParaRPr lang="en-US" altLang="en-US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</a:rPr>
              <a:t>주석</a:t>
            </a:r>
            <a:r>
              <a:rPr lang="en-US" altLang="en-US" sz="2000" dirty="0"/>
              <a:t> </a:t>
            </a:r>
            <a:endParaRPr lang="en-US" altLang="en-US" sz="2000" dirty="0"/>
          </a:p>
          <a:p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</a:rPr>
              <a:t>1. Fairbank, John King, and Merle Goldman. China: A New History. Harvard University Press, 2006, pp. 231–235. </a:t>
            </a:r>
            <a:endParaRPr lang="en-US" altLang="en-US" sz="1400" b="1" dirty="0">
              <a:latin typeface="Malgun Gothic" panose="020B0503020000020004" charset="-127"/>
              <a:ea typeface="Malgun Gothic" panose="020B0503020000020004" charset="-127"/>
            </a:endParaRPr>
          </a:p>
          <a:p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</a:rPr>
              <a:t>2. Paine, S.C.M. The Japanese Empire: Grand Strategy from the Meiji Restoration to the Pacific War. Cambridge University Press, 2017, pp. 52–55; Kerr, George H. Formosa Betrayed. Houghton Mifflin, 1965, pp. 23–26. ↩</a:t>
            </a:r>
            <a:endParaRPr lang="en-US" altLang="en-US" sz="1400" b="1" dirty="0">
              <a:latin typeface="Malgun Gothic" panose="020B0503020000020004" charset="-127"/>
              <a:ea typeface="Malgun Gothic" panose="020B0503020000020004" charset="-127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043896" y="320217"/>
            <a:ext cx="31049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After Austronesian </a:t>
            </a:r>
            <a:r>
              <a:rPr lang="en-US" b="1" dirty="0">
                <a:solidFill>
                  <a:srgbClr val="C00000"/>
                </a:solidFill>
              </a:rPr>
              <a:t>Taiwan</a:t>
            </a:r>
            <a:endParaRPr lang="en-PH" dirty="0">
              <a:solidFill>
                <a:srgbClr val="C00000"/>
              </a:solidFill>
            </a:endParaRPr>
          </a:p>
        </p:txBody>
      </p:sp>
      <p:pic>
        <p:nvPicPr>
          <p:cNvPr id="8" name="Picture 2" descr="https://cdn.britannica.com/62/4562-050-A3B1915F/Flag-Taiwan.jpg?w=300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5047" y="135157"/>
            <a:ext cx="1663176" cy="1108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7" name="Content Placeholder 5"/>
          <p:cNvSpPr>
            <a:spLocks noGrp="1"/>
          </p:cNvSpPr>
          <p:nvPr>
            <p:ph sz="half" idx="15"/>
          </p:nvPr>
        </p:nvSpPr>
        <p:spPr>
          <a:xfrm>
            <a:off x="306070" y="1532890"/>
            <a:ext cx="10906760" cy="5219700"/>
          </a:xfrm>
        </p:spPr>
        <p:txBody>
          <a:bodyPr>
            <a:noAutofit/>
          </a:bodyPr>
          <a:lstStyle/>
          <a:p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1883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년부터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1885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년까지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이어진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청불전쟁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淸仏戰爭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기간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동안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프랑스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해군이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대만의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항구를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봉쇄하자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청나라는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  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대만의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전략적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중요성에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대해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한층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더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주목하게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되었다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1. 1885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년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청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정부는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복건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福建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총독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유명전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劉銘傳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에게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대만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행정의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전면적인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정비를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명하였으며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2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년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후인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1887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년에는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대만을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정식으로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지방행정단위인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성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省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으로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승격시켰다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2.</a:t>
            </a:r>
            <a:endParaRPr lang="en-US" altLang="en-US" sz="16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유명전은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대만에서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철도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건설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대만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최초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),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도로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정비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항만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개선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등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근대화를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위한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개혁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정책을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추진하였고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이에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따라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대만은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경제적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번영을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이루었으며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이는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한동안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중국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본토에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대한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우호적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감정을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불러일으켰다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3.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그러나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유는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청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조정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내부의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정치적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반발과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관료적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저항에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직면하여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결국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임기를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마치지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못하고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소환되었다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오늘날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대만과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중국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본토의</a:t>
            </a:r>
            <a:r>
              <a:rPr lang="en-US" altLang="ko-KR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역사학계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모두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유명전과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정성공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鄭成功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을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대만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역사에서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중요한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인물로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평가하고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있다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4.</a:t>
            </a:r>
            <a:endParaRPr lang="en-US" altLang="en-US" sz="16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ko-KR" altLang="en-US" sz="1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각주</a:t>
            </a:r>
            <a:r>
              <a:rPr lang="en-US" altLang="ko-KR" sz="1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:</a:t>
            </a:r>
            <a:endParaRPr lang="en-US" altLang="en-US" sz="12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en-US" altLang="en-US" sz="1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Davidson, James W. The Island of Formosa, Past and Present. Macmillan, 1903, pp. 304–310. </a:t>
            </a:r>
            <a:endParaRPr lang="en-US" altLang="en-US" sz="12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en-US" altLang="en-US" sz="1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Rubinstein, Murray A., ed. Taiwan: A New History. M.E. Sharpe, 1999, pp. 113–115. </a:t>
            </a:r>
            <a:endParaRPr lang="en-US" altLang="en-US" sz="12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en-US" altLang="en-US" sz="1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Wang, Gungwu. The Chinese Overseas: From Earthbound China to the Quest for Autonomy. Harvard University Press, 2000, pp. 89–91. </a:t>
            </a:r>
            <a:endParaRPr lang="en-US" altLang="en-US" sz="12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en-US" altLang="en-US" sz="1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Ch’en, Chieh-hsien (</a:t>
            </a:r>
            <a:r>
              <a:rPr lang="zh-CN" altLang="en-US" sz="1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陳傑賢</a:t>
            </a:r>
            <a:r>
              <a:rPr lang="en-US" altLang="en-US" sz="1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). “</a:t>
            </a:r>
            <a:r>
              <a:rPr lang="zh-CN" altLang="en-US" sz="1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劉銘傳與台灣近代化之開端</a:t>
            </a:r>
            <a:r>
              <a:rPr lang="en-US" altLang="en-US" sz="1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[Liu Ming-chuan and the Beginning of Taiwan's Modernization].” </a:t>
            </a:r>
            <a:r>
              <a:rPr lang="zh-CN" altLang="en-US" sz="1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臺灣歷史研究</a:t>
            </a:r>
            <a:r>
              <a:rPr lang="en-US" altLang="en-US" sz="1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vol. 15, no. 2, 2008, pp. 45–70. ↩</a:t>
            </a:r>
            <a:endParaRPr lang="en-US" altLang="en-US" sz="12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043896" y="320217"/>
            <a:ext cx="31049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After Austronesian </a:t>
            </a:r>
            <a:r>
              <a:rPr lang="en-US" b="1" dirty="0">
                <a:solidFill>
                  <a:srgbClr val="C00000"/>
                </a:solidFill>
              </a:rPr>
              <a:t>Taiwan</a:t>
            </a:r>
            <a:endParaRPr lang="en-PH" dirty="0">
              <a:solidFill>
                <a:srgbClr val="C00000"/>
              </a:solidFill>
            </a:endParaRPr>
          </a:p>
        </p:txBody>
      </p:sp>
      <p:pic>
        <p:nvPicPr>
          <p:cNvPr id="8" name="Picture 2" descr="https://cdn.britannica.com/62/4562-050-A3B1915F/Flag-Taiwan.jpg?w=300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5047" y="135157"/>
            <a:ext cx="1663176" cy="1108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7" name="Content Placeholder 5"/>
          <p:cNvSpPr>
            <a:spLocks noGrp="1"/>
          </p:cNvSpPr>
          <p:nvPr>
            <p:ph sz="half" idx="15"/>
          </p:nvPr>
        </p:nvSpPr>
        <p:spPr>
          <a:xfrm>
            <a:off x="828186" y="1728316"/>
            <a:ext cx="10244756" cy="5024175"/>
          </a:xfrm>
        </p:spPr>
        <p:txBody>
          <a:bodyPr>
            <a:noAutofit/>
          </a:bodyPr>
          <a:lstStyle/>
          <a:p>
            <a:r>
              <a:rPr lang="en-US" dirty="0"/>
              <a:t>In 1894 China and Japan went to </a:t>
            </a:r>
            <a:r>
              <a:rPr lang="en-US" u="sng" dirty="0">
                <a:hlinkClick r:id="rId1"/>
              </a:rPr>
              <a:t>war</a:t>
            </a:r>
            <a:r>
              <a:rPr lang="en-US" dirty="0"/>
              <a:t> over their conflicting interests in </a:t>
            </a:r>
            <a:r>
              <a:rPr lang="en-US" u="sng" dirty="0">
                <a:hlinkClick r:id="rId2"/>
              </a:rPr>
              <a:t>Korea</a:t>
            </a:r>
            <a:r>
              <a:rPr lang="en-US" dirty="0"/>
              <a:t>. Japan won the conflict handily. The </a:t>
            </a:r>
            <a:r>
              <a:rPr lang="en-US" u="sng" dirty="0">
                <a:hlinkClick r:id="rId3"/>
              </a:rPr>
              <a:t>Treaty of Shimonoseki</a:t>
            </a:r>
            <a:r>
              <a:rPr lang="en-US" dirty="0"/>
              <a:t> (1895), which ended the war, contained a provision that ceded Taiwan and the </a:t>
            </a:r>
            <a:r>
              <a:rPr lang="en-US" u="sng" dirty="0" err="1">
                <a:hlinkClick r:id="rId4"/>
              </a:rPr>
              <a:t>P’eng-hu</a:t>
            </a:r>
            <a:r>
              <a:rPr lang="en-US" u="sng" dirty="0">
                <a:hlinkClick r:id="rId4"/>
              </a:rPr>
              <a:t> Islands</a:t>
            </a:r>
            <a:r>
              <a:rPr lang="en-US" dirty="0"/>
              <a:t> to Japan in perpetuity. The Western powers regarded the treaty as legally binding, but China did not, seeing it as an agreement imposed on it under duress.</a:t>
            </a:r>
            <a:endParaRPr lang="en-US" dirty="0"/>
          </a:p>
          <a:p>
            <a:r>
              <a:rPr lang="en-US" dirty="0" err="1">
                <a:hlinkClick r:id="rId5"/>
              </a:rPr>
              <a:t>Nogi</a:t>
            </a:r>
            <a:r>
              <a:rPr lang="en-US" dirty="0">
                <a:hlinkClick r:id="rId5"/>
              </a:rPr>
              <a:t> </a:t>
            </a:r>
            <a:r>
              <a:rPr lang="en-US" dirty="0" err="1">
                <a:hlinkClick r:id="rId5"/>
              </a:rPr>
              <a:t>Maresuke</a:t>
            </a:r>
            <a:r>
              <a:rPr lang="en-US" dirty="0" err="1"/>
              <a:t>Nogi</a:t>
            </a:r>
            <a:r>
              <a:rPr lang="en-US" dirty="0"/>
              <a:t> </a:t>
            </a:r>
            <a:r>
              <a:rPr lang="en-US" dirty="0" err="1"/>
              <a:t>Maresuke</a:t>
            </a:r>
            <a:r>
              <a:rPr lang="en-US" dirty="0"/>
              <a:t>, Japanese governor of Taiwan (1896–98).</a:t>
            </a:r>
            <a:endParaRPr lang="en-US" dirty="0"/>
          </a:p>
          <a:p>
            <a:r>
              <a:rPr lang="en-US" dirty="0"/>
              <a:t>When news of the treaty reached Taiwan, </a:t>
            </a:r>
            <a:r>
              <a:rPr lang="en-US" b="1" dirty="0"/>
              <a:t>local leaders there proclaimed the Republic of Taiwan—Asia’s first republic—but its life was brief, lasting only about 10 days. Taiwan had no central government, was plagued by </a:t>
            </a:r>
            <a:r>
              <a:rPr lang="en-US" b="1" dirty="0" err="1"/>
              <a:t>warlordism</a:t>
            </a:r>
            <a:r>
              <a:rPr lang="en-US" b="1" dirty="0"/>
              <a:t> (causing many residents of the island to feel that Japanese rule would be an improvement), and had neither a recognized leader nor a real military. Moreover, Japan was determined to make Taiwan a colony, so it dealt firmly with opposing movements on the island.</a:t>
            </a:r>
            <a:endParaRPr lang="en-US" b="1" dirty="0"/>
          </a:p>
          <a:p>
            <a:endParaRPr lang="en-US" sz="2000" dirty="0"/>
          </a:p>
        </p:txBody>
      </p:sp>
      <p:sp>
        <p:nvSpPr>
          <p:cNvPr id="6" name="Rectangle 5"/>
          <p:cNvSpPr/>
          <p:nvPr/>
        </p:nvSpPr>
        <p:spPr>
          <a:xfrm>
            <a:off x="7043896" y="320217"/>
            <a:ext cx="31049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After Austronesian </a:t>
            </a:r>
            <a:r>
              <a:rPr lang="en-US" b="1" dirty="0">
                <a:solidFill>
                  <a:srgbClr val="C00000"/>
                </a:solidFill>
              </a:rPr>
              <a:t>Taiwan</a:t>
            </a:r>
            <a:endParaRPr lang="en-PH" dirty="0">
              <a:solidFill>
                <a:srgbClr val="C00000"/>
              </a:solidFill>
            </a:endParaRPr>
          </a:p>
        </p:txBody>
      </p:sp>
      <p:pic>
        <p:nvPicPr>
          <p:cNvPr id="8" name="Picture 2" descr="https://cdn.britannica.com/62/4562-050-A3B1915F/Flag-Taiwan.jpg?w=30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5047" y="135157"/>
            <a:ext cx="1663176" cy="1108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7" name="Content Placeholder 5"/>
          <p:cNvSpPr>
            <a:spLocks noGrp="1"/>
          </p:cNvSpPr>
          <p:nvPr>
            <p:ph sz="half" idx="15"/>
          </p:nvPr>
        </p:nvSpPr>
        <p:spPr>
          <a:xfrm>
            <a:off x="828186" y="1728316"/>
            <a:ext cx="10244756" cy="5024175"/>
          </a:xfrm>
        </p:spPr>
        <p:txBody>
          <a:bodyPr>
            <a:noAutofit/>
          </a:bodyPr>
          <a:lstStyle/>
          <a:p>
            <a:r>
              <a:rPr lang="en-US" sz="2000" b="1" dirty="0"/>
              <a:t>Japan’s policy makers focused on agriculture first and improved rice production with new seeds and farming techniques</a:t>
            </a:r>
            <a:r>
              <a:rPr lang="en-US" sz="2000" dirty="0"/>
              <a:t>. Rice and sugar were exported. Taiwan had about 30 miles (50 km) of railroads when Japan took control of the island, but within a decade it had increased the track length to some 300 miles (500 km), and much more construction was planned. Taiwan was soon electrified, which </a:t>
            </a:r>
            <a:r>
              <a:rPr lang="en-US" sz="2000" u="sng" dirty="0">
                <a:hlinkClick r:id="rId1"/>
              </a:rPr>
              <a:t>facilitated</a:t>
            </a:r>
            <a:r>
              <a:rPr lang="en-US" sz="2000" dirty="0"/>
              <a:t> the growth of new industries such as textiles and chemicals. </a:t>
            </a:r>
            <a:r>
              <a:rPr lang="en-US" sz="2000" b="1" u="sng" dirty="0">
                <a:hlinkClick r:id="rId2"/>
              </a:rPr>
              <a:t>World War I</a:t>
            </a:r>
            <a:r>
              <a:rPr lang="en-US" sz="2000" b="1" dirty="0"/>
              <a:t> was a boon for Taiwan’s economy, as new industries were developed and trade expanded. </a:t>
            </a:r>
            <a:r>
              <a:rPr lang="en-US" sz="2000" b="1" u="sng" dirty="0">
                <a:hlinkClick r:id="rId3"/>
              </a:rPr>
              <a:t>World War II</a:t>
            </a:r>
            <a:r>
              <a:rPr lang="en-US" sz="2000" b="1" dirty="0"/>
              <a:t> also had a positive impact on the island’s economy.</a:t>
            </a:r>
            <a:endParaRPr lang="en-US" sz="2000" b="1" dirty="0"/>
          </a:p>
        </p:txBody>
      </p:sp>
      <p:sp>
        <p:nvSpPr>
          <p:cNvPr id="6" name="Rectangle 5"/>
          <p:cNvSpPr/>
          <p:nvPr/>
        </p:nvSpPr>
        <p:spPr>
          <a:xfrm>
            <a:off x="7043896" y="320217"/>
            <a:ext cx="31049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After Austronesian </a:t>
            </a:r>
            <a:r>
              <a:rPr lang="en-US" b="1" dirty="0">
                <a:solidFill>
                  <a:srgbClr val="C00000"/>
                </a:solidFill>
              </a:rPr>
              <a:t>Taiwan</a:t>
            </a:r>
            <a:endParaRPr lang="en-PH" dirty="0">
              <a:solidFill>
                <a:srgbClr val="C00000"/>
              </a:solidFill>
            </a:endParaRPr>
          </a:p>
        </p:txBody>
      </p:sp>
      <p:pic>
        <p:nvPicPr>
          <p:cNvPr id="8" name="Picture 2" descr="https://cdn.britannica.com/62/4562-050-A3B1915F/Flag-Taiwan.jpg?w=30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5047" y="135157"/>
            <a:ext cx="1663176" cy="1108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7" name="Content Placeholder 5"/>
          <p:cNvSpPr>
            <a:spLocks noGrp="1"/>
          </p:cNvSpPr>
          <p:nvPr>
            <p:ph sz="half" idx="15"/>
          </p:nvPr>
        </p:nvSpPr>
        <p:spPr>
          <a:xfrm>
            <a:off x="828186" y="1728316"/>
            <a:ext cx="10244756" cy="5024175"/>
          </a:xfrm>
        </p:spPr>
        <p:txBody>
          <a:bodyPr>
            <a:noAutofit/>
          </a:bodyPr>
          <a:lstStyle/>
          <a:p>
            <a:pPr lvl="0"/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쑨원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孫文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제시한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민주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공화국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건설의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비전은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현실적인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여러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장애에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직면하였다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쑨원의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뒤를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이은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위안스카이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袁世凱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는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황제제의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부활을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시도하였으나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1916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년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그의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사망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이후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중국은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다시금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지방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군벌들의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할거와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권력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투쟁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속으로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빠져들었다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1.</a:t>
            </a:r>
            <a:endParaRPr lang="en-US" altLang="en-US" sz="14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lvl="0"/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1920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년대에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들어서면서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국민당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國民黨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Kuomintang,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이하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KMT)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과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중국공산당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中國共產黨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Chinese Communist Party,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이하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CCP)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등장하였다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양당은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초기에는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제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1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차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국공합작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第一次國共合作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을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통해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연합했으나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곧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정치적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이념과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권력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투쟁으로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인해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격렬한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대립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관계로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전환되었다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2.</a:t>
            </a:r>
            <a:endParaRPr lang="en-US" altLang="en-US" sz="14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lvl="0"/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장제스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蔣介石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의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지도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아래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국민당은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1926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년부터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1928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년까지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북벌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北伐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을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전개하여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각지의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군벌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세력을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정벌하고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국가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통일을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꾀하였다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시기는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국민당이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난징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南京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에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국민정부를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수립하고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한때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중앙집권적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통치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체제를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구축한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시기로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평가된다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3.</a:t>
            </a:r>
            <a:endParaRPr lang="en-US" altLang="en-US" sz="14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lvl="0"/>
            <a:endParaRPr lang="en-US" altLang="en-US" sz="14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lvl="0"/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주석</a:t>
            </a:r>
            <a:r>
              <a:rPr lang="en-US" altLang="ko-KR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:</a:t>
            </a:r>
            <a:endParaRPr lang="en-US" altLang="en-US" sz="14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lvl="0"/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Spence, Jonathan D. The Search for Modern China. W. W. Norton &amp; Company, 1999, pp. 263–270. </a:t>
            </a:r>
            <a:endParaRPr lang="en-US" altLang="en-US" sz="14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lvl="0"/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Van de Ven, Hans J. War and Nationalism in China: 1925–1945. Routledge, 2003, pp. 23–28. </a:t>
            </a:r>
            <a:endParaRPr lang="en-US" altLang="en-US" sz="14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lvl="0"/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Eastman, Lloyd E. The Nationalist Era in China, 1927–1949. Cambridge University Press, 1991, pp. 15–22. ↩</a:t>
            </a:r>
            <a:endParaRPr lang="en-US" altLang="en-US" sz="14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043896" y="320217"/>
            <a:ext cx="31049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After Austronesian </a:t>
            </a:r>
            <a:r>
              <a:rPr lang="en-US" b="1" dirty="0">
                <a:solidFill>
                  <a:srgbClr val="C00000"/>
                </a:solidFill>
              </a:rPr>
              <a:t>Taiwan</a:t>
            </a:r>
            <a:endParaRPr lang="en-PH" dirty="0">
              <a:solidFill>
                <a:srgbClr val="C00000"/>
              </a:solidFill>
            </a:endParaRPr>
          </a:p>
        </p:txBody>
      </p:sp>
      <p:pic>
        <p:nvPicPr>
          <p:cNvPr id="8" name="Picture 2" descr="https://cdn.britannica.com/62/4562-050-A3B1915F/Flag-Taiwan.jpg?w=300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5047" y="135157"/>
            <a:ext cx="1663176" cy="1108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7" name="Content Placeholder 5"/>
          <p:cNvSpPr>
            <a:spLocks noGrp="1"/>
          </p:cNvSpPr>
          <p:nvPr>
            <p:ph sz="half" idx="15"/>
          </p:nvPr>
        </p:nvSpPr>
        <p:spPr>
          <a:xfrm>
            <a:off x="490855" y="1728470"/>
            <a:ext cx="10581640" cy="5024120"/>
          </a:xfrm>
        </p:spPr>
        <p:txBody>
          <a:bodyPr>
            <a:noAutofit/>
          </a:bodyPr>
          <a:lstStyle/>
          <a:p>
            <a:pPr lvl="0"/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국공내전과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중화인민공화국</a:t>
            </a:r>
            <a:r>
              <a:rPr lang="en-US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수립</a:t>
            </a:r>
            <a:endParaRPr lang="ko-KR" altLang="en-US" b="1" dirty="0">
              <a:solidFill>
                <a:srgbClr val="FF0000"/>
              </a:solidFill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lvl="0"/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국민당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(KMT)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과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중국공산당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(CCP)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간의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불안한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동맹은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결국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붕괴되었고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이는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장기적인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내전으로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이어졌다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국공내전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國共內戰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은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제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2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차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세계대전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동안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일본의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침략으로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일시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중단되었으나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전쟁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종료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후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다시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격화되었다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1.</a:t>
            </a:r>
            <a:endParaRPr lang="en-US" altLang="en-US" sz="16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lvl="0"/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내전은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공산당의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승리로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귀결되었다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1949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년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10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월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1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일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마오쩌둥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毛澤東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은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베이징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北京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에서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중화인민공화국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中華人民共和國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의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수립을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선포하였다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이에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따라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국민정부는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대만으로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철수하였고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이곳에서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중화민국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中華民國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정부는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오늘날까지</a:t>
            </a:r>
            <a:r>
              <a:rPr lang="en-US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존속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하고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있다</a:t>
            </a: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2.</a:t>
            </a:r>
            <a:endParaRPr lang="en-US" altLang="en-US" sz="16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lvl="0"/>
            <a:endParaRPr lang="en-US" altLang="en-US" sz="2000" dirty="0"/>
          </a:p>
          <a:p>
            <a:pPr lvl="0"/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주석</a:t>
            </a:r>
            <a:r>
              <a:rPr lang="en-US" altLang="ko-KR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:</a:t>
            </a:r>
            <a:endParaRPr lang="en-US" altLang="ko-KR" sz="14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lvl="0"/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1. Fenby, Jonathan. The Penguin History of Modern China: The Fall and Rise of a Great Power, 1850–2009. Penguin Books, 2009, pp. 357–365. </a:t>
            </a:r>
            <a:endParaRPr lang="en-US" altLang="en-US" sz="14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lvl="0"/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2. Fairbank, John King, and Merle Goldman. China: A New History. Harvard University Press, 2006, pp. 333–340. </a:t>
            </a:r>
            <a:endParaRPr lang="en-US" altLang="en-US" sz="14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lvl="0"/>
            <a:endParaRPr lang="en-US" altLang="en-US" sz="14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043896" y="320217"/>
            <a:ext cx="31049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After Austronesian </a:t>
            </a:r>
            <a:r>
              <a:rPr lang="en-US" b="1" dirty="0">
                <a:solidFill>
                  <a:srgbClr val="C00000"/>
                </a:solidFill>
              </a:rPr>
              <a:t>Taiwan</a:t>
            </a:r>
            <a:endParaRPr lang="en-PH" dirty="0">
              <a:solidFill>
                <a:srgbClr val="C00000"/>
              </a:solidFill>
            </a:endParaRPr>
          </a:p>
        </p:txBody>
      </p:sp>
      <p:pic>
        <p:nvPicPr>
          <p:cNvPr id="8" name="Picture 2" descr="https://cdn.britannica.com/62/4562-050-A3B1915F/Flag-Taiwan.jpg?w=300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5047" y="135157"/>
            <a:ext cx="1663176" cy="1108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Picture Placeholder 4" descr="Photo of a surfer in the barrel of a wave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1"/>
          <a:srcRect t="17270" b="17270"/>
          <a:stretch>
            <a:fillRect/>
          </a:stretch>
        </p:blipFill>
        <p:spPr/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635375" y="1164590"/>
            <a:ext cx="9023985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ko-KR" altLang="en-US" b="1" dirty="0" smtClean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오스트로네시아</a:t>
            </a:r>
            <a:r>
              <a:rPr lang="en-US" altLang="en-US" b="1" dirty="0" smtClean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 smtClean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대만을</a:t>
            </a:r>
            <a:r>
              <a:rPr lang="en-US" altLang="en-US" b="1" dirty="0" smtClean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 smtClean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회상하다</a:t>
            </a:r>
            <a:r>
              <a:rPr lang="en-US" altLang="ko-KR" b="1" dirty="0" smtClean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 </a:t>
            </a:r>
            <a:r>
              <a:rPr lang="en-US" b="1" dirty="0" smtClean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Recall Austronesian </a:t>
            </a:r>
            <a:r>
              <a:rPr lang="en-US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Taiwan</a:t>
            </a:r>
            <a:endParaRPr lang="en-PH" dirty="0">
              <a:solidFill>
                <a:srgbClr val="C00000"/>
              </a:solidFill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sp>
        <p:nvSpPr>
          <p:cNvPr id="7" name="Title 2"/>
          <p:cNvSpPr>
            <a:spLocks noGrp="1"/>
          </p:cNvSpPr>
          <p:nvPr>
            <p:ph type="ctrTitle"/>
          </p:nvPr>
        </p:nvSpPr>
        <p:spPr>
          <a:noFill/>
        </p:spPr>
        <p:txBody>
          <a:bodyPr anchor="ctr"/>
          <a:lstStyle/>
          <a:p>
            <a:r>
              <a:rPr lang="ko-KR" altLang="en-US" sz="3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오스트로네시아의</a:t>
            </a:r>
            <a:r>
              <a:rPr lang="en-US" altLang="en-US" sz="3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3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고향에서</a:t>
            </a:r>
            <a:r>
              <a:rPr lang="en-US" altLang="en-US" sz="3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3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원주민</a:t>
            </a:r>
            <a:r>
              <a:rPr lang="en-US" altLang="en-US" sz="3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3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정체성과</a:t>
            </a:r>
            <a:r>
              <a:rPr lang="en-US" altLang="en-US" sz="3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3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해양</a:t>
            </a:r>
            <a:r>
              <a:rPr lang="en-US" altLang="en-US" sz="3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3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문명의</a:t>
            </a:r>
            <a:r>
              <a:rPr lang="en-US" altLang="en-US" sz="3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3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유산을</a:t>
            </a:r>
            <a:r>
              <a:rPr lang="en-US" altLang="en-US" sz="3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32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되찾기</a:t>
            </a:r>
            <a:endParaRPr lang="ko-KR" altLang="en-US" sz="32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7" name="Content Placeholder 5"/>
          <p:cNvSpPr>
            <a:spLocks noGrp="1"/>
          </p:cNvSpPr>
          <p:nvPr>
            <p:ph sz="half" idx="15"/>
          </p:nvPr>
        </p:nvSpPr>
        <p:spPr>
          <a:xfrm>
            <a:off x="545465" y="1728470"/>
            <a:ext cx="10189845" cy="5024120"/>
          </a:xfrm>
        </p:spPr>
        <p:txBody>
          <a:bodyPr>
            <a:noAutofit/>
          </a:bodyPr>
          <a:lstStyle/>
          <a:p>
            <a:pPr lvl="0"/>
            <a:r>
              <a:rPr lang="en-US" altLang="en-US" sz="2400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1949</a:t>
            </a:r>
            <a:r>
              <a:rPr lang="ko-KR" altLang="en-US" sz="2400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년</a:t>
            </a:r>
            <a:r>
              <a:rPr lang="en-US" altLang="en-US" sz="2400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2400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대만의</a:t>
            </a:r>
            <a:r>
              <a:rPr lang="en-US" altLang="en-US" sz="2400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건국자인</a:t>
            </a:r>
            <a:r>
              <a:rPr lang="en-US" altLang="en-US" sz="2400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장제스</a:t>
            </a:r>
            <a:r>
              <a:rPr lang="en-US" altLang="en-US" sz="2400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ko-KR" altLang="en-US" sz="2400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장중정이라고도</a:t>
            </a:r>
            <a:r>
              <a:rPr lang="en-US" altLang="en-US" sz="2400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함</a:t>
            </a:r>
            <a:r>
              <a:rPr lang="en-US" altLang="en-US" sz="2400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</a:t>
            </a:r>
            <a:r>
              <a:rPr lang="ko-KR" altLang="en-US" sz="2400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는</a:t>
            </a:r>
            <a:r>
              <a:rPr lang="en-US" altLang="en-US" sz="2400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마오쩌둥이</a:t>
            </a:r>
            <a:r>
              <a:rPr lang="en-US" altLang="en-US" sz="2400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     </a:t>
            </a:r>
            <a:r>
              <a:rPr lang="ko-KR" altLang="en-US" sz="2400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이끄는</a:t>
            </a:r>
            <a:r>
              <a:rPr lang="en-US" altLang="en-US" sz="2400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중화인민공화국과의</a:t>
            </a:r>
            <a:r>
              <a:rPr lang="en-US" altLang="en-US" sz="2400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내전에서</a:t>
            </a:r>
            <a:r>
              <a:rPr lang="en-US" altLang="en-US" sz="2400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중국</a:t>
            </a:r>
            <a:r>
              <a:rPr lang="en-US" altLang="en-US" sz="2400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본토를</a:t>
            </a:r>
            <a:r>
              <a:rPr lang="en-US" altLang="en-US" sz="2400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상실한</a:t>
            </a:r>
            <a:r>
              <a:rPr lang="en-US" altLang="en-US" sz="2400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뒤</a:t>
            </a:r>
            <a:r>
              <a:rPr lang="en-US" altLang="en-US" sz="2400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2400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동남아시아의</a:t>
            </a:r>
            <a:r>
              <a:rPr lang="en-US" altLang="en-US" sz="2400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잃어버린</a:t>
            </a:r>
            <a:r>
              <a:rPr lang="en-US" altLang="en-US" sz="2400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오스트로네시아</a:t>
            </a:r>
            <a:r>
              <a:rPr lang="en-US" altLang="en-US" sz="2400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영토들을</a:t>
            </a:r>
            <a:r>
              <a:rPr lang="en-US" altLang="en-US" sz="2400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회상하며</a:t>
            </a:r>
            <a:r>
              <a:rPr lang="en-US" altLang="en-US" sz="2400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‘9</a:t>
            </a:r>
            <a:r>
              <a:rPr lang="ko-KR" altLang="en-US" sz="2400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단선</a:t>
            </a:r>
            <a:r>
              <a:rPr lang="en-US" altLang="en-US" sz="2400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ko-KR" altLang="en-US" sz="2400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구단선</a:t>
            </a:r>
            <a:r>
              <a:rPr lang="en-US" altLang="en-US" sz="2400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)’</a:t>
            </a:r>
            <a:r>
              <a:rPr lang="ko-KR" altLang="en-US" sz="2400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을</a:t>
            </a:r>
            <a:r>
              <a:rPr lang="en-US" altLang="en-US" sz="2400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선포하였다</a:t>
            </a:r>
            <a:r>
              <a:rPr lang="en-US" altLang="en-US" sz="2400" b="1" dirty="0" smtClean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</a:t>
            </a:r>
            <a:endParaRPr lang="en-US" altLang="en-US" sz="2400" b="1" dirty="0" smtClean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043896" y="320217"/>
            <a:ext cx="3104940" cy="92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b="1" dirty="0" smtClean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오스트로네시아</a:t>
            </a:r>
            <a:r>
              <a:rPr lang="en-US" altLang="en-US" b="1" dirty="0" smtClean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 smtClean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대만</a:t>
            </a:r>
            <a:r>
              <a:rPr lang="en-US" altLang="en-US" b="1" dirty="0" smtClean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 dirty="0" smtClean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이후</a:t>
            </a:r>
            <a:r>
              <a:rPr lang="en-US" altLang="en-US" b="1" dirty="0" smtClean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(After Austronesian Taiwan)</a:t>
            </a:r>
            <a:endParaRPr lang="en-PH" dirty="0">
              <a:solidFill>
                <a:srgbClr val="C00000"/>
              </a:solidFill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pic>
        <p:nvPicPr>
          <p:cNvPr id="8" name="Picture 2" descr="https://cdn.britannica.com/62/4562-050-A3B1915F/Flag-Taiwan.jpg?w=300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5047" y="135157"/>
            <a:ext cx="1663176" cy="1108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4990" y="3429014"/>
            <a:ext cx="2763298" cy="35528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 rot="16200000">
            <a:off x="2907665" y="-1424940"/>
            <a:ext cx="5722620" cy="10625455"/>
          </a:xfrm>
        </p:spPr>
        <p:txBody>
          <a:bodyPr>
            <a:normAutofit fontScale="50000"/>
          </a:bodyPr>
          <a:lstStyle/>
          <a:p>
            <a:pPr marL="0" indent="0">
              <a:buNone/>
            </a:pPr>
            <a:r>
              <a:rPr lang="ko-KR" altLang="en-US" sz="3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오스트로네시아</a:t>
            </a:r>
            <a:r>
              <a:rPr lang="en-US" altLang="en-US" sz="3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3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대만의</a:t>
            </a:r>
            <a:r>
              <a:rPr lang="en-US" altLang="en-US" sz="3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3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해양</a:t>
            </a:r>
            <a:r>
              <a:rPr lang="en-US" altLang="en-US" sz="3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3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확산과</a:t>
            </a:r>
            <a:r>
              <a:rPr lang="en-US" altLang="en-US" sz="3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3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독립적</a:t>
            </a:r>
            <a:r>
              <a:rPr lang="en-US" altLang="en-US" sz="3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3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토착</a:t>
            </a:r>
            <a:r>
              <a:rPr lang="en-US" altLang="en-US" sz="3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3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부족의</a:t>
            </a:r>
            <a:r>
              <a:rPr lang="en-US" altLang="en-US" sz="3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3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생존</a:t>
            </a:r>
            <a:endParaRPr lang="ko-KR" altLang="en-US" sz="36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>
              <a:buNone/>
            </a:pPr>
            <a:r>
              <a:rPr lang="ko-KR" altLang="en-US" sz="3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기원전</a:t>
            </a:r>
            <a:r>
              <a:rPr lang="en-US" altLang="en-US" sz="3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6000</a:t>
            </a:r>
            <a:r>
              <a:rPr lang="ko-KR" altLang="en-US" sz="3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년부터</a:t>
            </a:r>
            <a:r>
              <a:rPr lang="en-US" altLang="en-US" sz="3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3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한나라가</a:t>
            </a:r>
            <a:r>
              <a:rPr lang="en-US" altLang="en-US" sz="3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3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건국된</a:t>
            </a:r>
            <a:r>
              <a:rPr lang="en-US" altLang="en-US" sz="3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3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기원전</a:t>
            </a:r>
            <a:r>
              <a:rPr lang="en-US" altLang="en-US" sz="3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202</a:t>
            </a:r>
            <a:r>
              <a:rPr lang="ko-KR" altLang="en-US" sz="3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년</a:t>
            </a:r>
            <a:r>
              <a:rPr lang="en-US" altLang="en-US" sz="3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3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사이에</a:t>
            </a:r>
            <a:r>
              <a:rPr lang="en-US" altLang="en-US" sz="3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3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오스트로네시아인의</a:t>
            </a:r>
            <a:r>
              <a:rPr lang="en-US" altLang="en-US" sz="3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3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기원지인</a:t>
            </a:r>
            <a:r>
              <a:rPr lang="en-US" altLang="en-US" sz="3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3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대만은</a:t>
            </a:r>
            <a:r>
              <a:rPr lang="en-US" altLang="en-US" sz="3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3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해양</a:t>
            </a:r>
            <a:r>
              <a:rPr lang="en-US" altLang="en-US" sz="3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3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이주를</a:t>
            </a:r>
            <a:r>
              <a:rPr lang="en-US" altLang="en-US" sz="3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3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통해</a:t>
            </a:r>
            <a:r>
              <a:rPr lang="en-US" altLang="en-US" sz="3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3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오스트로네시아</a:t>
            </a:r>
            <a:r>
              <a:rPr lang="en-US" altLang="en-US" sz="3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3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동남아시아</a:t>
            </a:r>
            <a:r>
              <a:rPr lang="en-US" altLang="en-US" sz="3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3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해역을</a:t>
            </a:r>
            <a:r>
              <a:rPr lang="en-US" altLang="en-US" sz="3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3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넘어서</a:t>
            </a:r>
            <a:r>
              <a:rPr lang="en-US" altLang="en-US" sz="3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3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태평양</a:t>
            </a:r>
            <a:r>
              <a:rPr lang="en-US" altLang="en-US" sz="3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3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제도와</a:t>
            </a:r>
            <a:r>
              <a:rPr lang="en-US" altLang="en-US" sz="3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3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인도양</a:t>
            </a:r>
            <a:r>
              <a:rPr lang="en-US" altLang="en-US" sz="3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3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지역까지</a:t>
            </a:r>
            <a:r>
              <a:rPr lang="en-US" altLang="en-US" sz="3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3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광범위하게</a:t>
            </a:r>
            <a:r>
              <a:rPr lang="en-US" altLang="en-US" sz="3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3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확장</a:t>
            </a:r>
            <a:r>
              <a:rPr lang="ko-KR" altLang="en-US" sz="3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되었다</a:t>
            </a:r>
            <a:r>
              <a:rPr lang="en-US" altLang="en-US" sz="3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12. </a:t>
            </a:r>
            <a:r>
              <a:rPr lang="ko-KR" altLang="en-US" sz="3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</a:t>
            </a:r>
            <a:r>
              <a:rPr lang="en-US" altLang="en-US" sz="3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3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시기는</a:t>
            </a:r>
            <a:r>
              <a:rPr lang="en-US" altLang="en-US" sz="3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3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오스트로네시아</a:t>
            </a:r>
            <a:r>
              <a:rPr lang="en-US" altLang="en-US" sz="3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3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문화와</a:t>
            </a:r>
            <a:r>
              <a:rPr lang="en-US" altLang="en-US" sz="3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3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언어의</a:t>
            </a:r>
            <a:r>
              <a:rPr lang="en-US" altLang="en-US" sz="3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3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확산이</a:t>
            </a:r>
            <a:r>
              <a:rPr lang="en-US" altLang="en-US" sz="3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3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본격적으로</a:t>
            </a:r>
            <a:r>
              <a:rPr lang="en-US" altLang="en-US" sz="3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3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이루어진</a:t>
            </a:r>
            <a:r>
              <a:rPr lang="en-US" altLang="en-US" sz="3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3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시기로</a:t>
            </a:r>
            <a:r>
              <a:rPr lang="en-US" altLang="en-US" sz="3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3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대만은</a:t>
            </a:r>
            <a:r>
              <a:rPr lang="en-US" altLang="en-US" sz="3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3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</a:t>
            </a:r>
            <a:r>
              <a:rPr lang="en-US" altLang="en-US" sz="3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3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광대한</a:t>
            </a:r>
            <a:r>
              <a:rPr lang="en-US" altLang="en-US" sz="3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3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해양</a:t>
            </a:r>
            <a:r>
              <a:rPr lang="en-US" altLang="en-US" sz="3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3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세계의</a:t>
            </a:r>
            <a:r>
              <a:rPr lang="en-US" altLang="en-US" sz="3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3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중심</a:t>
            </a:r>
            <a:r>
              <a:rPr lang="en-US" altLang="en-US" sz="3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3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허브</a:t>
            </a:r>
            <a:r>
              <a:rPr lang="en-US" altLang="en-US" sz="3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3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역할을</a:t>
            </a:r>
            <a:r>
              <a:rPr lang="en-US" altLang="en-US" sz="3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3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수행하였다</a:t>
            </a:r>
            <a:r>
              <a:rPr lang="en-US" altLang="en-US" sz="3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3.</a:t>
            </a:r>
            <a:endParaRPr lang="en-US" altLang="en-US" sz="30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>
              <a:buNone/>
            </a:pPr>
            <a:r>
              <a:rPr lang="ko-KR" altLang="en-US" sz="3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한나라</a:t>
            </a:r>
            <a:r>
              <a:rPr lang="en-US" altLang="en-US" sz="3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ko-KR" altLang="en-US" sz="3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기원전</a:t>
            </a:r>
            <a:r>
              <a:rPr lang="en-US" altLang="en-US" sz="3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202</a:t>
            </a:r>
            <a:r>
              <a:rPr lang="ko-KR" altLang="en-US" sz="3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년</a:t>
            </a:r>
            <a:r>
              <a:rPr lang="en-US" altLang="en-US" sz="3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~</a:t>
            </a:r>
            <a:r>
              <a:rPr lang="ko-KR" altLang="en-US" sz="3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서기</a:t>
            </a:r>
            <a:r>
              <a:rPr lang="en-US" altLang="en-US" sz="3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220</a:t>
            </a:r>
            <a:r>
              <a:rPr lang="ko-KR" altLang="en-US" sz="3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년</a:t>
            </a:r>
            <a:r>
              <a:rPr lang="en-US" altLang="en-US" sz="3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 </a:t>
            </a:r>
            <a:r>
              <a:rPr lang="ko-KR" altLang="en-US" sz="3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시대부터</a:t>
            </a:r>
            <a:r>
              <a:rPr lang="en-US" altLang="en-US" sz="3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3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현재에</a:t>
            </a:r>
            <a:r>
              <a:rPr lang="en-US" altLang="en-US" sz="3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3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이르기까지</a:t>
            </a:r>
            <a:r>
              <a:rPr lang="en-US" altLang="en-US" sz="3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3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대륙의</a:t>
            </a:r>
            <a:r>
              <a:rPr lang="en-US" altLang="en-US" sz="3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3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한족과는</a:t>
            </a:r>
            <a:r>
              <a:rPr lang="en-US" altLang="en-US" sz="3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3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구별되는</a:t>
            </a:r>
            <a:r>
              <a:rPr lang="en-US" altLang="en-US" sz="3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3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독립적인</a:t>
            </a:r>
            <a:r>
              <a:rPr lang="en-US" altLang="en-US" sz="3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3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해양</a:t>
            </a:r>
            <a:r>
              <a:rPr lang="en-US" altLang="en-US" sz="3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3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항해</a:t>
            </a:r>
            <a:r>
              <a:rPr lang="en-US" altLang="en-US" sz="3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3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전통을</a:t>
            </a:r>
            <a:r>
              <a:rPr lang="en-US" altLang="en-US" sz="3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3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지닌</a:t>
            </a:r>
            <a:r>
              <a:rPr lang="en-US" altLang="en-US" sz="3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3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대만의</a:t>
            </a:r>
            <a:r>
              <a:rPr lang="en-US" altLang="en-US" sz="3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3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토착</a:t>
            </a:r>
            <a:r>
              <a:rPr lang="en-US" altLang="en-US" sz="3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30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부족</a:t>
            </a:r>
            <a:r>
              <a:rPr lang="ko-KR" altLang="en-US" sz="3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들은</a:t>
            </a:r>
            <a:r>
              <a:rPr lang="en-US" altLang="en-US" sz="3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3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자신들의</a:t>
            </a:r>
            <a:r>
              <a:rPr lang="en-US" altLang="en-US" sz="3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3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고유한</a:t>
            </a:r>
            <a:r>
              <a:rPr lang="en-US" altLang="en-US" sz="3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3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문화와</a:t>
            </a:r>
            <a:r>
              <a:rPr lang="en-US" altLang="en-US" sz="3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3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전통을</a:t>
            </a:r>
            <a:r>
              <a:rPr lang="en-US" altLang="en-US" sz="3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3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유지하며</a:t>
            </a:r>
            <a:r>
              <a:rPr lang="en-US" altLang="en-US" sz="3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3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소수</a:t>
            </a:r>
            <a:r>
              <a:rPr lang="en-US" altLang="en-US" sz="3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3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민족으로서</a:t>
            </a:r>
            <a:r>
              <a:rPr lang="en-US" altLang="en-US" sz="3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3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대만</a:t>
            </a:r>
            <a:r>
              <a:rPr lang="en-US" altLang="en-US" sz="3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3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내에서</a:t>
            </a:r>
            <a:r>
              <a:rPr lang="en-US" altLang="en-US" sz="3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3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생존해</a:t>
            </a:r>
            <a:r>
              <a:rPr lang="en-US" altLang="en-US" sz="3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3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왔다</a:t>
            </a:r>
            <a:r>
              <a:rPr lang="en-US" altLang="en-US" sz="3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4. </a:t>
            </a:r>
            <a:r>
              <a:rPr lang="ko-KR" altLang="en-US" sz="3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이들</a:t>
            </a:r>
            <a:r>
              <a:rPr lang="en-US" altLang="en-US" sz="3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3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부족은</a:t>
            </a:r>
            <a:r>
              <a:rPr lang="en-US" altLang="en-US" sz="3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3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대만의</a:t>
            </a:r>
            <a:r>
              <a:rPr lang="en-US" altLang="en-US" sz="3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3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역사적</a:t>
            </a:r>
            <a:r>
              <a:rPr lang="en-US" altLang="en-US" sz="3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3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사회적</a:t>
            </a:r>
            <a:r>
              <a:rPr lang="en-US" altLang="en-US" sz="3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3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변화</a:t>
            </a:r>
            <a:r>
              <a:rPr lang="en-US" altLang="en-US" sz="3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3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속에서도</a:t>
            </a:r>
            <a:r>
              <a:rPr lang="en-US" altLang="en-US" sz="3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3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독립적인</a:t>
            </a:r>
            <a:r>
              <a:rPr lang="en-US" altLang="en-US" sz="3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3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정체성을</a:t>
            </a:r>
            <a:r>
              <a:rPr lang="en-US" altLang="en-US" sz="3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3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유지하며</a:t>
            </a:r>
            <a:r>
              <a:rPr lang="en-US" altLang="en-US" sz="3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3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오늘날까지도</a:t>
            </a:r>
            <a:r>
              <a:rPr lang="en-US" altLang="en-US" sz="3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3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대만의</a:t>
            </a:r>
            <a:r>
              <a:rPr lang="en-US" altLang="en-US" sz="3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3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문화적</a:t>
            </a:r>
            <a:r>
              <a:rPr lang="en-US" altLang="en-US" sz="3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3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다양성과</a:t>
            </a:r>
            <a:r>
              <a:rPr lang="en-US" altLang="en-US" sz="3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3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원주민</a:t>
            </a:r>
            <a:r>
              <a:rPr lang="en-US" altLang="en-US" sz="3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3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권리</a:t>
            </a:r>
            <a:r>
              <a:rPr lang="en-US" altLang="en-US" sz="3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3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회복</a:t>
            </a:r>
            <a:r>
              <a:rPr lang="en-US" altLang="en-US" sz="3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3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운동에</a:t>
            </a:r>
            <a:r>
              <a:rPr lang="en-US" altLang="en-US" sz="3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3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중요한</a:t>
            </a:r>
            <a:r>
              <a:rPr lang="en-US" altLang="en-US" sz="3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3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의미를</a:t>
            </a:r>
            <a:r>
              <a:rPr lang="en-US" altLang="en-US" sz="3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3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지닌다</a:t>
            </a:r>
            <a:r>
              <a:rPr lang="en-US" altLang="en-US" sz="3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5</a:t>
            </a:r>
            <a:endParaRPr lang="en-US" altLang="en-US" sz="30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>
              <a:buNone/>
            </a:pPr>
            <a:endParaRPr lang="ko-KR" altLang="en-US" sz="2335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>
              <a:buNone/>
            </a:pPr>
            <a:r>
              <a:rPr lang="ko-KR" altLang="en-US" sz="2335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주석</a:t>
            </a:r>
            <a:r>
              <a:rPr lang="en-US" altLang="ko-KR" sz="2335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:</a:t>
            </a:r>
            <a:endParaRPr lang="en-US" altLang="en-US" sz="2335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>
              <a:buNone/>
            </a:pP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1.Bellwood, Peter. First Islanders: Prehistory and Human Migration in Island Southeast Asia. Wiley-Blackwell, 2017, pp. 102–108. ↩</a:t>
            </a:r>
            <a:endParaRPr lang="en-US" altLang="en-US" sz="16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>
              <a:buNone/>
            </a:pP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2. Blust, Robert. “The Austronesian Homeland: A Linguistic Perspective.” Asian Perspectives, vol. 28, no. 1, 1985, pp. 45–67. ↩</a:t>
            </a:r>
            <a:endParaRPr lang="en-US" altLang="en-US" sz="16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>
              <a:buNone/>
            </a:pP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3. Hung, Hsiao-chun et al. “Ancient Jades Map 3,000 Years of Prehistoric Exchange in Southeast Asia.” PNAS, vol. 106, no. 50, 2009, pp. 21143–21148. ↩</a:t>
            </a:r>
            <a:endParaRPr lang="en-US" altLang="en-US" sz="16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>
              <a:buNone/>
            </a:pP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4. Shepherd, John Robert. Statecraft and Political Economy on the Taiwan Frontier, 1600–1800. Stanford University Press, 1993, pp. 78–85. ↩</a:t>
            </a:r>
            <a:endParaRPr lang="en-US" altLang="en-US" sz="16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>
              <a:buNone/>
            </a:pPr>
            <a:r>
              <a:rPr lang="en-US" altLang="en-US" sz="16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5. Brown, Melissa J. Is Taiwan Chinese? The Impact of Culture, Power, and Migration on Changing Identities. University of California Press, 2004, pp. 132–139. ↩</a:t>
            </a:r>
            <a:endParaRPr lang="en-US" altLang="en-US" sz="16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559935" y="228600"/>
            <a:ext cx="4704080" cy="889000"/>
          </a:xfrm>
          <a:prstGeom prst="rect">
            <a:avLst/>
          </a:prstGeom>
        </p:spPr>
        <p:txBody>
          <a:bodyPr wrap="none">
            <a:noAutofit/>
          </a:bodyPr>
          <a:lstStyle/>
          <a:p>
            <a:pPr algn="l"/>
            <a:r>
              <a:rPr lang="ko-KR" altLang="en-US" sz="24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오스트로네시아</a:t>
            </a:r>
            <a:r>
              <a:rPr lang="en-US" altLang="en-US" sz="24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4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대만</a:t>
            </a:r>
            <a:r>
              <a:rPr lang="en-US" altLang="en-US" sz="24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4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요약</a:t>
            </a:r>
            <a:endParaRPr lang="ko-KR" altLang="en-US" b="1" dirty="0">
              <a:solidFill>
                <a:srgbClr val="C00000"/>
              </a:solidFill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algn="l"/>
            <a:r>
              <a:rPr lang="en-PH" b="1" dirty="0">
                <a:solidFill>
                  <a:srgbClr val="C00000"/>
                </a:solidFill>
              </a:rPr>
              <a:t>Summary for the Austronesian Taiwan</a:t>
            </a:r>
            <a:endParaRPr lang="en-PH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105" y="2057400"/>
            <a:ext cx="3653155" cy="3811905"/>
          </a:xfrm>
        </p:spPr>
        <p:txBody>
          <a:bodyPr>
            <a:normAutofit/>
          </a:bodyPr>
          <a:lstStyle/>
          <a:p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오스트로네시아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국가들로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둘러싸인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해양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동남아시아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해는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약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5,000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년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동안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오스트로네시아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문화권의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중심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해역으로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자리해왔다</a:t>
            </a:r>
            <a:endParaRPr lang="ko-KR" altLang="en-US" sz="24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20XX</a:t>
            </a:r>
            <a:endParaRPr lang="en-US" dirty="0"/>
          </a:p>
        </p:txBody>
      </p:sp>
      <p:pic>
        <p:nvPicPr>
          <p:cNvPr id="7" name="Picture 2" descr="G:\00-MF SEMINAR SEACOM\01 MF SEMINAR Year by Year\2024 08 17 Seminar\PP 0817\Map ASEAS.jpg"/>
          <p:cNvPicPr>
            <a:picLocks noGrp="1" noChangeAspect="1" noChangeArrowheads="1"/>
          </p:cNvPicPr>
          <p:nvPr>
            <p:ph idx="1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4235" y="1197892"/>
            <a:ext cx="4829695" cy="5108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746125" y="184150"/>
            <a:ext cx="9909175" cy="1013460"/>
          </a:xfrm>
          <a:prstGeom prst="rect">
            <a:avLst/>
          </a:prstGeom>
        </p:spPr>
        <p:txBody>
          <a:bodyPr wrap="none">
            <a:noAutofit/>
          </a:bodyPr>
          <a:lstStyle/>
          <a:p>
            <a:r>
              <a:rPr lang="en-PH" b="1" dirty="0">
                <a:solidFill>
                  <a:srgbClr val="C00000"/>
                </a:solidFill>
              </a:rPr>
              <a:t>Summary for the Austronesian Taiwan</a:t>
            </a:r>
            <a:endParaRPr lang="en-PH" dirty="0">
              <a:solidFill>
                <a:srgbClr val="C00000"/>
              </a:solidFill>
            </a:endParaRPr>
          </a:p>
        </p:txBody>
      </p:sp>
      <p:sp>
        <p:nvSpPr>
          <p:cNvPr id="2" name="Text Box 1"/>
          <p:cNvSpPr txBox="1"/>
          <p:nvPr/>
        </p:nvSpPr>
        <p:spPr>
          <a:xfrm>
            <a:off x="5624195" y="264795"/>
            <a:ext cx="609600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ko-KR" altLang="en-US" sz="24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오스트로네시아</a:t>
            </a:r>
            <a:r>
              <a:rPr lang="en-US" altLang="en-US" sz="24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4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대만</a:t>
            </a:r>
            <a:r>
              <a:rPr lang="en-US" altLang="en-US" sz="24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4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요약</a:t>
            </a:r>
            <a:endParaRPr lang="ko-KR" altLang="en-US" sz="2400" b="1" dirty="0">
              <a:solidFill>
                <a:srgbClr val="C00000"/>
              </a:solidFill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2968537" cy="3811588"/>
          </a:xfrm>
        </p:spPr>
        <p:txBody>
          <a:bodyPr>
            <a:normAutofit/>
          </a:bodyPr>
          <a:lstStyle/>
          <a:p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중화인민공화국의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실질적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배타적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경제수역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(EEZ)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과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일방적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‘9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단선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’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선언의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현실</a:t>
            </a:r>
            <a:endParaRPr lang="ko-KR" altLang="en-US" sz="24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20XX</a:t>
            </a:r>
            <a:endParaRPr lang="en-US" dirty="0"/>
          </a:p>
        </p:txBody>
      </p:sp>
      <p:pic>
        <p:nvPicPr>
          <p:cNvPr id="6" name="Content Placeholder 5" descr="The Exclusive Economic Zones according the 1982 United Nations Convention on the Law of the Sea (UNCLOS) Source: Groves &amp; Cheng (2014)"/>
          <p:cNvPicPr>
            <a:picLocks noGrp="1"/>
          </p:cNvPicPr>
          <p:nvPr>
            <p:ph idx="1"/>
          </p:nvPr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26" t="1526" r="1306" b="4510"/>
          <a:stretch>
            <a:fillRect/>
          </a:stretch>
        </p:blipFill>
        <p:spPr bwMode="auto">
          <a:xfrm>
            <a:off x="4762922" y="703385"/>
            <a:ext cx="5104560" cy="6154614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6"/>
          <p:cNvSpPr/>
          <p:nvPr/>
        </p:nvSpPr>
        <p:spPr>
          <a:xfrm>
            <a:off x="746913" y="355539"/>
            <a:ext cx="43780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PH" b="1" dirty="0">
                <a:solidFill>
                  <a:srgbClr val="C00000"/>
                </a:solidFill>
              </a:rPr>
              <a:t>Summary for the Austronesian Taiwan</a:t>
            </a:r>
            <a:endParaRPr lang="en-PH" dirty="0">
              <a:solidFill>
                <a:srgbClr val="C00000"/>
              </a:solidFill>
            </a:endParaRPr>
          </a:p>
        </p:txBody>
      </p:sp>
      <p:sp>
        <p:nvSpPr>
          <p:cNvPr id="2" name="Text Box 1"/>
          <p:cNvSpPr txBox="1"/>
          <p:nvPr/>
        </p:nvSpPr>
        <p:spPr>
          <a:xfrm>
            <a:off x="5624195" y="264795"/>
            <a:ext cx="609600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ko-KR" altLang="en-US" sz="24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오스트로네시아</a:t>
            </a:r>
            <a:r>
              <a:rPr lang="en-US" altLang="en-US" sz="24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4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대만</a:t>
            </a:r>
            <a:r>
              <a:rPr lang="en-US" altLang="en-US" sz="24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4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요약</a:t>
            </a:r>
            <a:endParaRPr lang="ko-KR" altLang="en-US" sz="2400" b="1" dirty="0">
              <a:solidFill>
                <a:srgbClr val="C00000"/>
              </a:solidFill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0215" y="1047115"/>
            <a:ext cx="5775325" cy="4930775"/>
          </a:xfrm>
        </p:spPr>
        <p:txBody>
          <a:bodyPr>
            <a:noAutofit/>
          </a:bodyPr>
          <a:lstStyle/>
          <a:p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1912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년을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기준으로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한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전통적인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남중국해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(South China Sea)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의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역사적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위치는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주로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중국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중심의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지정학적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인식에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기반하였다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그러나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최근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학계에서는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약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5,000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년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전부터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오스트로네시아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해양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문명을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중심으로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형성된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해양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동남아시아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해역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(Maritime Southeast Asia Sea)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을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‘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동남아시아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(Southeast Asia Sea)’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이라는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새로운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지역해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(Regional Sea)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명칭으로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재조명하고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있다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12.</a:t>
            </a:r>
            <a:endParaRPr lang="en-US" altLang="en-US" sz="1400" b="1" dirty="0">
              <a:solidFill>
                <a:srgbClr val="FF0000"/>
              </a:solidFill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새로운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명칭은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동남아시아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국가들이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각국의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배타적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경제수역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(EEZ)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을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넘어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공유하는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광범위한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해양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공간으로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오스트로네시아인의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해양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확산과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교역의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중심지였음을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강조한다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3. </a:t>
            </a:r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따라서</a:t>
            </a:r>
            <a:r>
              <a:rPr lang="en-US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‘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동남아시아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해역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’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이라는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명칭은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오랜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해양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역사를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반영하는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동시에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남중국해라는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전통적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개념을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넘어서는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지역적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정체성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확립의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시도로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이해되고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있다</a:t>
            </a:r>
            <a:r>
              <a:rPr lang="en-US" altLang="en-US" sz="1400" b="1" dirty="0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4.</a:t>
            </a:r>
            <a:endParaRPr lang="en-US" altLang="en-US" sz="1400" b="1" dirty="0">
              <a:solidFill>
                <a:srgbClr val="FF0000"/>
              </a:solidFill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ko-KR" altLang="en-US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주석</a:t>
            </a:r>
            <a:r>
              <a:rPr lang="en-US" altLang="ko-KR" sz="1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:</a:t>
            </a:r>
            <a:endParaRPr lang="en-US" altLang="ko-KR" sz="14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56920" y="5754370"/>
            <a:ext cx="10579100" cy="690880"/>
          </a:xfrm>
        </p:spPr>
        <p:txBody>
          <a:bodyPr/>
          <a:lstStyle/>
          <a:p>
            <a:r>
              <a:rPr lang="en-US" altLang="en-US" dirty="0">
                <a:latin typeface="Malgun Gothic" panose="020B0503020000020004" charset="-127"/>
                <a:ea typeface="Malgun Gothic" panose="020B0503020000020004" charset="-127"/>
              </a:rPr>
              <a:t>1. Liu, Nengfu. “Historical Boundaries of the South China Sea in Early 20th Century.” Journal of Maritime Studies, vol. 14, no. 2, 2015, pp. 27–39. ↩</a:t>
            </a:r>
            <a:endParaRPr lang="en-US" altLang="en-US" dirty="0">
              <a:latin typeface="Malgun Gothic" panose="020B0503020000020004" charset="-127"/>
              <a:ea typeface="Malgun Gothic" panose="020B0503020000020004" charset="-127"/>
            </a:endParaRPr>
          </a:p>
          <a:p>
            <a:endParaRPr lang="en-US" altLang="en-US" dirty="0">
              <a:latin typeface="Malgun Gothic" panose="020B0503020000020004" charset="-127"/>
              <a:ea typeface="Malgun Gothic" panose="020B0503020000020004" charset="-127"/>
            </a:endParaRPr>
          </a:p>
          <a:p>
            <a:r>
              <a:rPr lang="en-US" altLang="en-US" dirty="0">
                <a:latin typeface="Malgun Gothic" panose="020B0503020000020004" charset="-127"/>
                <a:ea typeface="Malgun Gothic" panose="020B0503020000020004" charset="-127"/>
              </a:rPr>
              <a:t>2. Bellwood, Peter. First Islanders: Prehistory and Human Migration in Island Southeast Asia. Wiley-Blackwell, 2017, pp. 120–130. ↩</a:t>
            </a:r>
            <a:endParaRPr lang="en-US" altLang="en-US" dirty="0">
              <a:latin typeface="Malgun Gothic" panose="020B0503020000020004" charset="-127"/>
              <a:ea typeface="Malgun Gothic" panose="020B0503020000020004" charset="-127"/>
            </a:endParaRPr>
          </a:p>
          <a:p>
            <a:endParaRPr lang="en-US" altLang="en-US" dirty="0">
              <a:latin typeface="Malgun Gothic" panose="020B0503020000020004" charset="-127"/>
              <a:ea typeface="Malgun Gothic" panose="020B0503020000020004" charset="-127"/>
            </a:endParaRPr>
          </a:p>
          <a:p>
            <a:r>
              <a:rPr lang="en-US" altLang="en-US" dirty="0">
                <a:latin typeface="Malgun Gothic" panose="020B0503020000020004" charset="-127"/>
                <a:ea typeface="Malgun Gothic" panose="020B0503020000020004" charset="-127"/>
              </a:rPr>
              <a:t>3. Anderson, Adrian. “The Maritime Southeast Asia Sea as a Regional Sea: Historical and Geopolitical Perspectives.” Maritime Affairs Journal, vol. 12, no. 3, 2018, pp. 215–229. ↩</a:t>
            </a:r>
            <a:endParaRPr lang="en-US" altLang="en-US" dirty="0">
              <a:latin typeface="Malgun Gothic" panose="020B0503020000020004" charset="-127"/>
              <a:ea typeface="Malgun Gothic" panose="020B0503020000020004" charset="-127"/>
            </a:endParaRPr>
          </a:p>
          <a:p>
            <a:endParaRPr lang="en-US" altLang="en-US" dirty="0">
              <a:latin typeface="Malgun Gothic" panose="020B0503020000020004" charset="-127"/>
              <a:ea typeface="Malgun Gothic" panose="020B0503020000020004" charset="-127"/>
            </a:endParaRPr>
          </a:p>
          <a:p>
            <a:r>
              <a:rPr lang="en-US" altLang="en-US" dirty="0">
                <a:latin typeface="Malgun Gothic" panose="020B0503020000020004" charset="-127"/>
                <a:ea typeface="Malgun Gothic" panose="020B0503020000020004" charset="-127"/>
              </a:rPr>
              <a:t>4. Valcos, Eduardo. “Reconceptualizing the South China Sea: From Imperial Maritime Space to Austronesian Sea.” Asian Maritime History Review, vol. 8, 2023, pp. 45–60. ↩</a:t>
            </a:r>
            <a:endParaRPr lang="en-US" altLang="en-US" dirty="0">
              <a:latin typeface="Malgun Gothic" panose="020B0503020000020004" charset="-127"/>
              <a:ea typeface="Malgun Gothic" panose="020B0503020000020004" charset="-127"/>
            </a:endParaRPr>
          </a:p>
        </p:txBody>
      </p:sp>
      <p:pic>
        <p:nvPicPr>
          <p:cNvPr id="7" name="Content Placeholder 6" descr="A map of the sea&#10;&#10;Description automatically generated"/>
          <p:cNvPicPr>
            <a:picLocks noGrp="1"/>
          </p:cNvPicPr>
          <p:nvPr>
            <p:ph idx="1"/>
          </p:nvPr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43"/>
          <a:stretch>
            <a:fillRect/>
          </a:stretch>
        </p:blipFill>
        <p:spPr bwMode="auto">
          <a:xfrm>
            <a:off x="6494780" y="981710"/>
            <a:ext cx="4756785" cy="4591050"/>
          </a:xfrm>
          <a:prstGeom prst="rect">
            <a:avLst/>
          </a:prstGeom>
          <a:ln>
            <a:noFill/>
          </a:ln>
        </p:spPr>
      </p:pic>
      <p:sp>
        <p:nvSpPr>
          <p:cNvPr id="6" name="Rectangle 5"/>
          <p:cNvSpPr/>
          <p:nvPr/>
        </p:nvSpPr>
        <p:spPr>
          <a:xfrm>
            <a:off x="756632" y="466796"/>
            <a:ext cx="43780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PH" b="1" dirty="0">
                <a:solidFill>
                  <a:srgbClr val="C00000"/>
                </a:solidFill>
              </a:rPr>
              <a:t>Summary for the Austronesian Taiwan</a:t>
            </a:r>
            <a:endParaRPr lang="en-PH" dirty="0">
              <a:solidFill>
                <a:srgbClr val="C00000"/>
              </a:solidFill>
            </a:endParaRPr>
          </a:p>
        </p:txBody>
      </p:sp>
      <p:sp>
        <p:nvSpPr>
          <p:cNvPr id="3" name="Text Box 2"/>
          <p:cNvSpPr txBox="1"/>
          <p:nvPr/>
        </p:nvSpPr>
        <p:spPr>
          <a:xfrm>
            <a:off x="5624195" y="264795"/>
            <a:ext cx="609600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ko-KR" altLang="en-US" sz="24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오스트로네시아</a:t>
            </a:r>
            <a:r>
              <a:rPr lang="en-US" altLang="en-US" sz="24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4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대만</a:t>
            </a:r>
            <a:r>
              <a:rPr lang="en-US" altLang="en-US" sz="24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4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요약</a:t>
            </a:r>
            <a:endParaRPr lang="ko-KR" altLang="en-US" sz="2400" b="1" dirty="0">
              <a:solidFill>
                <a:srgbClr val="C00000"/>
              </a:solidFill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105" y="1324610"/>
            <a:ext cx="3946525" cy="4620260"/>
          </a:xfrm>
        </p:spPr>
        <p:txBody>
          <a:bodyPr>
            <a:normAutofit fontScale="70000"/>
          </a:bodyPr>
          <a:lstStyle/>
          <a:p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국가별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배타적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경제수역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(EEZ)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과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무관하게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지역적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해양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공간으로서의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동남아시아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해역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(Southeast Asia Sea)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및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해양루트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(R.O.T.: Routes of Trade)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는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고정된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해양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경계로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지도상에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명확히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표시되어야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한다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1.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이는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오랜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역사와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문화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그리고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해양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교역의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연속성을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반영하는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것으로서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각국의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현대적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EEZ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경계를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넘어서는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공동의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해양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유산으로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인정받아야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한다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2.</a:t>
            </a:r>
            <a:endParaRPr lang="en-US" altLang="en-US" sz="24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ko-KR" altLang="en-US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각주</a:t>
            </a:r>
            <a:r>
              <a:rPr lang="en-US" altLang="ko-KR" sz="20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:</a:t>
            </a:r>
            <a:endParaRPr lang="en-US" altLang="en-US" sz="20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endParaRPr lang="en-US" altLang="en-US" sz="20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pic>
        <p:nvPicPr>
          <p:cNvPr id="7" name="Content Placeholder 6" descr="A map of the east and south china sea&#10;&#10;Description automatically generated"/>
          <p:cNvPicPr>
            <a:picLocks noGrp="1"/>
          </p:cNvPicPr>
          <p:nvPr>
            <p:ph idx="1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6379" y="1196382"/>
            <a:ext cx="4923693" cy="5330148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5"/>
          <p:cNvSpPr/>
          <p:nvPr/>
        </p:nvSpPr>
        <p:spPr>
          <a:xfrm>
            <a:off x="5741759" y="459406"/>
            <a:ext cx="43780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PH" b="1" dirty="0">
                <a:solidFill>
                  <a:srgbClr val="C00000"/>
                </a:solidFill>
              </a:rPr>
              <a:t>Summary for the Austronesian Taiwan</a:t>
            </a:r>
            <a:endParaRPr lang="en-PH" dirty="0">
              <a:solidFill>
                <a:srgbClr val="C00000"/>
              </a:solidFill>
            </a:endParaRPr>
          </a:p>
        </p:txBody>
      </p:sp>
      <p:sp>
        <p:nvSpPr>
          <p:cNvPr id="3" name="Text Box 2"/>
          <p:cNvSpPr txBox="1"/>
          <p:nvPr/>
        </p:nvSpPr>
        <p:spPr>
          <a:xfrm>
            <a:off x="1896110" y="368300"/>
            <a:ext cx="467360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ko-KR" altLang="en-US" sz="24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오스트로네시아</a:t>
            </a:r>
            <a:r>
              <a:rPr lang="en-US" altLang="en-US" sz="24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4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대만</a:t>
            </a:r>
            <a:r>
              <a:rPr lang="en-US" altLang="en-US" sz="24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400" b="1" dirty="0">
                <a:solidFill>
                  <a:srgbClr val="C0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요약</a:t>
            </a:r>
            <a:endParaRPr lang="ko-KR" altLang="en-US" sz="2400" b="1" dirty="0">
              <a:solidFill>
                <a:srgbClr val="C00000"/>
              </a:solidFill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  <a:sym typeface="+mn-ea"/>
            </a:endParaRPr>
          </a:p>
        </p:txBody>
      </p:sp>
      <p:sp>
        <p:nvSpPr>
          <p:cNvPr id="2" name="Text Box 1"/>
          <p:cNvSpPr txBox="1"/>
          <p:nvPr/>
        </p:nvSpPr>
        <p:spPr>
          <a:xfrm>
            <a:off x="840105" y="6032500"/>
            <a:ext cx="10176510" cy="1149985"/>
          </a:xfrm>
          <a:prstGeom prst="rect">
            <a:avLst/>
          </a:prstGeom>
        </p:spPr>
        <p:txBody>
          <a:bodyPr>
            <a:noAutofit/>
          </a:bodyPr>
          <a:p>
            <a:r>
              <a:rPr sz="1200">
                <a:latin typeface="Malgun Gothic" panose="020B0503020000020004" charset="-127"/>
                <a:ea typeface="Malgun Gothic" panose="020B0503020000020004" charset="-127"/>
              </a:rPr>
              <a:t>Anderson, Adrian. “Defining Regional Seas Beyond EEZs: The Southeast Asia Sea Perspective.” Journal of Maritime Boundaries, 2021, pp. 54–68.</a:t>
            </a:r>
            <a:endParaRPr sz="1200">
              <a:latin typeface="Malgun Gothic" panose="020B0503020000020004" charset="-127"/>
              <a:ea typeface="Malgun Gothic" panose="020B0503020000020004" charset="-127"/>
              <a:hlinkClick r:id="rId2" action="ppaction://hlinkfile"/>
            </a:endParaRPr>
          </a:p>
          <a:p>
            <a:endParaRPr sz="1200">
              <a:latin typeface="Malgun Gothic" panose="020B0503020000020004" charset="-127"/>
              <a:ea typeface="Malgun Gothic" panose="020B0503020000020004" charset="-127"/>
              <a:hlinkClick r:id="rId2" action="ppaction://hlinkfile"/>
            </a:endParaRPr>
          </a:p>
          <a:p>
            <a:r>
              <a:rPr sz="1200">
                <a:latin typeface="Malgun Gothic" panose="020B0503020000020004" charset="-127"/>
                <a:ea typeface="Malgun Gothic" panose="020B0503020000020004" charset="-127"/>
              </a:rPr>
              <a:t>Valcos, Eduardo. “Maritime Routes and Regional Seas: Re-mapping Southeast Asia’s Oceanic Heritage.” Asian Maritime Review, 2022, pp. 102–115. </a:t>
            </a:r>
            <a:endParaRPr sz="1200">
              <a:latin typeface="Malgun Gothic" panose="020B0503020000020004" charset="-127"/>
              <a:ea typeface="Malgun Gothic" panose="020B0503020000020004" charset="-127"/>
              <a:hlinkClick r:id="rId3" action="ppaction://hlinkfil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heme/theme1.xml><?xml version="1.0" encoding="utf-8"?>
<a:theme xmlns:a="http://schemas.openxmlformats.org/drawingml/2006/main" name="BohemianVTI">
  <a:themeElements>
    <a:clrScheme name="Boho">
      <a:dk1>
        <a:sysClr val="windowText" lastClr="000000"/>
      </a:dk1>
      <a:lt1>
        <a:sysClr val="window" lastClr="FFFFFF"/>
      </a:lt1>
      <a:dk2>
        <a:srgbClr val="323232"/>
      </a:dk2>
      <a:lt2>
        <a:srgbClr val="F4F1EF"/>
      </a:lt2>
      <a:accent1>
        <a:srgbClr val="8F4F58"/>
      </a:accent1>
      <a:accent2>
        <a:srgbClr val="D09182"/>
      </a:accent2>
      <a:accent3>
        <a:srgbClr val="C7A085"/>
      </a:accent3>
      <a:accent4>
        <a:srgbClr val="ADA085"/>
      </a:accent4>
      <a:accent5>
        <a:srgbClr val="5F787F"/>
      </a:accent5>
      <a:accent6>
        <a:srgbClr val="5A6768"/>
      </a:accent6>
      <a:hlink>
        <a:srgbClr val="A25872"/>
      </a:hlink>
      <a:folHlink>
        <a:srgbClr val="667A7E"/>
      </a:folHlink>
    </a:clrScheme>
    <a:fontScheme name="modern love avenir">
      <a:majorFont>
        <a:latin typeface="Modern Love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5.xml><?xml version="1.0" encoding="utf-8"?>
<ds:datastoreItem xmlns:ds="http://schemas.openxmlformats.org/officeDocument/2006/customXml" ds:itemID="{5E2E9C82-64B6-4F9A-A148-8AB14CA82416}">
  <ds:schemaRefs/>
</ds:datastoreItem>
</file>

<file path=customXml/itemProps6.xml><?xml version="1.0" encoding="utf-8"?>
<ds:datastoreItem xmlns:ds="http://schemas.openxmlformats.org/officeDocument/2006/customXml" ds:itemID="{020AD0CF-41C9-4CE6-A693-309F7D7F2239}">
  <ds:schemaRefs/>
</ds:datastoreItem>
</file>

<file path=customXml/itemProps7.xml><?xml version="1.0" encoding="utf-8"?>
<ds:datastoreItem xmlns:ds="http://schemas.openxmlformats.org/officeDocument/2006/customXml" ds:itemID="{EAED9DC7-5694-42C0-9E34-6DDAF9016542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{B29C09E7-2591-432C-B733-FD5C85781A28}tf56081997_win32</Template>
  <TotalTime>0</TotalTime>
  <Words>37149</Words>
  <Application>WPS Presentation</Application>
  <PresentationFormat>Custom</PresentationFormat>
  <Paragraphs>809</Paragraphs>
  <Slides>72</Slides>
  <Notes>59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72</vt:i4>
      </vt:variant>
    </vt:vector>
  </HeadingPairs>
  <TitlesOfParts>
    <vt:vector size="87" baseType="lpstr">
      <vt:lpstr>Arial</vt:lpstr>
      <vt:lpstr>SimSun</vt:lpstr>
      <vt:lpstr>Wingdings</vt:lpstr>
      <vt:lpstr>Malgun Gothic</vt:lpstr>
      <vt:lpstr>Arial</vt:lpstr>
      <vt:lpstr>Arial Black</vt:lpstr>
      <vt:lpstr>Times New Roman</vt:lpstr>
      <vt:lpstr>Modern Love</vt:lpstr>
      <vt:lpstr>Segoe Print</vt:lpstr>
      <vt:lpstr>BatangChe</vt:lpstr>
      <vt:lpstr>Microsoft YaHei</vt:lpstr>
      <vt:lpstr>Arial Unicode MS</vt:lpstr>
      <vt:lpstr>Avenir Next LT Pro</vt:lpstr>
      <vt:lpstr>Calibri</vt:lpstr>
      <vt:lpstr>BohemianVTI</vt:lpstr>
      <vt:lpstr>PowerPoint 演示文稿</vt:lpstr>
      <vt:lpstr>PowerPoint 演示文稿</vt:lpstr>
      <vt:lpstr>기원전 3000년경부터의    대만 오스트로네시아계</vt:lpstr>
      <vt:lpstr>"기원전 5000년에서 1500년 사이 대만계   아우스트로네시아인의 확산 과정</vt:lpstr>
      <vt:lpstr>대만계 아우스트로네시아인:                     기원전 5000년에서 1500년까지</vt:lpstr>
      <vt:lpstr>PowerPoint 演示文稿</vt:lpstr>
      <vt:lpstr>PowerPoint 演示文稿</vt:lpstr>
      <vt:lpstr>대만의 아우스트로네시아 언어는 흔히 포르모산(Formosan) 언어군으로 분류되며, 아우스트로네시아어족의 가장 오래된 형태를 보존한 것으로 여겨진다. 이 포르모산어군은 일반적으로 9개의 주요 언어 분파(families)로 나뉘며, 이는 대만이 아우스트로네시아인의 기원지임을 시사하는 언어학적 근거로 자주 인용된다.  9개 (Formosan)포르모산어 분파 (예시, Blust 1999 기준):  Atayalic  Tsouic  East Formosan  Puyuma  Paiwan  Rukai  Bunun  Amis  Kavalan</vt:lpstr>
      <vt:lpstr>PowerPoint 演示文稿</vt:lpstr>
      <vt:lpstr>대만의 선주민(原住民, Yuánzhùmín)</vt:lpstr>
      <vt:lpstr>대만의 선주민(原住民, Yuánzhùmín)</vt:lpstr>
      <vt:lpstr>대만은 아우스트로네시아 민족과     아우스트로네시아어족의 기원지로    널리 인정받고 있다.</vt:lpstr>
      <vt:lpstr>고대 무역 디아스포라 공동체로서의 대만   아우스트로네시아인: 해양 확산과 문화 교류의 기원지</vt:lpstr>
      <vt:lpstr>대만의 언어와 종교</vt:lpstr>
      <vt:lpstr>대만과 필리핀의 해상        옥 (옥제품)   교역로 </vt:lpstr>
      <vt:lpstr>아우스트로네시아  무역망</vt:lpstr>
      <vt:lpstr>대만 동부지역  대만인은 사후인-칼라나이 상호작용권(Sa Huynh-Kalanay Interaction Sphere) 내에서 필리핀과의 교역을 지속하였다. 이 상호작용권은 기원전 수세기부터 동남아시아 해양 지역의 여러 문화 집단 간에 이루어진 광범위한 교류 체계를 지칭하며, 언어·기술·예술· 물질문화의 이동이 활발하게 이루어졌다.  특히 **동대만(Eastern Taiwan)**은 필리핀의 링링-오(lingling-o) 옥 장신구 산업과 베트남 중부 지역의 사후인(Sa Huỳnh) 문화에 사용된 고급 옥의 주요 공급지로 기능하였다. 이 지역에서 채굴된 옥(Nephrite jade)은 해상 교역을 통해 필리핀 및 인도차이나 반도로 유통되었고, 이를 통해 대만은 선사시대 동남아시아 해양 교역망에서 중요한    문화적·경제적 중심지로 자리매김하였다. </vt:lpstr>
      <vt:lpstr>PowerPoint 演示文稿</vt:lpstr>
      <vt:lpstr>PowerPoint 演示文稿</vt:lpstr>
      <vt:lpstr>PowerPoint 演示文稿</vt:lpstr>
      <vt:lpstr>"대만의 원주민은 곧 대만 아우스트로    네시아인이다."</vt:lpstr>
      <vt:lpstr>  대만 원주민     총인구       (2025년 기준)</vt:lpstr>
      <vt:lpstr>"대만 원주민은 오스트로네시아계 민족이다."</vt:lpstr>
      <vt:lpstr> “대만의 원주민은 중화인민공화국의 민족 분류 체계에서는 ‘가오산족(高山族, Gaoshan, 문자 그대로는 ‘고산(高山) 민족’)’이라는 명칭 하에 하나의 소수민족 집단으로 간주된다.”</vt:lpstr>
      <vt:lpstr> 대만 원주민과 ‘가오산족(高山族)’ 명칭에 대한 정치·문화적 함의 </vt:lpstr>
      <vt:lpstr>7세기 초 대만의 가오산족 계열 부족들</vt:lpstr>
      <vt:lpstr>“‘야만인(番)’에서 유교 중심의 한족 문화로의 점진적 전환 과정”</vt:lpstr>
      <vt:lpstr>‘번(番)’에서 유교적 ‘한(漢)’ 문화로의 점진적 전환</vt:lpstr>
      <vt:lpstr>“대만 평야 지역의   토착 원주민 집단”</vt:lpstr>
      <vt:lpstr>대만 평야 토착민</vt:lpstr>
      <vt:lpstr>대만 평야 토착민</vt:lpstr>
      <vt:lpstr>대만 평야 토착민</vt:lpstr>
      <vt:lpstr>대만 평야 토착민</vt:lpstr>
      <vt:lpstr>PowerPoint 演示文稿</vt:lpstr>
      <vt:lpstr>한(漢) 왕조의 대만에 대한 영향</vt:lpstr>
      <vt:lpstr>Han’s Influence to Taiwan </vt:lpstr>
      <vt:lpstr>한(漢) 왕조의 대만에 대한 영향 </vt:lpstr>
      <vt:lpstr> 한(漢) 왕조의 대만에 대한 영향  </vt:lpstr>
      <vt:lpstr>한(漢) 왕조의 대만에 대한 영향 </vt:lpstr>
      <vt:lpstr>Han’s Influence to Taiwan </vt:lpstr>
      <vt:lpstr>한(漢) 왕조의 대만에 대한 영향 </vt:lpstr>
      <vt:lpstr>서기 230년 오나라의 대만 원정: 삼국시대 중국과 대만의 최초 국책 접촉 사례</vt:lpstr>
      <vt:lpstr>PowerPoint 演示文稿</vt:lpstr>
      <vt:lpstr>“17세기 푸젠성과 광둥성에서의 한족 이주”</vt:lpstr>
      <vt:lpstr>   2022년 4월, 대만 헌법재판소는 「원주민지위법(Status Act for Indigenous Peoples)」 제4조 제2항이 위헌이라고 판결하였다.</vt:lpstr>
      <vt:lpstr>고대 중국 역사서들은 동쪽 섬들에 대한 방문을 기록하고 있으며, 일부 역사학자들은 이 섬들을 대만으로 식별하고 있다.  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대만 공화국과 오스트로네시아계 대만인의 역사 — 청조로부터 중화민국으로의 전환기 —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When Nationalist KMT was defeated by PRC, Chang refuged to Taiwan after lost main land China, he reminded the lost Austronesian Southeast Asia Sea</vt:lpstr>
      <vt:lpstr>PowerPoint 演示文稿</vt:lpstr>
      <vt:lpstr>Summary for the Austronesian Taiwan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Taiwanses Indigenrous People</dc:title>
  <dc:creator>gyung cheol choi</dc:creator>
  <cp:lastModifiedBy>James Choi</cp:lastModifiedBy>
  <cp:revision>92</cp:revision>
  <dcterms:created xsi:type="dcterms:W3CDTF">2024-04-08T06:52:00Z</dcterms:created>
  <dcterms:modified xsi:type="dcterms:W3CDTF">2025-07-24T14:21:45Z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ICV">
    <vt:lpwstr>67BE9AAF4CE54FE48002C4F16F36F712_13</vt:lpwstr>
  </property>
  <property fmtid="{D5CDD505-2E9C-101B-9397-08002B2CF9AE}" pid="4" name="KSOProductBuildVer">
    <vt:lpwstr>1033-12.2.0.21931</vt:lpwstr>
  </property>
</Properties>
</file>