
<file path=[Content_Types].xml><?xml version="1.0" encoding="utf-8"?>
<Types xmlns="http://schemas.openxmlformats.org/package/2006/content-types">
  <Default Extension="jpeg" ContentType="image/jpeg"/>
  <Default Extension="JPG" ContentType="image/.jpg"/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5" r:id="rId3"/>
    <p:sldId id="264" r:id="rId4"/>
    <p:sldId id="260" r:id="rId5"/>
    <p:sldId id="256" r:id="rId6"/>
    <p:sldId id="257" r:id="rId7"/>
    <p:sldId id="258" r:id="rId8"/>
    <p:sldId id="259" r:id="rId9"/>
    <p:sldId id="262" r:id="rId10"/>
    <p:sldId id="263" r:id="rId11"/>
    <p:sldId id="261" r:id="rId1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079" autoAdjust="0"/>
  </p:normalViewPr>
  <p:slideViewPr>
    <p:cSldViewPr showGuides="1">
      <p:cViewPr varScale="1">
        <p:scale>
          <a:sx n="42" d="100"/>
          <a:sy n="42" d="100"/>
        </p:scale>
        <p:origin x="-1330" y="-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각 삼각형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제목 8"/>
          <p:cNvSpPr>
            <a:spLocks noGrp="1"/>
          </p:cNvSpPr>
          <p:nvPr>
            <p:ph type="ctrTitle" hasCustomPrompt="1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7" name="부제목 16"/>
          <p:cNvSpPr>
            <a:spLocks noGrp="1"/>
          </p:cNvSpPr>
          <p:nvPr>
            <p:ph type="subTitle" idx="1" hasCustomPrompt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grpSp>
        <p:nvGrpSpPr>
          <p:cNvPr id="2" name="그룹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자유형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자유형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자유형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직선 연결선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날짜 개체 틀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A62007-1794-451A-B269-EBEFCA1D4047}" type="datetimeFigureOut">
              <a:rPr lang="ko-KR" altLang="en-US" smtClean="0"/>
            </a:fld>
            <a:endParaRPr lang="ko-KR" altLang="en-US"/>
          </a:p>
        </p:txBody>
      </p:sp>
      <p:sp>
        <p:nvSpPr>
          <p:cNvPr id="19" name="바닥글 개체 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17BF61F-E90A-4AF5-87AD-F0C195A4B97D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  <a:endParaRPr lang="ko-KR" altLang="en-US" smtClean="0"/>
          </a:p>
          <a:p>
            <a:pPr lvl="1" eaLnBrk="1" latinLnBrk="0" hangingPunct="1"/>
            <a:r>
              <a:rPr lang="ko-KR" altLang="en-US" smtClean="0"/>
              <a:t>둘째 수준</a:t>
            </a:r>
            <a:endParaRPr lang="ko-KR" altLang="en-US" smtClean="0"/>
          </a:p>
          <a:p>
            <a:pPr lvl="2" eaLnBrk="1" latinLnBrk="0" hangingPunct="1"/>
            <a:r>
              <a:rPr lang="ko-KR" altLang="en-US" smtClean="0"/>
              <a:t>셋째 수준</a:t>
            </a:r>
            <a:endParaRPr lang="ko-KR" altLang="en-US" smtClean="0"/>
          </a:p>
          <a:p>
            <a:pPr lvl="3" eaLnBrk="1" latinLnBrk="0" hangingPunct="1"/>
            <a:r>
              <a:rPr lang="ko-KR" altLang="en-US" smtClean="0"/>
              <a:t>넷째 수준</a:t>
            </a:r>
            <a:endParaRPr lang="ko-KR" altLang="en-US" smtClean="0"/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62007-1794-451A-B269-EBEFCA1D4047}" type="datetimeFigureOut">
              <a:rPr lang="ko-KR" altLang="en-US" smtClean="0"/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BF61F-E90A-4AF5-87AD-F0C195A4B97D}" type="slidenum">
              <a:rPr lang="ko-KR" altLang="en-US" smtClean="0"/>
            </a:fld>
            <a:endParaRPr lang="ko-KR" altLang="en-US"/>
          </a:p>
        </p:txBody>
      </p:sp>
      <p:sp>
        <p:nvSpPr>
          <p:cNvPr id="7" name="제목 6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 hasCustomPrompt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  <a:endParaRPr kumimoji="0" lang="ko-KR" altLang="en-US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62007-1794-451A-B269-EBEFCA1D4047}" type="datetimeFigureOut">
              <a:rPr lang="ko-KR" altLang="en-US" smtClean="0"/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BF61F-E90A-4AF5-87AD-F0C195A4B97D}" type="slidenum">
              <a:rPr lang="ko-KR" altLang="en-US" smtClean="0"/>
            </a:fld>
            <a:endParaRPr lang="ko-KR" altLang="en-US"/>
          </a:p>
        </p:txBody>
      </p:sp>
      <p:sp>
        <p:nvSpPr>
          <p:cNvPr id="7" name="갈매기형 수장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갈매기형 수장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half" idx="1" hasCustomPrompt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  <a:endParaRPr lang="ko-KR" altLang="en-US" smtClean="0"/>
          </a:p>
          <a:p>
            <a:pPr lvl="1" eaLnBrk="1" latinLnBrk="0" hangingPunct="1"/>
            <a:r>
              <a:rPr lang="ko-KR" altLang="en-US" smtClean="0"/>
              <a:t>둘째 수준</a:t>
            </a:r>
            <a:endParaRPr lang="ko-KR" altLang="en-US" smtClean="0"/>
          </a:p>
          <a:p>
            <a:pPr lvl="2" eaLnBrk="1" latinLnBrk="0" hangingPunct="1"/>
            <a:r>
              <a:rPr lang="ko-KR" altLang="en-US" smtClean="0"/>
              <a:t>셋째 수준</a:t>
            </a:r>
            <a:endParaRPr lang="ko-KR" altLang="en-US" smtClean="0"/>
          </a:p>
          <a:p>
            <a:pPr lvl="3" eaLnBrk="1" latinLnBrk="0" hangingPunct="1"/>
            <a:r>
              <a:rPr lang="ko-KR" altLang="en-US" smtClean="0"/>
              <a:t>넷째 수준</a:t>
            </a:r>
            <a:endParaRPr lang="ko-KR" altLang="en-US" smtClean="0"/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 hasCustomPrompt="1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  <a:endParaRPr lang="ko-KR" altLang="en-US" smtClean="0"/>
          </a:p>
          <a:p>
            <a:pPr lvl="1" eaLnBrk="1" latinLnBrk="0" hangingPunct="1"/>
            <a:r>
              <a:rPr lang="ko-KR" altLang="en-US" smtClean="0"/>
              <a:t>둘째 수준</a:t>
            </a:r>
            <a:endParaRPr lang="ko-KR" altLang="en-US" smtClean="0"/>
          </a:p>
          <a:p>
            <a:pPr lvl="2" eaLnBrk="1" latinLnBrk="0" hangingPunct="1"/>
            <a:r>
              <a:rPr lang="ko-KR" altLang="en-US" smtClean="0"/>
              <a:t>셋째 수준</a:t>
            </a:r>
            <a:endParaRPr lang="ko-KR" altLang="en-US" smtClean="0"/>
          </a:p>
          <a:p>
            <a:pPr lvl="3" eaLnBrk="1" latinLnBrk="0" hangingPunct="1"/>
            <a:r>
              <a:rPr lang="ko-KR" altLang="en-US" smtClean="0"/>
              <a:t>넷째 수준</a:t>
            </a:r>
            <a:endParaRPr lang="ko-KR" altLang="en-US" smtClean="0"/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62007-1794-451A-B269-EBEFCA1D4047}" type="datetimeFigureOut">
              <a:rPr lang="ko-KR" altLang="en-US" smtClean="0"/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BF61F-E90A-4AF5-87AD-F0C195A4B97D}" type="slidenum">
              <a:rPr lang="ko-KR" altLang="en-US" smtClean="0"/>
            </a:fld>
            <a:endParaRPr lang="ko-KR" altLang="en-US"/>
          </a:p>
        </p:txBody>
      </p:sp>
      <p:sp>
        <p:nvSpPr>
          <p:cNvPr id="8" name="제목 7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비교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 hasCustomPrompt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  <a:endParaRPr kumimoji="0" lang="ko-KR" altLang="en-US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 hasCustomPrompt="1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  <a:endParaRPr kumimoji="0" lang="ko-KR" altLang="en-US" smtClean="0"/>
          </a:p>
        </p:txBody>
      </p:sp>
      <p:sp>
        <p:nvSpPr>
          <p:cNvPr id="5" name="내용 개체 틀 4"/>
          <p:cNvSpPr>
            <a:spLocks noGrp="1"/>
          </p:cNvSpPr>
          <p:nvPr>
            <p:ph sz="quarter" idx="2" hasCustomPrompt="1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  <a:endParaRPr lang="ko-KR" altLang="en-US" smtClean="0"/>
          </a:p>
          <a:p>
            <a:pPr lvl="1" eaLnBrk="1" latinLnBrk="0" hangingPunct="1"/>
            <a:r>
              <a:rPr lang="ko-KR" altLang="en-US" smtClean="0"/>
              <a:t>둘째 수준</a:t>
            </a:r>
            <a:endParaRPr lang="ko-KR" altLang="en-US" smtClean="0"/>
          </a:p>
          <a:p>
            <a:pPr lvl="2" eaLnBrk="1" latinLnBrk="0" hangingPunct="1"/>
            <a:r>
              <a:rPr lang="ko-KR" altLang="en-US" smtClean="0"/>
              <a:t>셋째 수준</a:t>
            </a:r>
            <a:endParaRPr lang="ko-KR" altLang="en-US" smtClean="0"/>
          </a:p>
          <a:p>
            <a:pPr lvl="3" eaLnBrk="1" latinLnBrk="0" hangingPunct="1"/>
            <a:r>
              <a:rPr lang="ko-KR" altLang="en-US" smtClean="0"/>
              <a:t>넷째 수준</a:t>
            </a:r>
            <a:endParaRPr lang="ko-KR" altLang="en-US" smtClean="0"/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 hasCustomPrompt="1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  <a:endParaRPr lang="ko-KR" altLang="en-US" smtClean="0"/>
          </a:p>
          <a:p>
            <a:pPr lvl="1" eaLnBrk="1" latinLnBrk="0" hangingPunct="1"/>
            <a:r>
              <a:rPr lang="ko-KR" altLang="en-US" smtClean="0"/>
              <a:t>둘째 수준</a:t>
            </a:r>
            <a:endParaRPr lang="ko-KR" altLang="en-US" smtClean="0"/>
          </a:p>
          <a:p>
            <a:pPr lvl="2" eaLnBrk="1" latinLnBrk="0" hangingPunct="1"/>
            <a:r>
              <a:rPr lang="ko-KR" altLang="en-US" smtClean="0"/>
              <a:t>셋째 수준</a:t>
            </a:r>
            <a:endParaRPr lang="ko-KR" altLang="en-US" smtClean="0"/>
          </a:p>
          <a:p>
            <a:pPr lvl="3" eaLnBrk="1" latinLnBrk="0" hangingPunct="1"/>
            <a:r>
              <a:rPr lang="ko-KR" altLang="en-US" smtClean="0"/>
              <a:t>넷째 수준</a:t>
            </a:r>
            <a:endParaRPr lang="ko-KR" altLang="en-US" smtClean="0"/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62007-1794-451A-B269-EBEFCA1D4047}" type="datetimeFigureOut">
              <a:rPr lang="ko-KR" altLang="en-US" smtClean="0"/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BF61F-E90A-4AF5-87AD-F0C195A4B97D}" type="slidenum">
              <a:rPr lang="ko-KR" altLang="en-US" smtClean="0"/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62007-1794-451A-B269-EBEFCA1D4047}" type="datetimeFigureOut">
              <a:rPr lang="ko-KR" altLang="en-US" smtClean="0"/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BF61F-E90A-4AF5-87AD-F0C195A4B97D}" type="slidenum">
              <a:rPr lang="ko-KR" altLang="en-US" smtClean="0"/>
            </a:fld>
            <a:endParaRPr lang="ko-KR" altLang="en-US"/>
          </a:p>
        </p:txBody>
      </p:sp>
      <p:sp>
        <p:nvSpPr>
          <p:cNvPr id="6" name="제목 5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62007-1794-451A-B269-EBEFCA1D4047}" type="datetimeFigureOut">
              <a:rPr lang="ko-KR" altLang="en-US" smtClean="0"/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BF61F-E90A-4AF5-87AD-F0C195A4B97D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캡션 있는 콘텐츠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 hasCustomPrompt="1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  <a:endParaRPr kumimoji="0" lang="ko-KR" altLang="en-US" smtClean="0"/>
          </a:p>
        </p:txBody>
      </p:sp>
      <p:sp>
        <p:nvSpPr>
          <p:cNvPr id="4" name="내용 개체 틀 3"/>
          <p:cNvSpPr>
            <a:spLocks noGrp="1"/>
          </p:cNvSpPr>
          <p:nvPr>
            <p:ph sz="half" idx="1" hasCustomPrompt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  <a:endParaRPr lang="ko-KR" altLang="en-US" smtClean="0"/>
          </a:p>
          <a:p>
            <a:pPr lvl="1" eaLnBrk="1" latinLnBrk="0" hangingPunct="1"/>
            <a:r>
              <a:rPr lang="ko-KR" altLang="en-US" smtClean="0"/>
              <a:t>둘째 수준</a:t>
            </a:r>
            <a:endParaRPr lang="ko-KR" altLang="en-US" smtClean="0"/>
          </a:p>
          <a:p>
            <a:pPr lvl="2" eaLnBrk="1" latinLnBrk="0" hangingPunct="1"/>
            <a:r>
              <a:rPr lang="ko-KR" altLang="en-US" smtClean="0"/>
              <a:t>셋째 수준</a:t>
            </a:r>
            <a:endParaRPr lang="ko-KR" altLang="en-US" smtClean="0"/>
          </a:p>
          <a:p>
            <a:pPr lvl="3" eaLnBrk="1" latinLnBrk="0" hangingPunct="1"/>
            <a:r>
              <a:rPr lang="ko-KR" altLang="en-US" smtClean="0"/>
              <a:t>넷째 수준</a:t>
            </a:r>
            <a:endParaRPr lang="ko-KR" altLang="en-US" smtClean="0"/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B6A62007-1794-451A-B269-EBEFCA1D4047}" type="datetimeFigureOut">
              <a:rPr lang="ko-KR" altLang="en-US" smtClean="0"/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BF61F-E90A-4AF5-87AD-F0C195A4B97D}" type="slidenum">
              <a:rPr lang="ko-KR" altLang="en-US" smtClean="0"/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캡션 있는 그림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half" idx="2" hasCustomPrompt="1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415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  <a:endParaRPr kumimoji="0" lang="ko-KR" altLang="en-US" smtClean="0"/>
          </a:p>
        </p:txBody>
      </p:sp>
      <p:sp>
        <p:nvSpPr>
          <p:cNvPr id="3" name="그림 개체 틀 2"/>
          <p:cNvSpPr>
            <a:spLocks noGrp="1"/>
          </p:cNvSpPr>
          <p:nvPr>
            <p:ph type="pic" idx="1" hasCustomPrompt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A62007-1794-451A-B269-EBEFCA1D4047}" type="datetimeFigureOut">
              <a:rPr lang="ko-KR" altLang="en-US" smtClean="0"/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17BF61F-E90A-4AF5-87AD-F0C195A4B97D}" type="slidenum">
              <a:rPr lang="ko-KR" altLang="en-US" smtClean="0"/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8" name="자유형 7"/>
          <p:cNvSpPr/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자유형 8"/>
          <p:cNvSpPr/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직각 삼각형 9"/>
          <p:cNvSpPr/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직선 연결선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갈매기형 수장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갈매기형 수장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  <a:endParaRPr lang="ko-KR" altLang="en-US" smtClean="0"/>
          </a:p>
          <a:p>
            <a:pPr lvl="1" eaLnBrk="1" latinLnBrk="0" hangingPunct="1"/>
            <a:r>
              <a:rPr lang="ko-KR" altLang="en-US" smtClean="0"/>
              <a:t>둘째 수준</a:t>
            </a:r>
            <a:endParaRPr lang="ko-KR" altLang="en-US" smtClean="0"/>
          </a:p>
          <a:p>
            <a:pPr lvl="2" eaLnBrk="1" latinLnBrk="0" hangingPunct="1"/>
            <a:r>
              <a:rPr lang="ko-KR" altLang="en-US" smtClean="0"/>
              <a:t>셋째 수준</a:t>
            </a:r>
            <a:endParaRPr lang="ko-KR" altLang="en-US" smtClean="0"/>
          </a:p>
          <a:p>
            <a:pPr lvl="3" eaLnBrk="1" latinLnBrk="0" hangingPunct="1"/>
            <a:r>
              <a:rPr lang="ko-KR" altLang="en-US" smtClean="0"/>
              <a:t>넷째 수준</a:t>
            </a:r>
            <a:endParaRPr lang="ko-KR" altLang="en-US" smtClean="0"/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62007-1794-451A-B269-EBEFCA1D4047}" type="datetimeFigureOut">
              <a:rPr lang="ko-KR" altLang="en-US" smtClean="0"/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BF61F-E90A-4AF5-87AD-F0C195A4B97D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hasCustomPrompt="1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  <a:endParaRPr lang="ko-KR" altLang="en-US" smtClean="0"/>
          </a:p>
          <a:p>
            <a:pPr lvl="1" eaLnBrk="1" latinLnBrk="0" hangingPunct="1"/>
            <a:r>
              <a:rPr lang="ko-KR" altLang="en-US" smtClean="0"/>
              <a:t>둘째 수준</a:t>
            </a:r>
            <a:endParaRPr lang="ko-KR" altLang="en-US" smtClean="0"/>
          </a:p>
          <a:p>
            <a:pPr lvl="2" eaLnBrk="1" latinLnBrk="0" hangingPunct="1"/>
            <a:r>
              <a:rPr lang="ko-KR" altLang="en-US" smtClean="0"/>
              <a:t>셋째 수준</a:t>
            </a:r>
            <a:endParaRPr lang="ko-KR" altLang="en-US" smtClean="0"/>
          </a:p>
          <a:p>
            <a:pPr lvl="3" eaLnBrk="1" latinLnBrk="0" hangingPunct="1"/>
            <a:r>
              <a:rPr lang="ko-KR" altLang="en-US" smtClean="0"/>
              <a:t>넷째 수준</a:t>
            </a:r>
            <a:endParaRPr lang="ko-KR" altLang="en-US" smtClean="0"/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62007-1794-451A-B269-EBEFCA1D4047}" type="datetimeFigureOut">
              <a:rPr lang="ko-KR" altLang="en-US" smtClean="0"/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BF61F-E90A-4AF5-87AD-F0C195A4B97D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자유형 12"/>
          <p:cNvSpPr/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자유형 11"/>
          <p:cNvSpPr/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직각 삼각형 13"/>
          <p:cNvSpPr/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직선 연결선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제목 개체 틀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0" name="텍스트 개체 틀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  <a:endParaRPr kumimoji="0" lang="ko-KR" altLang="en-US" smtClean="0"/>
          </a:p>
          <a:p>
            <a:pPr lvl="1" eaLnBrk="1" latinLnBrk="0" hangingPunct="1"/>
            <a:r>
              <a:rPr kumimoji="0" lang="ko-KR" altLang="en-US" smtClean="0"/>
              <a:t>둘째 수준</a:t>
            </a:r>
            <a:endParaRPr kumimoji="0" lang="ko-KR" altLang="en-US" smtClean="0"/>
          </a:p>
          <a:p>
            <a:pPr lvl="2" eaLnBrk="1" latinLnBrk="0" hangingPunct="1"/>
            <a:r>
              <a:rPr kumimoji="0" lang="ko-KR" altLang="en-US" smtClean="0"/>
              <a:t>셋째 수준</a:t>
            </a:r>
            <a:endParaRPr kumimoji="0" lang="ko-KR" altLang="en-US" smtClean="0"/>
          </a:p>
          <a:p>
            <a:pPr lvl="3" eaLnBrk="1" latinLnBrk="0" hangingPunct="1"/>
            <a:r>
              <a:rPr kumimoji="0" lang="ko-KR" altLang="en-US" smtClean="0"/>
              <a:t>넷째 수준</a:t>
            </a:r>
            <a:endParaRPr kumimoji="0" lang="ko-KR" altLang="en-US" smtClean="0"/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0" name="날짜 개체 틀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fld id="{B6A62007-1794-451A-B269-EBEFCA1D4047}" type="datetimeFigureOut">
              <a:rPr lang="ko-KR" altLang="en-US" smtClean="0"/>
            </a:fld>
            <a:endParaRPr lang="ko-KR" altLang="en-US"/>
          </a:p>
        </p:txBody>
      </p:sp>
      <p:sp>
        <p:nvSpPr>
          <p:cNvPr id="22" name="바닥글 개체 틀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18" name="슬라이드 번호 개체 틀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917BF61F-E90A-4AF5-87AD-F0C195A4B97D}" type="slidenum">
              <a:rPr lang="ko-KR" altLang="en-US" smtClean="0"/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1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55905" algn="l" rtl="0" eaLnBrk="1" latinLnBrk="1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 panose="05040102010807070707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665" indent="-228600" algn="l" rtl="0" eaLnBrk="1" latinLnBrk="1" hangingPunct="1">
        <a:spcBef>
          <a:spcPts val="325"/>
        </a:spcBef>
        <a:buClr>
          <a:schemeClr val="accent1"/>
        </a:buClr>
        <a:buFont typeface="Verdana" panose="020B0604030504040204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790" indent="-228600" algn="l" rtl="0" eaLnBrk="1" latinLnBrk="1" hangingPunct="1">
        <a:spcBef>
          <a:spcPts val="350"/>
        </a:spcBef>
        <a:buClr>
          <a:schemeClr val="accent2"/>
        </a:buClr>
        <a:buSzPct val="100000"/>
        <a:buFont typeface="Wingdings 2" panose="05020102010507070707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1" hangingPunct="1">
        <a:spcBef>
          <a:spcPts val="350"/>
        </a:spcBef>
        <a:buClr>
          <a:schemeClr val="accent2"/>
        </a:buClr>
        <a:buFont typeface="Wingdings 2" panose="05020102010507070707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1" hangingPunct="1">
        <a:spcBef>
          <a:spcPts val="350"/>
        </a:spcBef>
        <a:buClr>
          <a:schemeClr val="accent2"/>
        </a:buClr>
        <a:buFont typeface="Wingdings 2" panose="05020102010507070707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1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1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1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1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750" y="1557020"/>
            <a:ext cx="8229600" cy="3696335"/>
          </a:xfrm>
        </p:spPr>
        <p:txBody>
          <a:bodyPr>
            <a:normAutofit/>
          </a:bodyPr>
          <a:p>
            <a:r>
              <a:rPr lang="en-US" altLang="en-US"/>
              <a:t>"</a:t>
            </a:r>
            <a:r>
              <a:rPr lang="ko-KR" altLang="en-US"/>
              <a:t>남중국해</a:t>
            </a:r>
            <a:r>
              <a:rPr lang="en-US" altLang="en-US"/>
              <a:t> </a:t>
            </a:r>
            <a:r>
              <a:rPr lang="ko-KR" altLang="en-US"/>
              <a:t>이남</a:t>
            </a:r>
            <a:r>
              <a:rPr lang="en-US" altLang="en-US"/>
              <a:t> </a:t>
            </a:r>
            <a:r>
              <a:rPr lang="ko-KR" altLang="en-US"/>
              <a:t>해역에</a:t>
            </a:r>
            <a:r>
              <a:rPr lang="en-US" altLang="en-US"/>
              <a:t> </a:t>
            </a:r>
            <a:r>
              <a:rPr lang="ko-KR" altLang="en-US"/>
              <a:t>대한</a:t>
            </a:r>
            <a:r>
              <a:rPr lang="en-US" altLang="en-US"/>
              <a:t> ‘</a:t>
            </a:r>
            <a:r>
              <a:rPr lang="ko-KR" altLang="en-US"/>
              <a:t>동남아시아해</a:t>
            </a:r>
            <a:r>
              <a:rPr lang="en-US" altLang="en-US"/>
              <a:t>’ </a:t>
            </a:r>
            <a:r>
              <a:rPr lang="ko-KR" altLang="en-US"/>
              <a:t>명칭</a:t>
            </a:r>
            <a:r>
              <a:rPr lang="en-US" altLang="en-US"/>
              <a:t> </a:t>
            </a:r>
            <a:r>
              <a:rPr lang="ko-KR" altLang="en-US"/>
              <a:t>제안</a:t>
            </a:r>
            <a:r>
              <a:rPr lang="en-US" altLang="en-US"/>
              <a:t>"</a:t>
            </a:r>
            <a:br>
              <a:rPr lang="en-US" altLang="en-US"/>
            </a:br>
            <a:br>
              <a:rPr lang="en-PH" altLang="en-US"/>
            </a:br>
            <a:r>
              <a:rPr lang="en-US" altLang="en-US" sz="3110"/>
              <a:t>"</a:t>
            </a:r>
            <a:r>
              <a:rPr lang="ko-KR" altLang="en-US" sz="3110"/>
              <a:t>필리핀의</a:t>
            </a:r>
            <a:r>
              <a:rPr lang="en-US" altLang="en-US" sz="3110"/>
              <a:t> </a:t>
            </a:r>
            <a:r>
              <a:rPr lang="ko-KR" altLang="en-US" sz="3110"/>
              <a:t>동남아시아</a:t>
            </a:r>
            <a:r>
              <a:rPr lang="en-US" altLang="en-US" sz="3110"/>
              <a:t> </a:t>
            </a:r>
            <a:r>
              <a:rPr lang="ko-KR" altLang="en-US" sz="3110"/>
              <a:t>공통성</a:t>
            </a:r>
            <a:r>
              <a:rPr lang="en-US" altLang="en-US" sz="3110"/>
              <a:t> </a:t>
            </a:r>
            <a:r>
              <a:rPr lang="ko-KR" altLang="en-US" sz="3110"/>
              <a:t>연구재단</a:t>
            </a:r>
            <a:r>
              <a:rPr lang="en-US" altLang="ko-KR" sz="3110"/>
              <a:t>       </a:t>
            </a:r>
            <a:r>
              <a:rPr lang="en-US" altLang="en-US" sz="3110"/>
              <a:t>(SEACOM) </a:t>
            </a:r>
            <a:r>
              <a:rPr lang="ko-KR" altLang="en-US" sz="3110"/>
              <a:t>주관</a:t>
            </a:r>
            <a:r>
              <a:rPr lang="en-US" altLang="en-US" sz="3110"/>
              <a:t>"</a:t>
            </a:r>
            <a:endParaRPr lang="en-US" altLang="en-US" sz="311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11505" y="1120140"/>
            <a:ext cx="8229600" cy="3532505"/>
          </a:xfrm>
        </p:spPr>
        <p:txBody>
          <a:bodyPr>
            <a:noAutofit/>
          </a:bodyPr>
          <a:lstStyle/>
          <a:p>
            <a:r>
              <a:rPr lang="en-US" altLang="en-US" sz="1800" b="1" dirty="0"/>
              <a:t>Ⅰ. </a:t>
            </a:r>
            <a:r>
              <a:rPr lang="ko-KR" altLang="en-US" sz="1800" b="1" dirty="0"/>
              <a:t>고지도를</a:t>
            </a:r>
            <a:r>
              <a:rPr lang="en-US" altLang="en-US" sz="1800" b="1" dirty="0"/>
              <a:t> </a:t>
            </a:r>
            <a:r>
              <a:rPr lang="ko-KR" altLang="en-US" sz="1800" b="1" dirty="0"/>
              <a:t>통한</a:t>
            </a:r>
            <a:r>
              <a:rPr lang="en-US" altLang="en-US" sz="1800" b="1" dirty="0"/>
              <a:t> </a:t>
            </a:r>
            <a:r>
              <a:rPr lang="ko-KR" altLang="en-US" sz="1800" b="1" dirty="0"/>
              <a:t>지리적</a:t>
            </a:r>
            <a:r>
              <a:rPr lang="en-US" altLang="en-US" sz="1800" b="1" dirty="0"/>
              <a:t> </a:t>
            </a:r>
            <a:r>
              <a:rPr lang="ko-KR" altLang="en-US" sz="1800" b="1" dirty="0"/>
              <a:t>정당성</a:t>
            </a:r>
            <a:endParaRPr lang="ko-KR" altLang="en-US" sz="1800" dirty="0"/>
          </a:p>
          <a:p>
            <a:r>
              <a:rPr lang="ko-KR" altLang="en-US" sz="1800" dirty="0"/>
              <a:t>역사적으로</a:t>
            </a:r>
            <a:r>
              <a:rPr lang="en-US" altLang="en-US" sz="1800" dirty="0"/>
              <a:t> </a:t>
            </a:r>
            <a:r>
              <a:rPr lang="ko-KR" altLang="en-US" sz="1800" dirty="0"/>
              <a:t>제작된</a:t>
            </a:r>
            <a:r>
              <a:rPr lang="en-US" altLang="en-US" sz="1800" dirty="0"/>
              <a:t> </a:t>
            </a:r>
            <a:r>
              <a:rPr lang="ko-KR" altLang="en-US" sz="1800" dirty="0"/>
              <a:t>고지도들에</a:t>
            </a:r>
            <a:r>
              <a:rPr lang="en-US" altLang="en-US" sz="1800" dirty="0"/>
              <a:t> </a:t>
            </a:r>
            <a:r>
              <a:rPr lang="ko-KR" altLang="en-US" sz="1800" dirty="0"/>
              <a:t>따르면</a:t>
            </a:r>
            <a:r>
              <a:rPr lang="en-US" altLang="en-US" sz="1800" dirty="0"/>
              <a:t>, </a:t>
            </a:r>
            <a:r>
              <a:rPr lang="ko-KR" altLang="en-US" sz="1800" dirty="0"/>
              <a:t>현재</a:t>
            </a:r>
            <a:r>
              <a:rPr lang="en-US" altLang="en-US" sz="1800" dirty="0"/>
              <a:t> ‘</a:t>
            </a:r>
            <a:r>
              <a:rPr lang="ko-KR" altLang="en-US" sz="1800" dirty="0"/>
              <a:t>남중국해</a:t>
            </a:r>
            <a:r>
              <a:rPr lang="en-US" altLang="en-US" sz="1800" dirty="0"/>
              <a:t>’</a:t>
            </a:r>
            <a:r>
              <a:rPr lang="ko-KR" altLang="en-US" sz="1800" dirty="0"/>
              <a:t>로</a:t>
            </a:r>
            <a:r>
              <a:rPr lang="en-US" altLang="en-US" sz="1800" dirty="0"/>
              <a:t> </a:t>
            </a:r>
            <a:r>
              <a:rPr lang="ko-KR" altLang="en-US" sz="1800" dirty="0"/>
              <a:t>불리는</a:t>
            </a:r>
            <a:r>
              <a:rPr lang="en-US" altLang="en-US" sz="1800" dirty="0"/>
              <a:t> </a:t>
            </a:r>
            <a:r>
              <a:rPr lang="ko-KR" altLang="en-US" sz="1800" dirty="0"/>
              <a:t>해역은</a:t>
            </a:r>
            <a:r>
              <a:rPr lang="en-US" altLang="en-US" sz="1800" dirty="0"/>
              <a:t> </a:t>
            </a:r>
            <a:r>
              <a:rPr lang="ko-KR" altLang="en-US" sz="1800" dirty="0"/>
              <a:t>중국이</a:t>
            </a:r>
            <a:r>
              <a:rPr lang="en-US" altLang="en-US" sz="1800" dirty="0"/>
              <a:t> </a:t>
            </a:r>
            <a:r>
              <a:rPr lang="ko-KR" altLang="en-US" sz="1800" dirty="0"/>
              <a:t>아닌</a:t>
            </a:r>
            <a:r>
              <a:rPr lang="en-US" altLang="en-US" sz="1800" dirty="0"/>
              <a:t> </a:t>
            </a:r>
            <a:r>
              <a:rPr lang="ko-KR" altLang="en-US" sz="1800" dirty="0"/>
              <a:t>동남아시아</a:t>
            </a:r>
            <a:r>
              <a:rPr lang="en-US" altLang="en-US" sz="1800" dirty="0"/>
              <a:t> </a:t>
            </a:r>
            <a:r>
              <a:rPr lang="ko-KR" altLang="en-US" sz="1800" dirty="0"/>
              <a:t>여러</a:t>
            </a:r>
            <a:r>
              <a:rPr lang="en-US" altLang="en-US" sz="1800" dirty="0"/>
              <a:t> </a:t>
            </a:r>
            <a:r>
              <a:rPr lang="ko-KR" altLang="en-US" sz="1800" dirty="0"/>
              <a:t>해양</a:t>
            </a:r>
            <a:r>
              <a:rPr lang="en-US" altLang="en-US" sz="1800" dirty="0"/>
              <a:t> </a:t>
            </a:r>
            <a:r>
              <a:rPr lang="ko-KR" altLang="en-US" sz="1800" dirty="0"/>
              <a:t>국가들에</a:t>
            </a:r>
            <a:r>
              <a:rPr lang="en-US" altLang="en-US" sz="1800" dirty="0"/>
              <a:t> </a:t>
            </a:r>
            <a:r>
              <a:rPr lang="ko-KR" altLang="en-US" sz="1800" dirty="0"/>
              <a:t>의해</a:t>
            </a:r>
            <a:r>
              <a:rPr lang="en-US" altLang="en-US" sz="1800" dirty="0"/>
              <a:t> </a:t>
            </a:r>
            <a:r>
              <a:rPr lang="ko-KR" altLang="en-US" sz="1800" dirty="0"/>
              <a:t>항해되고</a:t>
            </a:r>
            <a:r>
              <a:rPr lang="en-US" altLang="en-US" sz="1800" dirty="0"/>
              <a:t> </a:t>
            </a:r>
            <a:r>
              <a:rPr lang="ko-KR" altLang="en-US" sz="1800" dirty="0"/>
              <a:t>명명되어</a:t>
            </a:r>
            <a:r>
              <a:rPr lang="en-US" altLang="en-US" sz="1800" dirty="0"/>
              <a:t> </a:t>
            </a:r>
            <a:r>
              <a:rPr lang="ko-KR" altLang="en-US" sz="1800" dirty="0"/>
              <a:t>왔습니다</a:t>
            </a:r>
            <a:r>
              <a:rPr lang="en-US" altLang="en-US" sz="1800" dirty="0"/>
              <a:t>. </a:t>
            </a:r>
            <a:r>
              <a:rPr lang="ko-KR" altLang="en-US" sz="1800" dirty="0"/>
              <a:t>이러한</a:t>
            </a:r>
            <a:r>
              <a:rPr lang="en-US" altLang="en-US" sz="1800" dirty="0"/>
              <a:t> </a:t>
            </a:r>
            <a:r>
              <a:rPr lang="ko-KR" altLang="en-US" sz="1800" dirty="0"/>
              <a:t>지도들은</a:t>
            </a:r>
            <a:r>
              <a:rPr lang="en-US" altLang="en-US" sz="1800" dirty="0"/>
              <a:t> </a:t>
            </a:r>
            <a:r>
              <a:rPr lang="ko-KR" altLang="en-US" sz="1800" dirty="0"/>
              <a:t>이</a:t>
            </a:r>
            <a:r>
              <a:rPr lang="en-US" altLang="en-US" sz="1800" dirty="0"/>
              <a:t> </a:t>
            </a:r>
            <a:r>
              <a:rPr lang="ko-KR" altLang="en-US" sz="1800" dirty="0"/>
              <a:t>해역이</a:t>
            </a:r>
            <a:r>
              <a:rPr lang="en-US" altLang="en-US" sz="1800" dirty="0"/>
              <a:t> </a:t>
            </a:r>
            <a:r>
              <a:rPr lang="ko-KR" altLang="en-US" sz="1800" dirty="0"/>
              <a:t>동남아시아</a:t>
            </a:r>
            <a:r>
              <a:rPr lang="en-US" altLang="en-US" sz="1800" dirty="0"/>
              <a:t> </a:t>
            </a:r>
            <a:r>
              <a:rPr lang="ko-KR" altLang="en-US" sz="1800" dirty="0"/>
              <a:t>문화권</a:t>
            </a:r>
            <a:r>
              <a:rPr lang="en-US" altLang="en-US" sz="1800" dirty="0"/>
              <a:t> </a:t>
            </a:r>
            <a:r>
              <a:rPr lang="ko-KR" altLang="en-US" sz="1800" dirty="0"/>
              <a:t>내에서</a:t>
            </a:r>
            <a:r>
              <a:rPr lang="en-US" altLang="en-US" sz="1800" dirty="0"/>
              <a:t> </a:t>
            </a:r>
            <a:r>
              <a:rPr lang="ko-KR" altLang="en-US" sz="1800" dirty="0"/>
              <a:t>형성된</a:t>
            </a:r>
            <a:r>
              <a:rPr lang="en-US" altLang="en-US" sz="1800" dirty="0"/>
              <a:t> </a:t>
            </a:r>
            <a:r>
              <a:rPr lang="ko-KR" altLang="en-US" sz="1800" dirty="0"/>
              <a:t>공동의</a:t>
            </a:r>
            <a:r>
              <a:rPr lang="en-US" altLang="en-US" sz="1800" dirty="0"/>
              <a:t> </a:t>
            </a:r>
            <a:r>
              <a:rPr lang="ko-KR" altLang="en-US" sz="1800" dirty="0"/>
              <a:t>해양</a:t>
            </a:r>
            <a:r>
              <a:rPr lang="en-US" altLang="en-US" sz="1800" dirty="0"/>
              <a:t> </a:t>
            </a:r>
            <a:r>
              <a:rPr lang="ko-KR" altLang="en-US" sz="1800" dirty="0"/>
              <a:t>공간임을</a:t>
            </a:r>
            <a:r>
              <a:rPr lang="en-US" altLang="en-US" sz="1800" dirty="0"/>
              <a:t> </a:t>
            </a:r>
            <a:r>
              <a:rPr lang="ko-KR" altLang="en-US" sz="1800" dirty="0"/>
              <a:t>입증합니다</a:t>
            </a:r>
            <a:r>
              <a:rPr lang="en-US" altLang="en-US" sz="1800" dirty="0"/>
              <a:t>.</a:t>
            </a:r>
            <a:endParaRPr lang="en-US" altLang="en-US" sz="1800" dirty="0"/>
          </a:p>
          <a:p>
            <a:endParaRPr lang="en-US" altLang="en-US" sz="1800" dirty="0"/>
          </a:p>
          <a:p>
            <a:r>
              <a:rPr lang="en-US" altLang="en-US" sz="1800" b="1" dirty="0"/>
              <a:t>Ⅱ. </a:t>
            </a:r>
            <a:r>
              <a:rPr lang="ko-KR" altLang="en-US" sz="1800" b="1" dirty="0"/>
              <a:t>역사적</a:t>
            </a:r>
            <a:r>
              <a:rPr lang="en-US" altLang="en-US" sz="1800" b="1" dirty="0"/>
              <a:t> </a:t>
            </a:r>
            <a:r>
              <a:rPr lang="ko-KR" altLang="en-US" sz="1800" b="1" dirty="0"/>
              <a:t>문헌에</a:t>
            </a:r>
            <a:r>
              <a:rPr lang="en-US" altLang="en-US" sz="1800" b="1" dirty="0"/>
              <a:t> </a:t>
            </a:r>
            <a:r>
              <a:rPr lang="ko-KR" altLang="en-US" sz="1800" b="1" dirty="0"/>
              <a:t>의한</a:t>
            </a:r>
            <a:r>
              <a:rPr lang="en-US" altLang="en-US" sz="1800" b="1" dirty="0"/>
              <a:t> </a:t>
            </a:r>
            <a:r>
              <a:rPr lang="ko-KR" altLang="en-US" sz="1800" b="1" dirty="0"/>
              <a:t>명칭의</a:t>
            </a:r>
            <a:r>
              <a:rPr lang="en-US" altLang="en-US" sz="1800" b="1" dirty="0"/>
              <a:t> </a:t>
            </a:r>
            <a:r>
              <a:rPr lang="ko-KR" altLang="en-US" sz="1800" b="1" dirty="0"/>
              <a:t>비정통성</a:t>
            </a:r>
            <a:endParaRPr lang="ko-KR" altLang="en-US" sz="1800" b="1" dirty="0"/>
          </a:p>
          <a:p>
            <a:r>
              <a:rPr lang="ko-KR" altLang="en-US" sz="1800" dirty="0"/>
              <a:t>중국의</a:t>
            </a:r>
            <a:r>
              <a:rPr lang="en-US" altLang="en-US" sz="1800" dirty="0"/>
              <a:t> </a:t>
            </a:r>
            <a:r>
              <a:rPr lang="ko-KR" altLang="en-US" sz="1800" dirty="0"/>
              <a:t>공식</a:t>
            </a:r>
            <a:r>
              <a:rPr lang="en-US" altLang="en-US" sz="1800" dirty="0"/>
              <a:t> </a:t>
            </a:r>
            <a:r>
              <a:rPr lang="ko-KR" altLang="en-US" sz="1800" dirty="0"/>
              <a:t>역사서</a:t>
            </a:r>
            <a:r>
              <a:rPr lang="en-US" altLang="en-US" sz="1800" dirty="0"/>
              <a:t> </a:t>
            </a:r>
            <a:r>
              <a:rPr lang="ko-KR" altLang="en-US" sz="1800" dirty="0"/>
              <a:t>및</a:t>
            </a:r>
            <a:r>
              <a:rPr lang="en-US" altLang="en-US" sz="1800" dirty="0"/>
              <a:t> </a:t>
            </a:r>
            <a:r>
              <a:rPr lang="ko-KR" altLang="en-US" sz="1800" dirty="0"/>
              <a:t>연대기</a:t>
            </a:r>
            <a:r>
              <a:rPr lang="en-US" altLang="en-US" sz="1800" dirty="0"/>
              <a:t> </a:t>
            </a:r>
            <a:r>
              <a:rPr lang="ko-KR" altLang="en-US" sz="1800" dirty="0"/>
              <a:t>기록에</a:t>
            </a:r>
            <a:r>
              <a:rPr lang="en-US" altLang="en-US" sz="1800" dirty="0"/>
              <a:t> </a:t>
            </a:r>
            <a:r>
              <a:rPr lang="ko-KR" altLang="en-US" sz="1800" dirty="0"/>
              <a:t>따르면</a:t>
            </a:r>
            <a:r>
              <a:rPr lang="en-US" altLang="en-US" sz="1800" dirty="0"/>
              <a:t>, ‘</a:t>
            </a:r>
            <a:r>
              <a:rPr lang="ko-KR" altLang="en-US" sz="1800" dirty="0"/>
              <a:t>남중국해</a:t>
            </a:r>
            <a:r>
              <a:rPr lang="en-US" altLang="en-US" sz="1800" dirty="0"/>
              <a:t>(South China Sea)’</a:t>
            </a:r>
            <a:r>
              <a:rPr lang="ko-KR" altLang="en-US" sz="1800" dirty="0"/>
              <a:t>라는</a:t>
            </a:r>
            <a:r>
              <a:rPr lang="en-US" altLang="en-US" sz="1800" dirty="0"/>
              <a:t> </a:t>
            </a:r>
            <a:r>
              <a:rPr lang="ko-KR" altLang="en-US" sz="1800" dirty="0"/>
              <a:t>명칭은</a:t>
            </a:r>
            <a:r>
              <a:rPr lang="en-US" altLang="en-US" sz="1800" dirty="0"/>
              <a:t> 16</a:t>
            </a:r>
            <a:r>
              <a:rPr lang="ko-KR" altLang="en-US" sz="1800" dirty="0"/>
              <a:t>세기</a:t>
            </a:r>
            <a:r>
              <a:rPr lang="en-US" altLang="en-US" sz="1800" dirty="0"/>
              <a:t> </a:t>
            </a:r>
            <a:r>
              <a:rPr lang="ko-KR" altLang="en-US" sz="1800" dirty="0"/>
              <a:t>이전</a:t>
            </a:r>
            <a:r>
              <a:rPr lang="en-US" altLang="en-US" sz="1800" dirty="0"/>
              <a:t> </a:t>
            </a:r>
            <a:r>
              <a:rPr lang="ko-KR" altLang="en-US" sz="1800" dirty="0"/>
              <a:t>어떤</a:t>
            </a:r>
            <a:r>
              <a:rPr lang="en-US" altLang="en-US" sz="1800" dirty="0"/>
              <a:t> </a:t>
            </a:r>
            <a:r>
              <a:rPr lang="ko-KR" altLang="en-US" sz="1800" dirty="0"/>
              <a:t>문헌에도</a:t>
            </a:r>
            <a:r>
              <a:rPr lang="en-US" altLang="en-US" sz="1800" dirty="0"/>
              <a:t> </a:t>
            </a:r>
            <a:r>
              <a:rPr lang="ko-KR" altLang="en-US" sz="1800" dirty="0"/>
              <a:t>등장하지</a:t>
            </a:r>
            <a:r>
              <a:rPr lang="en-US" altLang="en-US" sz="1800" dirty="0"/>
              <a:t> </a:t>
            </a:r>
            <a:r>
              <a:rPr lang="ko-KR" altLang="en-US" sz="1800" dirty="0"/>
              <a:t>않습니다</a:t>
            </a:r>
            <a:r>
              <a:rPr lang="en-US" altLang="en-US" sz="1800" dirty="0"/>
              <a:t>. </a:t>
            </a:r>
            <a:r>
              <a:rPr lang="ko-KR" altLang="en-US" sz="1800" dirty="0"/>
              <a:t>이는</a:t>
            </a:r>
            <a:r>
              <a:rPr lang="en-US" altLang="en-US" sz="1800" dirty="0"/>
              <a:t> </a:t>
            </a:r>
            <a:r>
              <a:rPr lang="ko-KR" altLang="en-US" sz="1800" dirty="0"/>
              <a:t>해당</a:t>
            </a:r>
            <a:r>
              <a:rPr lang="en-US" altLang="en-US" sz="1800" dirty="0"/>
              <a:t> </a:t>
            </a:r>
            <a:r>
              <a:rPr lang="ko-KR" altLang="en-US" sz="1800" dirty="0"/>
              <a:t>명칭이</a:t>
            </a:r>
            <a:r>
              <a:rPr lang="en-US" altLang="en-US" sz="1800" dirty="0"/>
              <a:t> </a:t>
            </a:r>
            <a:r>
              <a:rPr lang="ko-KR" altLang="en-US" sz="1800" dirty="0"/>
              <a:t>근대</a:t>
            </a:r>
            <a:r>
              <a:rPr lang="en-US" altLang="en-US" sz="1800" dirty="0"/>
              <a:t> </a:t>
            </a:r>
            <a:r>
              <a:rPr lang="ko-KR" altLang="en-US" sz="1800" dirty="0"/>
              <a:t>이후</a:t>
            </a:r>
            <a:r>
              <a:rPr lang="en-US" altLang="en-US" sz="1800" dirty="0"/>
              <a:t> </a:t>
            </a:r>
            <a:r>
              <a:rPr lang="ko-KR" altLang="en-US" sz="1800" dirty="0"/>
              <a:t>외부에</a:t>
            </a:r>
            <a:r>
              <a:rPr lang="en-US" altLang="en-US" sz="1800" dirty="0"/>
              <a:t> </a:t>
            </a:r>
            <a:r>
              <a:rPr lang="ko-KR" altLang="en-US" sz="1800" dirty="0"/>
              <a:t>의해</a:t>
            </a:r>
            <a:r>
              <a:rPr lang="en-US" altLang="en-US" sz="1800" dirty="0"/>
              <a:t> </a:t>
            </a:r>
            <a:r>
              <a:rPr lang="ko-KR" altLang="en-US" sz="1800" dirty="0"/>
              <a:t>부여된</a:t>
            </a:r>
            <a:r>
              <a:rPr lang="en-US" altLang="en-US" sz="1800" dirty="0"/>
              <a:t> </a:t>
            </a:r>
            <a:r>
              <a:rPr lang="ko-KR" altLang="en-US" sz="1800" dirty="0"/>
              <a:t>이름이며</a:t>
            </a:r>
            <a:r>
              <a:rPr lang="en-US" altLang="en-US" sz="1800" dirty="0"/>
              <a:t>, </a:t>
            </a:r>
            <a:r>
              <a:rPr lang="ko-KR" altLang="en-US" sz="1800" dirty="0"/>
              <a:t>중국</a:t>
            </a:r>
            <a:r>
              <a:rPr lang="en-US" altLang="en-US" sz="1800" dirty="0"/>
              <a:t> </a:t>
            </a:r>
            <a:r>
              <a:rPr lang="ko-KR" altLang="en-US" sz="1800" dirty="0"/>
              <a:t>전통에서</a:t>
            </a:r>
            <a:r>
              <a:rPr lang="en-US" altLang="en-US" sz="1800" dirty="0"/>
              <a:t> </a:t>
            </a:r>
            <a:r>
              <a:rPr lang="ko-KR" altLang="en-US" sz="1800" dirty="0"/>
              <a:t>기원한</a:t>
            </a:r>
            <a:r>
              <a:rPr lang="en-US" altLang="en-US" sz="1800" dirty="0"/>
              <a:t> </a:t>
            </a:r>
            <a:r>
              <a:rPr lang="ko-KR" altLang="en-US" sz="1800" dirty="0"/>
              <a:t>것이</a:t>
            </a:r>
            <a:r>
              <a:rPr lang="en-US" altLang="en-US" sz="1800" dirty="0"/>
              <a:t> </a:t>
            </a:r>
            <a:r>
              <a:rPr lang="ko-KR" altLang="en-US" sz="1800" dirty="0"/>
              <a:t>아님을</a:t>
            </a:r>
            <a:r>
              <a:rPr lang="en-US" altLang="en-US" sz="1800" dirty="0"/>
              <a:t> </a:t>
            </a:r>
            <a:r>
              <a:rPr lang="ko-KR" altLang="en-US" sz="1800" dirty="0"/>
              <a:t>보여줍니다</a:t>
            </a:r>
            <a:r>
              <a:rPr lang="en-US" altLang="en-US" sz="1800" dirty="0"/>
              <a:t>.</a:t>
            </a:r>
            <a:endParaRPr lang="en-US" altLang="en-US" sz="1800" dirty="0"/>
          </a:p>
          <a:p>
            <a:endParaRPr lang="en-US" altLang="en-US" sz="1800" dirty="0"/>
          </a:p>
          <a:p>
            <a:r>
              <a:rPr lang="en-US" altLang="en-US" sz="1800" b="1" dirty="0"/>
              <a:t>Ⅲ. SEACOM</a:t>
            </a:r>
            <a:r>
              <a:rPr lang="ko-KR" altLang="en-US" sz="1800" b="1" dirty="0"/>
              <a:t>의</a:t>
            </a:r>
            <a:r>
              <a:rPr lang="en-US" altLang="en-US" sz="1800" b="1" dirty="0"/>
              <a:t> 10</a:t>
            </a:r>
            <a:r>
              <a:rPr lang="ko-KR" altLang="en-US" sz="1800" b="1" dirty="0"/>
              <a:t>년간</a:t>
            </a:r>
            <a:r>
              <a:rPr lang="en-US" altLang="en-US" sz="1800" b="1" dirty="0"/>
              <a:t> </a:t>
            </a:r>
            <a:r>
              <a:rPr lang="ko-KR" altLang="en-US" sz="1800" b="1" dirty="0"/>
              <a:t>연구</a:t>
            </a:r>
            <a:r>
              <a:rPr lang="en-US" altLang="en-US" sz="1800" b="1" dirty="0"/>
              <a:t> </a:t>
            </a:r>
            <a:r>
              <a:rPr lang="ko-KR" altLang="en-US" sz="1800" b="1" dirty="0"/>
              <a:t>성과</a:t>
            </a:r>
            <a:endParaRPr lang="ko-KR" altLang="en-US" sz="1800" dirty="0"/>
          </a:p>
          <a:p>
            <a:r>
              <a:rPr lang="en-US" altLang="en-US" sz="1800" dirty="0"/>
              <a:t>SEACOM</a:t>
            </a:r>
            <a:r>
              <a:rPr lang="ko-KR" altLang="en-US" sz="1800" dirty="0"/>
              <a:t>은</a:t>
            </a:r>
            <a:r>
              <a:rPr lang="en-US" altLang="en-US" sz="1800" dirty="0"/>
              <a:t> </a:t>
            </a:r>
            <a:r>
              <a:rPr lang="ko-KR" altLang="en-US" sz="1800" dirty="0"/>
              <a:t>지난</a:t>
            </a:r>
            <a:r>
              <a:rPr lang="en-US" altLang="en-US" sz="1800" dirty="0"/>
              <a:t> 9</a:t>
            </a:r>
            <a:r>
              <a:rPr lang="ko-KR" altLang="en-US" sz="1800" dirty="0"/>
              <a:t>년간</a:t>
            </a:r>
            <a:r>
              <a:rPr lang="en-US" altLang="en-US" sz="1800" dirty="0"/>
              <a:t> 1</a:t>
            </a:r>
            <a:r>
              <a:rPr lang="ko-KR" altLang="en-US" sz="1800" dirty="0"/>
              <a:t>세기부터</a:t>
            </a:r>
            <a:r>
              <a:rPr lang="en-US" altLang="en-US" sz="1800" dirty="0"/>
              <a:t> 16</a:t>
            </a:r>
            <a:r>
              <a:rPr lang="ko-KR" altLang="en-US" sz="1800" dirty="0"/>
              <a:t>세기까지의</a:t>
            </a:r>
            <a:r>
              <a:rPr lang="en-US" altLang="en-US" sz="1800" dirty="0"/>
              <a:t> </a:t>
            </a:r>
            <a:r>
              <a:rPr lang="ko-KR" altLang="en-US" sz="1800" dirty="0"/>
              <a:t>고문헌</a:t>
            </a:r>
            <a:r>
              <a:rPr lang="en-US" altLang="en-US" sz="1800" dirty="0"/>
              <a:t>, </a:t>
            </a:r>
            <a:r>
              <a:rPr lang="ko-KR" altLang="en-US" sz="1800" dirty="0"/>
              <a:t>항해기록</a:t>
            </a:r>
            <a:r>
              <a:rPr lang="en-US" altLang="en-US" sz="1800" dirty="0"/>
              <a:t>, </a:t>
            </a:r>
            <a:r>
              <a:rPr lang="ko-KR" altLang="en-US" sz="1800" dirty="0"/>
              <a:t>지도자료를</a:t>
            </a:r>
            <a:r>
              <a:rPr lang="en-US" altLang="en-US" sz="1800" dirty="0"/>
              <a:t> </a:t>
            </a:r>
            <a:r>
              <a:rPr lang="ko-KR" altLang="en-US" sz="1800" dirty="0"/>
              <a:t>분석하여</a:t>
            </a:r>
            <a:r>
              <a:rPr lang="en-US" altLang="en-US" sz="1800" dirty="0"/>
              <a:t>, </a:t>
            </a:r>
            <a:r>
              <a:rPr lang="ko-KR" altLang="en-US" sz="1800" dirty="0"/>
              <a:t>해당</a:t>
            </a:r>
            <a:r>
              <a:rPr lang="en-US" altLang="en-US" sz="1800" dirty="0"/>
              <a:t> </a:t>
            </a:r>
            <a:r>
              <a:rPr lang="ko-KR" altLang="en-US" sz="1800" dirty="0"/>
              <a:t>해역에서의</a:t>
            </a:r>
            <a:r>
              <a:rPr lang="en-US" altLang="en-US" sz="1800" dirty="0"/>
              <a:t> </a:t>
            </a:r>
            <a:r>
              <a:rPr lang="ko-KR" altLang="en-US" sz="1800" dirty="0"/>
              <a:t>지명</a:t>
            </a:r>
            <a:r>
              <a:rPr lang="en-US" altLang="en-US" sz="1800" dirty="0"/>
              <a:t> </a:t>
            </a:r>
            <a:r>
              <a:rPr lang="ko-KR" altLang="en-US" sz="1800" dirty="0"/>
              <a:t>사용</a:t>
            </a:r>
            <a:r>
              <a:rPr lang="en-US" altLang="en-US" sz="1800" dirty="0"/>
              <a:t> </a:t>
            </a:r>
            <a:r>
              <a:rPr lang="ko-KR" altLang="en-US" sz="1800" dirty="0"/>
              <a:t>빈도</a:t>
            </a:r>
            <a:r>
              <a:rPr lang="en-US" altLang="en-US" sz="1800" dirty="0"/>
              <a:t> </a:t>
            </a:r>
            <a:r>
              <a:rPr lang="ko-KR" altLang="en-US" sz="1800" dirty="0"/>
              <a:t>및</a:t>
            </a:r>
            <a:r>
              <a:rPr lang="en-US" altLang="en-US" sz="1800" dirty="0"/>
              <a:t> </a:t>
            </a:r>
            <a:r>
              <a:rPr lang="ko-KR" altLang="en-US" sz="1800" dirty="0"/>
              <a:t>점유율을</a:t>
            </a:r>
            <a:r>
              <a:rPr lang="en-US" altLang="en-US" sz="1800" dirty="0"/>
              <a:t> </a:t>
            </a:r>
            <a:r>
              <a:rPr lang="ko-KR" altLang="en-US" sz="1800" dirty="0"/>
              <a:t>조사하였습니다</a:t>
            </a:r>
            <a:r>
              <a:rPr lang="en-US" altLang="en-US" sz="1800" dirty="0"/>
              <a:t>. </a:t>
            </a:r>
            <a:r>
              <a:rPr lang="ko-KR" altLang="en-US" sz="1800" dirty="0"/>
              <a:t>연구</a:t>
            </a:r>
            <a:r>
              <a:rPr lang="en-US" altLang="en-US" sz="1800" dirty="0"/>
              <a:t> </a:t>
            </a:r>
            <a:r>
              <a:rPr lang="ko-KR" altLang="en-US" sz="1800" dirty="0"/>
              <a:t>결과</a:t>
            </a:r>
            <a:r>
              <a:rPr lang="en-US" altLang="en-US" sz="1800" dirty="0"/>
              <a:t>, </a:t>
            </a:r>
            <a:r>
              <a:rPr lang="ko-KR" altLang="en-US" sz="1800" dirty="0"/>
              <a:t>이</a:t>
            </a:r>
            <a:r>
              <a:rPr lang="en-US" altLang="en-US" sz="1800" dirty="0"/>
              <a:t> </a:t>
            </a:r>
            <a:r>
              <a:rPr lang="ko-KR" altLang="en-US" sz="1800" dirty="0"/>
              <a:t>해역은</a:t>
            </a:r>
            <a:r>
              <a:rPr lang="en-US" altLang="en-US" sz="1800" dirty="0"/>
              <a:t> </a:t>
            </a:r>
            <a:r>
              <a:rPr lang="ko-KR" altLang="en-US" sz="1800" dirty="0"/>
              <a:t>오히려</a:t>
            </a:r>
            <a:r>
              <a:rPr lang="en-US" altLang="en-US" sz="1800" dirty="0"/>
              <a:t> </a:t>
            </a:r>
            <a:r>
              <a:rPr lang="ko-KR" altLang="en-US" sz="1800" dirty="0"/>
              <a:t>동남아</a:t>
            </a:r>
            <a:r>
              <a:rPr lang="en-US" altLang="en-US" sz="1800" dirty="0"/>
              <a:t> </a:t>
            </a:r>
            <a:r>
              <a:rPr lang="ko-KR" altLang="en-US" sz="1800" dirty="0"/>
              <a:t>해양</a:t>
            </a:r>
            <a:r>
              <a:rPr lang="en-US" altLang="en-US" sz="1800" dirty="0"/>
              <a:t> </a:t>
            </a:r>
            <a:r>
              <a:rPr lang="ko-KR" altLang="en-US" sz="1800" dirty="0"/>
              <a:t>공동체</a:t>
            </a:r>
            <a:r>
              <a:rPr lang="en-US" altLang="en-US" sz="1800" dirty="0"/>
              <a:t>—</a:t>
            </a:r>
            <a:r>
              <a:rPr lang="ko-KR" altLang="en-US" sz="1800" dirty="0"/>
              <a:t>특히</a:t>
            </a:r>
            <a:r>
              <a:rPr lang="en-US" altLang="en-US" sz="1800" dirty="0"/>
              <a:t> </a:t>
            </a:r>
            <a:r>
              <a:rPr lang="ko-KR" altLang="en-US" sz="1800" dirty="0"/>
              <a:t>오스트로네시아계</a:t>
            </a:r>
            <a:r>
              <a:rPr lang="en-US" altLang="en-US" sz="1800" dirty="0"/>
              <a:t> </a:t>
            </a:r>
            <a:r>
              <a:rPr lang="ko-KR" altLang="en-US" sz="1800" dirty="0"/>
              <a:t>문화권</a:t>
            </a:r>
            <a:r>
              <a:rPr lang="en-US" altLang="en-US" sz="1800" dirty="0"/>
              <a:t>—</a:t>
            </a:r>
            <a:r>
              <a:rPr lang="ko-KR" altLang="en-US" sz="1800" dirty="0"/>
              <a:t>에</a:t>
            </a:r>
            <a:r>
              <a:rPr lang="en-US" altLang="en-US" sz="1800" dirty="0"/>
              <a:t> </a:t>
            </a:r>
            <a:r>
              <a:rPr lang="ko-KR" altLang="en-US" sz="1800" dirty="0"/>
              <a:t>의해</a:t>
            </a:r>
            <a:r>
              <a:rPr lang="en-US" altLang="en-US" sz="1800" dirty="0"/>
              <a:t> </a:t>
            </a:r>
            <a:r>
              <a:rPr lang="ko-KR" altLang="en-US" sz="1800" dirty="0"/>
              <a:t>주로</a:t>
            </a:r>
            <a:r>
              <a:rPr lang="en-US" altLang="en-US" sz="1800" dirty="0"/>
              <a:t> </a:t>
            </a:r>
            <a:r>
              <a:rPr lang="ko-KR" altLang="en-US" sz="1800" dirty="0"/>
              <a:t>이용되고</a:t>
            </a:r>
            <a:r>
              <a:rPr lang="en-US" altLang="en-US" sz="1800" dirty="0"/>
              <a:t> </a:t>
            </a:r>
            <a:r>
              <a:rPr lang="ko-KR" altLang="en-US" sz="1800" dirty="0"/>
              <a:t>명명되어</a:t>
            </a:r>
            <a:r>
              <a:rPr lang="en-US" altLang="en-US" sz="1800" dirty="0"/>
              <a:t> </a:t>
            </a:r>
            <a:r>
              <a:rPr lang="ko-KR" altLang="en-US" sz="1800" dirty="0"/>
              <a:t>왔음을</a:t>
            </a:r>
            <a:r>
              <a:rPr lang="en-US" altLang="en-US" sz="1800" dirty="0"/>
              <a:t> </a:t>
            </a:r>
            <a:r>
              <a:rPr lang="ko-KR" altLang="en-US" sz="1800" dirty="0"/>
              <a:t>확인하였습니다</a:t>
            </a:r>
            <a:r>
              <a:rPr lang="en-US" altLang="en-US" sz="1800" dirty="0"/>
              <a:t>.</a:t>
            </a:r>
            <a:endParaRPr lang="en-US" altLang="en-US" sz="1800" dirty="0"/>
          </a:p>
          <a:p>
            <a:endParaRPr lang="en-US" altLang="en-US" sz="2000" dirty="0"/>
          </a:p>
          <a:p>
            <a:endParaRPr lang="en-US" altLang="en-US" sz="20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99795" y="404495"/>
            <a:ext cx="7920990" cy="635635"/>
          </a:xfrm>
        </p:spPr>
        <p:txBody>
          <a:bodyPr>
            <a:noAutofit/>
          </a:bodyPr>
          <a:lstStyle/>
          <a:p>
            <a:pPr algn="l"/>
            <a:r>
              <a:rPr lang="en-US" altLang="en-US" sz="2400" b="1" dirty="0"/>
              <a:t>“</a:t>
            </a:r>
            <a:r>
              <a:rPr lang="ko-KR" altLang="en-US" sz="2400" b="1" dirty="0"/>
              <a:t>남중국해</a:t>
            </a:r>
            <a:r>
              <a:rPr lang="en-US" altLang="en-US" sz="2400" b="1" dirty="0"/>
              <a:t>’ </a:t>
            </a:r>
            <a:r>
              <a:rPr lang="ko-KR" altLang="en-US" sz="2400" b="1" dirty="0"/>
              <a:t>명칭을</a:t>
            </a:r>
            <a:r>
              <a:rPr lang="en-US" altLang="en-US" sz="2400" b="1" dirty="0"/>
              <a:t> ‘</a:t>
            </a:r>
            <a:r>
              <a:rPr lang="ko-KR" altLang="en-US" sz="2400" b="1" dirty="0"/>
              <a:t>동남아시아해</a:t>
            </a:r>
            <a:r>
              <a:rPr lang="en-US" altLang="en-US" sz="2400" b="1" dirty="0"/>
              <a:t>’</a:t>
            </a:r>
            <a:r>
              <a:rPr lang="ko-KR" altLang="en-US" sz="2400" b="1" dirty="0"/>
              <a:t>로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수정해야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할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당위성</a:t>
            </a:r>
            <a:r>
              <a:rPr lang="en-US" altLang="en-US" sz="2400" b="1" dirty="0"/>
              <a:t>”</a:t>
            </a:r>
            <a:endParaRPr lang="en-US" alt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23850" y="2637155"/>
            <a:ext cx="8486140" cy="2913380"/>
          </a:xfrm>
        </p:spPr>
        <p:txBody>
          <a:bodyPr>
            <a:normAutofit/>
          </a:bodyPr>
          <a:lstStyle/>
          <a:p>
            <a:r>
              <a:rPr lang="en-US" altLang="en-US" sz="2800" dirty="0"/>
              <a:t>"</a:t>
            </a:r>
            <a:r>
              <a:rPr lang="ko-KR" altLang="en-US" sz="2800" dirty="0"/>
              <a:t>기원전</a:t>
            </a:r>
            <a:r>
              <a:rPr lang="en-US" altLang="en-US" sz="2800" dirty="0"/>
              <a:t> 200</a:t>
            </a:r>
            <a:r>
              <a:rPr lang="ko-KR" altLang="en-US" sz="2800" dirty="0"/>
              <a:t>년</a:t>
            </a:r>
            <a:r>
              <a:rPr lang="en-US" altLang="en-US" sz="2800" dirty="0"/>
              <a:t> </a:t>
            </a:r>
            <a:r>
              <a:rPr lang="ko-KR" altLang="en-US" sz="2800" dirty="0"/>
              <a:t>한나라</a:t>
            </a:r>
            <a:r>
              <a:rPr lang="en-US" altLang="en-US" sz="2800" dirty="0"/>
              <a:t> </a:t>
            </a:r>
            <a:r>
              <a:rPr lang="ko-KR" altLang="en-US" sz="2800" dirty="0"/>
              <a:t>시기부터</a:t>
            </a:r>
            <a:r>
              <a:rPr lang="en-US" altLang="en-US" sz="2800" dirty="0"/>
              <a:t> </a:t>
            </a:r>
            <a:r>
              <a:rPr lang="ko-KR" altLang="en-US" sz="2800" dirty="0"/>
              <a:t>명나라가</a:t>
            </a:r>
            <a:r>
              <a:rPr lang="en-US" altLang="en-US" sz="2800" dirty="0"/>
              <a:t> </a:t>
            </a:r>
            <a:r>
              <a:rPr lang="ko-KR" altLang="en-US" sz="2800" dirty="0"/>
              <a:t>쇠퇴한</a:t>
            </a:r>
            <a:r>
              <a:rPr lang="en-US" altLang="en-US" sz="2800" dirty="0"/>
              <a:t> 1644</a:t>
            </a:r>
            <a:r>
              <a:rPr lang="ko-KR" altLang="en-US" sz="2800" dirty="0"/>
              <a:t>년까지</a:t>
            </a:r>
            <a:r>
              <a:rPr lang="en-US" altLang="en-US" sz="2800" dirty="0"/>
              <a:t> </a:t>
            </a:r>
            <a:r>
              <a:rPr lang="ko-KR" altLang="en-US" sz="2800" dirty="0"/>
              <a:t>약</a:t>
            </a:r>
            <a:r>
              <a:rPr lang="en-US" altLang="en-US" sz="2800" dirty="0"/>
              <a:t> 1600</a:t>
            </a:r>
            <a:r>
              <a:rPr lang="ko-KR" altLang="en-US" sz="2800" dirty="0"/>
              <a:t>년</a:t>
            </a:r>
            <a:r>
              <a:rPr lang="en-US" altLang="en-US" sz="2800" dirty="0"/>
              <a:t> </a:t>
            </a:r>
            <a:r>
              <a:rPr lang="ko-KR" altLang="en-US" sz="2800" dirty="0"/>
              <a:t>동안의</a:t>
            </a:r>
            <a:r>
              <a:rPr lang="en-US" altLang="en-US" sz="2800" dirty="0"/>
              <a:t> </a:t>
            </a:r>
            <a:r>
              <a:rPr lang="ko-KR" altLang="en-US" sz="2800" dirty="0"/>
              <a:t>중국</a:t>
            </a:r>
            <a:r>
              <a:rPr lang="en-US" altLang="en-US" sz="2800" dirty="0"/>
              <a:t> </a:t>
            </a:r>
            <a:r>
              <a:rPr lang="ko-KR" altLang="en-US" sz="2800" dirty="0"/>
              <a:t>고대</a:t>
            </a:r>
            <a:r>
              <a:rPr lang="en-US" altLang="en-US" sz="2800" dirty="0"/>
              <a:t> </a:t>
            </a:r>
            <a:r>
              <a:rPr lang="ko-KR" altLang="en-US" sz="2800" dirty="0"/>
              <a:t>왕조</a:t>
            </a:r>
            <a:r>
              <a:rPr lang="en-US" altLang="en-US" sz="2800" dirty="0"/>
              <a:t>  </a:t>
            </a:r>
            <a:r>
              <a:rPr lang="ko-KR" altLang="en-US" sz="2800" dirty="0"/>
              <a:t>역사에서</a:t>
            </a:r>
            <a:r>
              <a:rPr lang="en-US" altLang="en-US" sz="2800" dirty="0"/>
              <a:t>, </a:t>
            </a:r>
            <a:r>
              <a:rPr lang="ko-KR" altLang="en-US" sz="2800" dirty="0"/>
              <a:t>현재</a:t>
            </a:r>
            <a:r>
              <a:rPr lang="en-US" altLang="en-US" sz="2800" dirty="0"/>
              <a:t> '</a:t>
            </a:r>
            <a:r>
              <a:rPr lang="ko-KR" altLang="en-US" sz="2800" dirty="0"/>
              <a:t>남중국해</a:t>
            </a:r>
            <a:r>
              <a:rPr lang="en-US" altLang="en-US" sz="2800" dirty="0"/>
              <a:t>'</a:t>
            </a:r>
            <a:r>
              <a:rPr lang="ko-KR" altLang="en-US" sz="2800" dirty="0"/>
              <a:t>로</a:t>
            </a:r>
            <a:r>
              <a:rPr lang="en-US" altLang="en-US" sz="2800" dirty="0"/>
              <a:t> </a:t>
            </a:r>
            <a:r>
              <a:rPr lang="ko-KR" altLang="en-US" sz="2800" dirty="0"/>
              <a:t>불리는</a:t>
            </a:r>
            <a:r>
              <a:rPr lang="en-US" altLang="en-US" sz="2800" dirty="0"/>
              <a:t> </a:t>
            </a:r>
            <a:r>
              <a:rPr lang="ko-KR" altLang="en-US" sz="2800" dirty="0"/>
              <a:t>해역의</a:t>
            </a:r>
            <a:r>
              <a:rPr lang="en-US" altLang="en-US" sz="2800" dirty="0"/>
              <a:t> </a:t>
            </a:r>
            <a:r>
              <a:rPr lang="ko-KR" altLang="en-US" sz="2800" dirty="0"/>
              <a:t>원래</a:t>
            </a:r>
            <a:r>
              <a:rPr lang="en-US" altLang="en-US" sz="2800" dirty="0"/>
              <a:t> </a:t>
            </a:r>
            <a:r>
              <a:rPr lang="ko-KR" altLang="en-US" sz="2800" dirty="0"/>
              <a:t>위치는</a:t>
            </a:r>
            <a:r>
              <a:rPr lang="en-US" altLang="en-US" sz="2800" dirty="0"/>
              <a:t> </a:t>
            </a:r>
            <a:r>
              <a:rPr lang="ko-KR" altLang="en-US" sz="2800" dirty="0"/>
              <a:t>북위</a:t>
            </a:r>
            <a:r>
              <a:rPr lang="en-US" altLang="en-US" sz="2800" dirty="0"/>
              <a:t> 20</a:t>
            </a:r>
            <a:r>
              <a:rPr lang="ko-KR" altLang="en-US" sz="2800" dirty="0"/>
              <a:t>도선</a:t>
            </a:r>
            <a:r>
              <a:rPr lang="en-US" altLang="en-US" sz="2800" dirty="0"/>
              <a:t> </a:t>
            </a:r>
            <a:r>
              <a:rPr lang="ko-KR" altLang="en-US" sz="2800" dirty="0"/>
              <a:t>바로</a:t>
            </a:r>
            <a:r>
              <a:rPr lang="en-US" altLang="en-US" sz="2800" dirty="0"/>
              <a:t> </a:t>
            </a:r>
            <a:r>
              <a:rPr lang="ko-KR" altLang="en-US" sz="2800" dirty="0"/>
              <a:t>아래</a:t>
            </a:r>
            <a:r>
              <a:rPr lang="en-US" altLang="en-US" sz="2800" dirty="0"/>
              <a:t>, </a:t>
            </a:r>
            <a:r>
              <a:rPr lang="ko-KR" altLang="en-US" sz="2800" dirty="0"/>
              <a:t>하이난섬과</a:t>
            </a:r>
            <a:r>
              <a:rPr lang="en-US" altLang="en-US" sz="2800" dirty="0"/>
              <a:t>       </a:t>
            </a:r>
            <a:r>
              <a:rPr lang="ko-KR" altLang="en-US" sz="2800" dirty="0"/>
              <a:t>타이완</a:t>
            </a:r>
            <a:r>
              <a:rPr lang="en-US" altLang="en-US" sz="2800" dirty="0"/>
              <a:t> </a:t>
            </a:r>
            <a:r>
              <a:rPr lang="ko-KR" altLang="en-US" sz="2800" dirty="0"/>
              <a:t>해협</a:t>
            </a:r>
            <a:r>
              <a:rPr lang="en-US" altLang="en-US" sz="2800" dirty="0"/>
              <a:t> </a:t>
            </a:r>
            <a:r>
              <a:rPr lang="ko-KR" altLang="en-US" sz="2800" dirty="0"/>
              <a:t>사이의</a:t>
            </a:r>
            <a:r>
              <a:rPr lang="en-US" altLang="en-US" sz="2800" dirty="0"/>
              <a:t> </a:t>
            </a:r>
            <a:r>
              <a:rPr lang="ko-KR" altLang="en-US" sz="2800" dirty="0"/>
              <a:t>수평</a:t>
            </a:r>
            <a:r>
              <a:rPr lang="en-US" altLang="en-US" sz="2800" dirty="0"/>
              <a:t> </a:t>
            </a:r>
            <a:r>
              <a:rPr lang="ko-KR" altLang="en-US" sz="2800" dirty="0"/>
              <a:t>구간에</a:t>
            </a:r>
            <a:r>
              <a:rPr lang="en-US" altLang="en-US" sz="2800" dirty="0"/>
              <a:t> </a:t>
            </a:r>
            <a:r>
              <a:rPr lang="ko-KR" altLang="en-US" sz="2800" dirty="0"/>
              <a:t>위치해</a:t>
            </a:r>
            <a:r>
              <a:rPr lang="en-US" altLang="en-US" sz="2800" dirty="0"/>
              <a:t>             </a:t>
            </a:r>
            <a:r>
              <a:rPr lang="ko-KR" altLang="en-US" sz="2800" dirty="0"/>
              <a:t>있었습니다</a:t>
            </a:r>
            <a:r>
              <a:rPr lang="en-US" altLang="en-US" sz="2800" dirty="0"/>
              <a:t>."</a:t>
            </a:r>
            <a:endParaRPr lang="en-US" altLang="en-US" sz="28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800200"/>
          </a:xfrm>
        </p:spPr>
        <p:txBody>
          <a:bodyPr>
            <a:normAutofit fontScale="90000"/>
          </a:bodyPr>
          <a:lstStyle/>
          <a:p>
            <a:r>
              <a:rPr lang="en-US" altLang="en-US" sz="3600" b="1" dirty="0">
                <a:solidFill>
                  <a:srgbClr val="FF0000"/>
                </a:solidFill>
              </a:rPr>
              <a:t>"</a:t>
            </a:r>
            <a:r>
              <a:rPr lang="ko-KR" altLang="en-US" sz="3600" b="1" dirty="0">
                <a:solidFill>
                  <a:srgbClr val="FF0000"/>
                </a:solidFill>
              </a:rPr>
              <a:t>중국</a:t>
            </a:r>
            <a:r>
              <a:rPr lang="en-US" altLang="en-US" sz="3600" b="1" dirty="0">
                <a:solidFill>
                  <a:srgbClr val="FF0000"/>
                </a:solidFill>
              </a:rPr>
              <a:t> </a:t>
            </a:r>
            <a:r>
              <a:rPr lang="ko-KR" altLang="en-US" sz="3600" b="1" dirty="0">
                <a:solidFill>
                  <a:srgbClr val="FF0000"/>
                </a:solidFill>
              </a:rPr>
              <a:t>고대</a:t>
            </a:r>
            <a:r>
              <a:rPr lang="en-US" altLang="en-US" sz="3600" b="1" dirty="0">
                <a:solidFill>
                  <a:srgbClr val="FF0000"/>
                </a:solidFill>
              </a:rPr>
              <a:t> </a:t>
            </a:r>
            <a:r>
              <a:rPr lang="ko-KR" altLang="en-US" sz="3600" b="1" dirty="0">
                <a:solidFill>
                  <a:srgbClr val="FF0000"/>
                </a:solidFill>
              </a:rPr>
              <a:t>왕조</a:t>
            </a:r>
            <a:r>
              <a:rPr lang="en-US" altLang="en-US" sz="3600" b="1" dirty="0">
                <a:solidFill>
                  <a:srgbClr val="FF0000"/>
                </a:solidFill>
              </a:rPr>
              <a:t> 1600</a:t>
            </a:r>
            <a:r>
              <a:rPr lang="ko-KR" altLang="en-US" sz="3600" b="1" dirty="0">
                <a:solidFill>
                  <a:srgbClr val="FF0000"/>
                </a:solidFill>
              </a:rPr>
              <a:t>년의</a:t>
            </a:r>
            <a:r>
              <a:rPr lang="en-US" altLang="en-US" sz="3600" b="1" dirty="0">
                <a:solidFill>
                  <a:srgbClr val="FF0000"/>
                </a:solidFill>
              </a:rPr>
              <a:t> </a:t>
            </a:r>
            <a:r>
              <a:rPr lang="ko-KR" altLang="en-US" sz="3600" b="1" dirty="0">
                <a:solidFill>
                  <a:srgbClr val="FF0000"/>
                </a:solidFill>
              </a:rPr>
              <a:t>역사</a:t>
            </a:r>
            <a:r>
              <a:rPr lang="en-US" altLang="en-US" sz="3600" b="1" dirty="0">
                <a:solidFill>
                  <a:srgbClr val="FF0000"/>
                </a:solidFill>
              </a:rPr>
              <a:t> </a:t>
            </a:r>
            <a:r>
              <a:rPr lang="ko-KR" altLang="en-US" sz="3600" b="1" dirty="0">
                <a:solidFill>
                  <a:srgbClr val="FF0000"/>
                </a:solidFill>
              </a:rPr>
              <a:t>속에서</a:t>
            </a:r>
            <a:r>
              <a:rPr lang="en-US" altLang="en-US" sz="3600" b="1" dirty="0">
                <a:solidFill>
                  <a:srgbClr val="FF0000"/>
                </a:solidFill>
              </a:rPr>
              <a:t>, </a:t>
            </a:r>
            <a:r>
              <a:rPr lang="ko-KR" altLang="en-US" sz="3600" b="1" dirty="0">
                <a:solidFill>
                  <a:srgbClr val="FF0000"/>
                </a:solidFill>
              </a:rPr>
              <a:t>현재</a:t>
            </a:r>
            <a:r>
              <a:rPr lang="en-US" altLang="en-US" sz="3600" b="1" dirty="0">
                <a:solidFill>
                  <a:srgbClr val="FF0000"/>
                </a:solidFill>
              </a:rPr>
              <a:t> '</a:t>
            </a:r>
            <a:r>
              <a:rPr lang="ko-KR" altLang="en-US" sz="3600" b="1" dirty="0">
                <a:solidFill>
                  <a:srgbClr val="FF0000"/>
                </a:solidFill>
              </a:rPr>
              <a:t>남중국해</a:t>
            </a:r>
            <a:r>
              <a:rPr lang="en-US" altLang="en-US" sz="3600" b="1" dirty="0">
                <a:solidFill>
                  <a:srgbClr val="FF0000"/>
                </a:solidFill>
              </a:rPr>
              <a:t>'</a:t>
            </a:r>
            <a:r>
              <a:rPr lang="ko-KR" altLang="en-US" sz="3600" b="1" dirty="0">
                <a:solidFill>
                  <a:srgbClr val="FF0000"/>
                </a:solidFill>
              </a:rPr>
              <a:t>로</a:t>
            </a:r>
            <a:r>
              <a:rPr lang="en-US" altLang="en-US" sz="3600" b="1" dirty="0">
                <a:solidFill>
                  <a:srgbClr val="FF0000"/>
                </a:solidFill>
              </a:rPr>
              <a:t> </a:t>
            </a:r>
            <a:r>
              <a:rPr lang="ko-KR" altLang="en-US" sz="3600" b="1" dirty="0">
                <a:solidFill>
                  <a:srgbClr val="FF0000"/>
                </a:solidFill>
              </a:rPr>
              <a:t>지칭되는</a:t>
            </a:r>
            <a:r>
              <a:rPr lang="en-US" altLang="en-US" sz="3600" b="1" dirty="0">
                <a:solidFill>
                  <a:srgbClr val="FF0000"/>
                </a:solidFill>
              </a:rPr>
              <a:t> </a:t>
            </a:r>
            <a:r>
              <a:rPr lang="ko-KR" altLang="en-US" sz="3600" b="1" dirty="0">
                <a:solidFill>
                  <a:srgbClr val="FF0000"/>
                </a:solidFill>
              </a:rPr>
              <a:t>해역의</a:t>
            </a:r>
            <a:r>
              <a:rPr lang="en-US" altLang="en-US" sz="3600" b="1" dirty="0">
                <a:solidFill>
                  <a:srgbClr val="FF0000"/>
                </a:solidFill>
              </a:rPr>
              <a:t> </a:t>
            </a:r>
            <a:r>
              <a:rPr lang="ko-KR" altLang="en-US" sz="3600" b="1" dirty="0">
                <a:solidFill>
                  <a:srgbClr val="FF0000"/>
                </a:solidFill>
              </a:rPr>
              <a:t>원래</a:t>
            </a:r>
            <a:r>
              <a:rPr lang="en-US" altLang="en-US" sz="3600" b="1" dirty="0">
                <a:solidFill>
                  <a:srgbClr val="FF0000"/>
                </a:solidFill>
              </a:rPr>
              <a:t> </a:t>
            </a:r>
            <a:r>
              <a:rPr lang="ko-KR" altLang="en-US" sz="3600" b="1" dirty="0">
                <a:solidFill>
                  <a:srgbClr val="FF0000"/>
                </a:solidFill>
              </a:rPr>
              <a:t>위치는</a:t>
            </a:r>
            <a:r>
              <a:rPr lang="en-US" altLang="en-US" sz="3600" b="1" dirty="0">
                <a:solidFill>
                  <a:srgbClr val="FF0000"/>
                </a:solidFill>
              </a:rPr>
              <a:t> </a:t>
            </a:r>
            <a:r>
              <a:rPr lang="ko-KR" altLang="en-US" sz="3600" b="1" dirty="0">
                <a:solidFill>
                  <a:srgbClr val="FF0000"/>
                </a:solidFill>
              </a:rPr>
              <a:t>다음과</a:t>
            </a:r>
            <a:r>
              <a:rPr lang="en-US" altLang="en-US" sz="3600" b="1" dirty="0">
                <a:solidFill>
                  <a:srgbClr val="FF0000"/>
                </a:solidFill>
              </a:rPr>
              <a:t> </a:t>
            </a:r>
            <a:r>
              <a:rPr lang="ko-KR" altLang="en-US" sz="3600" b="1" dirty="0">
                <a:solidFill>
                  <a:srgbClr val="FF0000"/>
                </a:solidFill>
              </a:rPr>
              <a:t>같이</a:t>
            </a:r>
            <a:r>
              <a:rPr lang="en-US" altLang="en-US" sz="3600" b="1" dirty="0">
                <a:solidFill>
                  <a:srgbClr val="FF0000"/>
                </a:solidFill>
              </a:rPr>
              <a:t> </a:t>
            </a:r>
            <a:r>
              <a:rPr lang="ko-KR" altLang="en-US" sz="3600" b="1" dirty="0">
                <a:solidFill>
                  <a:srgbClr val="FF0000"/>
                </a:solidFill>
              </a:rPr>
              <a:t>인식되었습니다</a:t>
            </a:r>
            <a:r>
              <a:rPr lang="en-US" altLang="en-US" sz="3600" b="1" dirty="0">
                <a:solidFill>
                  <a:srgbClr val="FF0000"/>
                </a:solidFill>
              </a:rPr>
              <a:t>"</a:t>
            </a:r>
            <a:endParaRPr lang="en-US" altLang="en-US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548640"/>
            <a:ext cx="8964295" cy="1991360"/>
          </a:xfrm>
        </p:spPr>
        <p:txBody>
          <a:bodyPr>
            <a:normAutofit/>
          </a:bodyPr>
          <a:lstStyle/>
          <a:p>
            <a:r>
              <a:rPr lang="en-US" altLang="en-US" sz="2800" b="1" dirty="0" smtClean="0"/>
              <a:t>“</a:t>
            </a:r>
            <a:r>
              <a:rPr lang="ko-KR" altLang="en-US" sz="2800" b="1" dirty="0" smtClean="0"/>
              <a:t>지도상에서</a:t>
            </a:r>
            <a:r>
              <a:rPr lang="en-US" altLang="en-US" sz="2800" b="1" dirty="0" smtClean="0"/>
              <a:t> ‘</a:t>
            </a:r>
            <a:r>
              <a:rPr lang="ko-KR" altLang="en-US" sz="2800" b="1" dirty="0" smtClean="0"/>
              <a:t>남중국해</a:t>
            </a:r>
            <a:r>
              <a:rPr lang="en-US" altLang="en-US" sz="2800" b="1" dirty="0" smtClean="0"/>
              <a:t>’</a:t>
            </a:r>
            <a:r>
              <a:rPr lang="ko-KR" altLang="en-US" sz="2800" b="1" dirty="0" smtClean="0"/>
              <a:t>의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원래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위치를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되돌려야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합니다</a:t>
            </a:r>
            <a:r>
              <a:rPr lang="en-US" altLang="en-US" sz="2800" b="1" dirty="0" smtClean="0"/>
              <a:t>.</a:t>
            </a:r>
            <a:br>
              <a:rPr lang="en-US" altLang="en-US" sz="2800" b="1" dirty="0" smtClean="0"/>
            </a:br>
            <a:r>
              <a:rPr lang="ko-KR" altLang="en-US" sz="2800" b="1" dirty="0" smtClean="0"/>
              <a:t>현재의</a:t>
            </a:r>
            <a:r>
              <a:rPr lang="en-US" altLang="en-US" sz="2800" b="1" dirty="0" smtClean="0"/>
              <a:t> ‘</a:t>
            </a:r>
            <a:r>
              <a:rPr lang="ko-KR" altLang="en-US" sz="2800" b="1" dirty="0" smtClean="0"/>
              <a:t>남중국해</a:t>
            </a:r>
            <a:r>
              <a:rPr lang="en-US" altLang="en-US" sz="2800" b="1" dirty="0" smtClean="0"/>
              <a:t>’ </a:t>
            </a:r>
            <a:r>
              <a:rPr lang="ko-KR" altLang="en-US" sz="2800" b="1" dirty="0" smtClean="0"/>
              <a:t>위치는</a:t>
            </a:r>
            <a:r>
              <a:rPr lang="en-US" altLang="en-US" sz="2800" b="1" dirty="0" smtClean="0"/>
              <a:t> 16</a:t>
            </a:r>
            <a:r>
              <a:rPr lang="ko-KR" altLang="en-US" sz="2800" b="1" dirty="0" smtClean="0"/>
              <a:t>세기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이후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유럽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식민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열강에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의해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인위적으로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설정된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것입니다</a:t>
            </a:r>
            <a:r>
              <a:rPr lang="en-US" altLang="en-US" sz="2800" b="1" dirty="0" smtClean="0"/>
              <a:t>.”</a:t>
            </a:r>
            <a:r>
              <a:rPr lang="en-US" altLang="ko-KR" sz="3110" b="1" dirty="0" smtClean="0"/>
              <a:t>.</a:t>
            </a:r>
            <a:endParaRPr lang="ko-KR" altLang="en-US" sz="3110" b="1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78435" y="3573145"/>
            <a:ext cx="8354060" cy="1752600"/>
          </a:xfrm>
        </p:spPr>
        <p:txBody>
          <a:bodyPr>
            <a:normAutofit/>
          </a:bodyPr>
          <a:lstStyle/>
          <a:p>
            <a:r>
              <a:rPr lang="en-US" altLang="en-US" sz="2800" b="1" dirty="0">
                <a:solidFill>
                  <a:srgbClr val="FF0000"/>
                </a:solidFill>
              </a:rPr>
              <a:t>“</a:t>
            </a:r>
            <a:r>
              <a:rPr lang="ko-KR" altLang="en-US" sz="2800" b="1" dirty="0">
                <a:solidFill>
                  <a:srgbClr val="FF0000"/>
                </a:solidFill>
              </a:rPr>
              <a:t>중국</a:t>
            </a:r>
            <a:r>
              <a:rPr lang="en-US" altLang="en-US" sz="2800" b="1" dirty="0">
                <a:solidFill>
                  <a:srgbClr val="FF0000"/>
                </a:solidFill>
              </a:rPr>
              <a:t> </a:t>
            </a:r>
            <a:r>
              <a:rPr lang="ko-KR" altLang="en-US" sz="2800" b="1" dirty="0">
                <a:solidFill>
                  <a:srgbClr val="FF0000"/>
                </a:solidFill>
              </a:rPr>
              <a:t>고대</a:t>
            </a:r>
            <a:r>
              <a:rPr lang="en-US" altLang="en-US" sz="2800" b="1" dirty="0">
                <a:solidFill>
                  <a:srgbClr val="FF0000"/>
                </a:solidFill>
              </a:rPr>
              <a:t> </a:t>
            </a:r>
            <a:r>
              <a:rPr lang="ko-KR" altLang="en-US" sz="2800" b="1" dirty="0">
                <a:solidFill>
                  <a:srgbClr val="FF0000"/>
                </a:solidFill>
              </a:rPr>
              <a:t>왕조의</a:t>
            </a:r>
            <a:r>
              <a:rPr lang="en-US" altLang="en-US" sz="2800" b="1" dirty="0">
                <a:solidFill>
                  <a:srgbClr val="FF0000"/>
                </a:solidFill>
              </a:rPr>
              <a:t> </a:t>
            </a:r>
            <a:r>
              <a:rPr lang="ko-KR" altLang="en-US" sz="2800" b="1" dirty="0">
                <a:solidFill>
                  <a:srgbClr val="FF0000"/>
                </a:solidFill>
              </a:rPr>
              <a:t>고지도와</a:t>
            </a:r>
            <a:r>
              <a:rPr lang="en-US" altLang="en-US" sz="2800" b="1" dirty="0">
                <a:solidFill>
                  <a:srgbClr val="FF0000"/>
                </a:solidFill>
              </a:rPr>
              <a:t> </a:t>
            </a:r>
            <a:r>
              <a:rPr lang="ko-KR" altLang="en-US" sz="2800" b="1" dirty="0">
                <a:solidFill>
                  <a:srgbClr val="FF0000"/>
                </a:solidFill>
              </a:rPr>
              <a:t>배타적</a:t>
            </a:r>
            <a:r>
              <a:rPr lang="en-US" altLang="en-US" sz="2800" b="1" dirty="0">
                <a:solidFill>
                  <a:srgbClr val="FF0000"/>
                </a:solidFill>
              </a:rPr>
              <a:t> </a:t>
            </a:r>
            <a:r>
              <a:rPr lang="ko-KR" altLang="en-US" sz="2800" b="1" dirty="0">
                <a:solidFill>
                  <a:srgbClr val="FF0000"/>
                </a:solidFill>
              </a:rPr>
              <a:t>경제수역</a:t>
            </a:r>
            <a:r>
              <a:rPr lang="en-US" altLang="en-US" sz="2800" b="1" dirty="0">
                <a:solidFill>
                  <a:srgbClr val="FF0000"/>
                </a:solidFill>
              </a:rPr>
              <a:t>(EEZ)</a:t>
            </a:r>
            <a:r>
              <a:rPr lang="ko-KR" altLang="en-US" sz="2800" b="1" dirty="0">
                <a:solidFill>
                  <a:srgbClr val="FF0000"/>
                </a:solidFill>
              </a:rPr>
              <a:t>을</a:t>
            </a:r>
            <a:r>
              <a:rPr lang="en-US" altLang="en-US" sz="2800" b="1" dirty="0">
                <a:solidFill>
                  <a:srgbClr val="FF0000"/>
                </a:solidFill>
              </a:rPr>
              <a:t> </a:t>
            </a:r>
            <a:r>
              <a:rPr lang="ko-KR" altLang="en-US" sz="2800" b="1" dirty="0">
                <a:solidFill>
                  <a:srgbClr val="FF0000"/>
                </a:solidFill>
              </a:rPr>
              <a:t>근거로</a:t>
            </a:r>
            <a:r>
              <a:rPr lang="en-US" altLang="en-US" sz="2800" b="1" dirty="0">
                <a:solidFill>
                  <a:srgbClr val="FF0000"/>
                </a:solidFill>
              </a:rPr>
              <a:t> </a:t>
            </a:r>
            <a:r>
              <a:rPr lang="ko-KR" altLang="en-US" sz="2800" b="1" dirty="0">
                <a:solidFill>
                  <a:srgbClr val="FF0000"/>
                </a:solidFill>
              </a:rPr>
              <a:t>지도상</a:t>
            </a:r>
            <a:r>
              <a:rPr lang="en-US" altLang="en-US" sz="2800" b="1" dirty="0">
                <a:solidFill>
                  <a:srgbClr val="FF0000"/>
                </a:solidFill>
              </a:rPr>
              <a:t> ‘</a:t>
            </a:r>
            <a:r>
              <a:rPr lang="ko-KR" altLang="en-US" sz="2800" b="1" dirty="0">
                <a:solidFill>
                  <a:srgbClr val="FF0000"/>
                </a:solidFill>
              </a:rPr>
              <a:t>남중국해</a:t>
            </a:r>
            <a:r>
              <a:rPr lang="en-US" altLang="en-US" sz="2800" b="1" dirty="0">
                <a:solidFill>
                  <a:srgbClr val="FF0000"/>
                </a:solidFill>
              </a:rPr>
              <a:t>’</a:t>
            </a:r>
            <a:r>
              <a:rPr lang="ko-KR" altLang="en-US" sz="2800" b="1" dirty="0">
                <a:solidFill>
                  <a:srgbClr val="FF0000"/>
                </a:solidFill>
              </a:rPr>
              <a:t>의</a:t>
            </a:r>
            <a:r>
              <a:rPr lang="en-US" altLang="en-US" sz="2800" b="1" dirty="0">
                <a:solidFill>
                  <a:srgbClr val="FF0000"/>
                </a:solidFill>
              </a:rPr>
              <a:t> </a:t>
            </a:r>
            <a:r>
              <a:rPr lang="ko-KR" altLang="en-US" sz="2800" b="1" dirty="0">
                <a:solidFill>
                  <a:srgbClr val="FF0000"/>
                </a:solidFill>
              </a:rPr>
              <a:t>원래</a:t>
            </a:r>
            <a:r>
              <a:rPr lang="en-US" altLang="en-US" sz="2800" b="1" dirty="0">
                <a:solidFill>
                  <a:srgbClr val="FF0000"/>
                </a:solidFill>
              </a:rPr>
              <a:t> </a:t>
            </a:r>
            <a:r>
              <a:rPr lang="ko-KR" altLang="en-US" sz="2800" b="1" dirty="0">
                <a:solidFill>
                  <a:srgbClr val="FF0000"/>
                </a:solidFill>
              </a:rPr>
              <a:t>위치를</a:t>
            </a:r>
            <a:r>
              <a:rPr lang="en-US" altLang="en-US" sz="2800" b="1" dirty="0">
                <a:solidFill>
                  <a:srgbClr val="FF0000"/>
                </a:solidFill>
              </a:rPr>
              <a:t> </a:t>
            </a:r>
            <a:r>
              <a:rPr lang="ko-KR" altLang="en-US" sz="2800" b="1" dirty="0">
                <a:solidFill>
                  <a:srgbClr val="FF0000"/>
                </a:solidFill>
              </a:rPr>
              <a:t>정당화하여야</a:t>
            </a:r>
            <a:r>
              <a:rPr lang="en-US" altLang="ko-KR" sz="2800" b="1" dirty="0">
                <a:solidFill>
                  <a:srgbClr val="FF0000"/>
                </a:solidFill>
              </a:rPr>
              <a:t> </a:t>
            </a:r>
            <a:r>
              <a:rPr lang="ko-KR" altLang="en-US" sz="2800" b="1" dirty="0">
                <a:solidFill>
                  <a:srgbClr val="FF0000"/>
                </a:solidFill>
              </a:rPr>
              <a:t>한다</a:t>
            </a:r>
            <a:r>
              <a:rPr lang="en-US" altLang="en-US" sz="2800" b="1" dirty="0">
                <a:solidFill>
                  <a:srgbClr val="FF0000"/>
                </a:solidFill>
              </a:rPr>
              <a:t>”</a:t>
            </a:r>
            <a:endParaRPr lang="en-US" altLang="en-US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 descr="https://i.redd.it/tp7disevhil31.jpg"/>
          <p:cNvPicPr>
            <a:picLocks noGrp="1"/>
          </p:cNvPicPr>
          <p:nvPr>
            <p:ph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935" y="1659255"/>
            <a:ext cx="7027545" cy="515112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705" y="188595"/>
            <a:ext cx="8612505" cy="1143000"/>
          </a:xfrm>
        </p:spPr>
        <p:txBody>
          <a:bodyPr>
            <a:noAutofit/>
          </a:bodyPr>
          <a:lstStyle/>
          <a:p>
            <a:br>
              <a:rPr lang="en-US" altLang="ko-KR" sz="2400" b="1" dirty="0" smtClean="0"/>
            </a:br>
            <a:r>
              <a:rPr lang="en-US" altLang="en-US" sz="2400" b="1" dirty="0">
                <a:latin typeface="HY견고딕" pitchFamily="18" charset="-127"/>
                <a:ea typeface="HY견고딕" pitchFamily="18" charset="-127"/>
              </a:rPr>
              <a:t>“</a:t>
            </a:r>
            <a:r>
              <a:rPr lang="ko-KR" altLang="en-US" sz="2400" b="1" dirty="0">
                <a:latin typeface="HY견고딕" pitchFamily="18" charset="-127"/>
                <a:ea typeface="HY견고딕" pitchFamily="18" charset="-127"/>
              </a:rPr>
              <a:t>당나라</a:t>
            </a:r>
            <a:r>
              <a:rPr lang="en-US" altLang="en-US" sz="2400" b="1" dirty="0">
                <a:latin typeface="HY견고딕" pitchFamily="18" charset="-127"/>
                <a:ea typeface="HY견고딕" pitchFamily="18" charset="-127"/>
              </a:rPr>
              <a:t>(618-907</a:t>
            </a:r>
            <a:r>
              <a:rPr lang="ko-KR" altLang="en-US" sz="2400" b="1" dirty="0">
                <a:latin typeface="HY견고딕" pitchFamily="18" charset="-127"/>
                <a:ea typeface="HY견고딕" pitchFamily="18" charset="-127"/>
              </a:rPr>
              <a:t>년</a:t>
            </a:r>
            <a:r>
              <a:rPr lang="en-US" altLang="en-US" sz="2400" b="1" dirty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2400" b="1" dirty="0">
                <a:latin typeface="HY견고딕" pitchFamily="18" charset="-127"/>
                <a:ea typeface="HY견고딕" pitchFamily="18" charset="-127"/>
              </a:rPr>
              <a:t>는</a:t>
            </a:r>
            <a:r>
              <a:rPr lang="en-US" altLang="en-US" sz="2400" b="1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b="1" dirty="0">
                <a:latin typeface="HY견고딕" pitchFamily="18" charset="-127"/>
                <a:ea typeface="HY견고딕" pitchFamily="18" charset="-127"/>
              </a:rPr>
              <a:t>약</a:t>
            </a:r>
            <a:r>
              <a:rPr lang="en-US" altLang="en-US" sz="2400" b="1" dirty="0">
                <a:latin typeface="HY견고딕" pitchFamily="18" charset="-127"/>
                <a:ea typeface="HY견고딕" pitchFamily="18" charset="-127"/>
              </a:rPr>
              <a:t> 2</a:t>
            </a:r>
            <a:r>
              <a:rPr lang="ko-KR" altLang="en-US" sz="2400" b="1" dirty="0">
                <a:latin typeface="HY견고딕" pitchFamily="18" charset="-127"/>
                <a:ea typeface="HY견고딕" pitchFamily="18" charset="-127"/>
              </a:rPr>
              <a:t>세기</a:t>
            </a:r>
            <a:r>
              <a:rPr lang="en-US" altLang="en-US" sz="2400" b="1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b="1" dirty="0">
                <a:latin typeface="HY견고딕" pitchFamily="18" charset="-127"/>
                <a:ea typeface="HY견고딕" pitchFamily="18" charset="-127"/>
              </a:rPr>
              <a:t>동안</a:t>
            </a:r>
            <a:r>
              <a:rPr lang="en-US" altLang="en-US" sz="2400" b="1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b="1" dirty="0">
                <a:latin typeface="HY견고딕" pitchFamily="18" charset="-127"/>
                <a:ea typeface="HY견고딕" pitchFamily="18" charset="-127"/>
              </a:rPr>
              <a:t>남해</a:t>
            </a:r>
            <a:r>
              <a:rPr lang="en-US" altLang="en-US" sz="2400" b="1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zh-CN" altLang="en-US" sz="2400" b="1" dirty="0">
                <a:latin typeface="HY견고딕" pitchFamily="18" charset="-127"/>
                <a:ea typeface="HY견고딕" pitchFamily="18" charset="-127"/>
              </a:rPr>
              <a:t>南海</a:t>
            </a:r>
            <a:r>
              <a:rPr lang="en-US" altLang="en-US" sz="2400" b="1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400" b="1" dirty="0">
                <a:latin typeface="HY견고딕" pitchFamily="18" charset="-127"/>
                <a:ea typeface="HY견고딕" pitchFamily="18" charset="-127"/>
              </a:rPr>
              <a:t>남쪽</a:t>
            </a:r>
            <a:r>
              <a:rPr lang="en-US" altLang="en-US" sz="2400" b="1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b="1" dirty="0">
                <a:latin typeface="HY견고딕" pitchFamily="18" charset="-127"/>
                <a:ea typeface="HY견고딕" pitchFamily="18" charset="-127"/>
              </a:rPr>
              <a:t>바다</a:t>
            </a:r>
            <a:r>
              <a:rPr lang="en-US" altLang="en-US" sz="2400" b="1" dirty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2400" b="1" dirty="0">
                <a:latin typeface="HY견고딕" pitchFamily="18" charset="-127"/>
                <a:ea typeface="HY견고딕" pitchFamily="18" charset="-127"/>
              </a:rPr>
              <a:t>를</a:t>
            </a:r>
            <a:r>
              <a:rPr lang="en-US" altLang="en-US" sz="2400" b="1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b="1" dirty="0">
                <a:latin typeface="HY견고딕" pitchFamily="18" charset="-127"/>
                <a:ea typeface="HY견고딕" pitchFamily="18" charset="-127"/>
              </a:rPr>
              <a:t>점유하였으며</a:t>
            </a:r>
            <a:r>
              <a:rPr lang="en-US" altLang="en-US" sz="2400" b="1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400" b="1" dirty="0">
                <a:latin typeface="HY견고딕" pitchFamily="18" charset="-127"/>
                <a:ea typeface="HY견고딕" pitchFamily="18" charset="-127"/>
              </a:rPr>
              <a:t>당나라</a:t>
            </a:r>
            <a:r>
              <a:rPr lang="en-US" altLang="en-US" sz="2400" b="1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b="1" dirty="0">
                <a:latin typeface="HY견고딕" pitchFamily="18" charset="-127"/>
                <a:ea typeface="HY견고딕" pitchFamily="18" charset="-127"/>
              </a:rPr>
              <a:t>지도에는</a:t>
            </a:r>
            <a:r>
              <a:rPr lang="en-US" altLang="en-US" sz="2400" b="1" dirty="0">
                <a:latin typeface="HY견고딕" pitchFamily="18" charset="-127"/>
                <a:ea typeface="HY견고딕" pitchFamily="18" charset="-127"/>
              </a:rPr>
              <a:t> ‘</a:t>
            </a:r>
            <a:r>
              <a:rPr lang="ko-KR" altLang="en-US" sz="2400" b="1" dirty="0">
                <a:latin typeface="HY견고딕" pitchFamily="18" charset="-127"/>
                <a:ea typeface="HY견고딕" pitchFamily="18" charset="-127"/>
              </a:rPr>
              <a:t>남해</a:t>
            </a:r>
            <a:r>
              <a:rPr lang="en-US" altLang="en-US" sz="2400" b="1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zh-CN" altLang="en-US" sz="2400" b="1" dirty="0">
                <a:latin typeface="HY견고딕" pitchFamily="18" charset="-127"/>
                <a:ea typeface="HY견고딕" pitchFamily="18" charset="-127"/>
              </a:rPr>
              <a:t>南海</a:t>
            </a:r>
            <a:r>
              <a:rPr lang="en-US" altLang="en-US" sz="2400" b="1" dirty="0">
                <a:latin typeface="HY견고딕" pitchFamily="18" charset="-127"/>
                <a:ea typeface="HY견고딕" pitchFamily="18" charset="-127"/>
              </a:rPr>
              <a:t>)’</a:t>
            </a:r>
            <a:r>
              <a:rPr lang="ko-KR" altLang="en-US" sz="2400" b="1" dirty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en-US" sz="2400" b="1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b="1" dirty="0">
                <a:latin typeface="HY견고딕" pitchFamily="18" charset="-127"/>
                <a:ea typeface="HY견고딕" pitchFamily="18" charset="-127"/>
              </a:rPr>
              <a:t>대만을</a:t>
            </a:r>
            <a:r>
              <a:rPr lang="en-US" altLang="en-US" sz="2400" b="1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b="1" dirty="0">
                <a:latin typeface="HY견고딕" pitchFamily="18" charset="-127"/>
                <a:ea typeface="HY견고딕" pitchFamily="18" charset="-127"/>
              </a:rPr>
              <a:t>따라</a:t>
            </a:r>
            <a:r>
              <a:rPr lang="en-US" altLang="en-US" sz="2400" b="1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b="1" dirty="0">
                <a:latin typeface="HY견고딕" pitchFamily="18" charset="-127"/>
                <a:ea typeface="HY견고딕" pitchFamily="18" charset="-127"/>
              </a:rPr>
              <a:t>수평으로</a:t>
            </a:r>
            <a:r>
              <a:rPr lang="en-US" altLang="en-US" sz="2400" b="1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b="1" dirty="0">
                <a:latin typeface="HY견고딕" pitchFamily="18" charset="-127"/>
                <a:ea typeface="HY견고딕" pitchFamily="18" charset="-127"/>
              </a:rPr>
              <a:t>표기되어</a:t>
            </a:r>
            <a:r>
              <a:rPr lang="en-US" altLang="en-US" sz="2400" b="1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b="1" dirty="0">
                <a:latin typeface="HY견고딕" pitchFamily="18" charset="-127"/>
                <a:ea typeface="HY견고딕" pitchFamily="18" charset="-127"/>
              </a:rPr>
              <a:t>있습니다</a:t>
            </a:r>
            <a:r>
              <a:rPr lang="en-US" altLang="en-US" sz="2400" b="1" dirty="0">
                <a:latin typeface="HY견고딕" pitchFamily="18" charset="-127"/>
                <a:ea typeface="HY견고딕" pitchFamily="18" charset="-127"/>
              </a:rPr>
              <a:t>.”</a:t>
            </a:r>
            <a:endParaRPr lang="en-US" altLang="en-US" sz="2400" b="1" dirty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 descr="http://3.bp.blogspot.com/-Y4plipnLAzA/UXtFdFfy_6I/AAAAAAAAAdM/MchlMC44SOg/s1600/w45_Song_Jin-Dynasty.gif"/>
          <p:cNvPicPr>
            <a:picLocks noGrp="1"/>
          </p:cNvPicPr>
          <p:nvPr>
            <p:ph idx="1"/>
          </p:nvPr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51685" y="1409065"/>
            <a:ext cx="4923155" cy="547941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460" y="476885"/>
            <a:ext cx="8507730" cy="1066165"/>
          </a:xfrm>
        </p:spPr>
        <p:txBody>
          <a:bodyPr>
            <a:noAutofit/>
          </a:bodyPr>
          <a:lstStyle/>
          <a:p>
            <a:r>
              <a:rPr lang="en-US" altLang="en-US" sz="2000" b="1" dirty="0">
                <a:latin typeface="HY견고딕" pitchFamily="18" charset="-127"/>
                <a:ea typeface="HY견고딕" pitchFamily="18" charset="-127"/>
              </a:rPr>
              <a:t>“</a:t>
            </a:r>
            <a:r>
              <a:rPr lang="ko-KR" altLang="en-US" sz="2000" b="1" dirty="0">
                <a:latin typeface="HY견고딕" pitchFamily="18" charset="-127"/>
                <a:ea typeface="HY견고딕" pitchFamily="18" charset="-127"/>
              </a:rPr>
              <a:t>남송</a:t>
            </a:r>
            <a:r>
              <a:rPr lang="en-US" altLang="en-US" sz="2000" b="1" dirty="0">
                <a:latin typeface="HY견고딕" pitchFamily="18" charset="-127"/>
                <a:ea typeface="HY견고딕" pitchFamily="18" charset="-127"/>
              </a:rPr>
              <a:t>(1127-1279</a:t>
            </a:r>
            <a:r>
              <a:rPr lang="ko-KR" altLang="en-US" sz="2000" b="1" dirty="0">
                <a:latin typeface="HY견고딕" pitchFamily="18" charset="-127"/>
                <a:ea typeface="HY견고딕" pitchFamily="18" charset="-127"/>
              </a:rPr>
              <a:t>년</a:t>
            </a:r>
            <a:r>
              <a:rPr lang="en-US" altLang="en-US" sz="2000" b="1" dirty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2000" b="1" dirty="0">
                <a:latin typeface="HY견고딕" pitchFamily="18" charset="-127"/>
                <a:ea typeface="HY견고딕" pitchFamily="18" charset="-127"/>
              </a:rPr>
              <a:t>은</a:t>
            </a:r>
            <a:r>
              <a:rPr lang="en-US" altLang="en-US" sz="2000" b="1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b="1" dirty="0">
                <a:latin typeface="HY견고딕" pitchFamily="18" charset="-127"/>
                <a:ea typeface="HY견고딕" pitchFamily="18" charset="-127"/>
              </a:rPr>
              <a:t>약</a:t>
            </a:r>
            <a:r>
              <a:rPr lang="en-US" altLang="en-US" sz="2000" b="1" dirty="0">
                <a:latin typeface="HY견고딕" pitchFamily="18" charset="-127"/>
                <a:ea typeface="HY견고딕" pitchFamily="18" charset="-127"/>
              </a:rPr>
              <a:t> 2</a:t>
            </a:r>
            <a:r>
              <a:rPr lang="ko-KR" altLang="en-US" sz="2000" b="1" dirty="0">
                <a:latin typeface="HY견고딕" pitchFamily="18" charset="-127"/>
                <a:ea typeface="HY견고딕" pitchFamily="18" charset="-127"/>
              </a:rPr>
              <a:t>세기</a:t>
            </a:r>
            <a:r>
              <a:rPr lang="en-US" altLang="en-US" sz="2000" b="1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b="1" dirty="0">
                <a:latin typeface="HY견고딕" pitchFamily="18" charset="-127"/>
                <a:ea typeface="HY견고딕" pitchFamily="18" charset="-127"/>
              </a:rPr>
              <a:t>동안</a:t>
            </a:r>
            <a:r>
              <a:rPr lang="en-US" altLang="en-US" sz="2000" b="1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b="1" dirty="0">
                <a:latin typeface="HY견고딕" pitchFamily="18" charset="-127"/>
                <a:ea typeface="HY견고딕" pitchFamily="18" charset="-127"/>
              </a:rPr>
              <a:t>동남아시아해를</a:t>
            </a:r>
            <a:r>
              <a:rPr lang="en-US" altLang="en-US" sz="2000" b="1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b="1" dirty="0">
                <a:latin typeface="HY견고딕" pitchFamily="18" charset="-127"/>
                <a:ea typeface="HY견고딕" pitchFamily="18" charset="-127"/>
              </a:rPr>
              <a:t>점유하였으며</a:t>
            </a:r>
            <a:r>
              <a:rPr lang="en-US" altLang="en-US" sz="2000" b="1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b="1" dirty="0">
                <a:latin typeface="HY견고딕" pitchFamily="18" charset="-127"/>
                <a:ea typeface="HY견고딕" pitchFamily="18" charset="-127"/>
              </a:rPr>
              <a:t>송나라</a:t>
            </a:r>
            <a:r>
              <a:rPr lang="en-US" altLang="en-US" sz="2000" b="1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b="1" dirty="0">
                <a:latin typeface="HY견고딕" pitchFamily="18" charset="-127"/>
                <a:ea typeface="HY견고딕" pitchFamily="18" charset="-127"/>
              </a:rPr>
              <a:t>지도에는</a:t>
            </a:r>
            <a:r>
              <a:rPr lang="en-US" altLang="en-US" sz="2000" b="1" dirty="0">
                <a:latin typeface="HY견고딕" pitchFamily="18" charset="-127"/>
                <a:ea typeface="HY견고딕" pitchFamily="18" charset="-127"/>
              </a:rPr>
              <a:t> ‘</a:t>
            </a:r>
            <a:r>
              <a:rPr lang="ko-KR" altLang="en-US" sz="2000" b="1" dirty="0">
                <a:latin typeface="HY견고딕" pitchFamily="18" charset="-127"/>
                <a:ea typeface="HY견고딕" pitchFamily="18" charset="-127"/>
              </a:rPr>
              <a:t>남중국해</a:t>
            </a:r>
            <a:r>
              <a:rPr lang="en-US" altLang="en-US" sz="2000" b="1" dirty="0">
                <a:latin typeface="HY견고딕" pitchFamily="18" charset="-127"/>
                <a:ea typeface="HY견고딕" pitchFamily="18" charset="-127"/>
              </a:rPr>
              <a:t>’</a:t>
            </a:r>
            <a:r>
              <a:rPr lang="ko-KR" altLang="en-US" sz="2000" b="1" dirty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en-US" sz="2000" b="1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b="1" dirty="0">
                <a:latin typeface="HY견고딕" pitchFamily="18" charset="-127"/>
                <a:ea typeface="HY견고딕" pitchFamily="18" charset="-127"/>
              </a:rPr>
              <a:t>대만</a:t>
            </a:r>
            <a:r>
              <a:rPr lang="en-US" altLang="en-US" sz="2000" b="1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b="1" dirty="0">
                <a:latin typeface="HY견고딕" pitchFamily="18" charset="-127"/>
                <a:ea typeface="HY견고딕" pitchFamily="18" charset="-127"/>
              </a:rPr>
              <a:t>근처에</a:t>
            </a:r>
            <a:r>
              <a:rPr lang="en-US" altLang="en-US" sz="2000" b="1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b="1" dirty="0">
                <a:latin typeface="HY견고딕" pitchFamily="18" charset="-127"/>
                <a:ea typeface="HY견고딕" pitchFamily="18" charset="-127"/>
              </a:rPr>
              <a:t>수평으로</a:t>
            </a:r>
            <a:r>
              <a:rPr lang="en-US" altLang="en-US" sz="2000" b="1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b="1" dirty="0">
                <a:latin typeface="HY견고딕" pitchFamily="18" charset="-127"/>
                <a:ea typeface="HY견고딕" pitchFamily="18" charset="-127"/>
              </a:rPr>
              <a:t>표기되어</a:t>
            </a:r>
            <a:r>
              <a:rPr lang="en-US" altLang="en-US" sz="2000" b="1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b="1" dirty="0">
                <a:latin typeface="HY견고딕" pitchFamily="18" charset="-127"/>
                <a:ea typeface="HY견고딕" pitchFamily="18" charset="-127"/>
              </a:rPr>
              <a:t>있습니다</a:t>
            </a:r>
            <a:r>
              <a:rPr lang="en-US" altLang="en-US" sz="2000" b="1" dirty="0">
                <a:latin typeface="HY견고딕" pitchFamily="18" charset="-127"/>
                <a:ea typeface="HY견고딕" pitchFamily="18" charset="-127"/>
              </a:rPr>
              <a:t>.”</a:t>
            </a:r>
            <a:endParaRPr lang="en-US" altLang="en-US" sz="2000" b="1" dirty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 descr="https://4.bp.blogspot.com/-wVljUN24DBw/TVqEyVW5r_I/AAAAAAAAAAY/BxWlQSj2_zI/s1600/Map+of+Ming+Dynasty.PNG"/>
          <p:cNvPicPr>
            <a:picLocks noGrp="1"/>
          </p:cNvPicPr>
          <p:nvPr>
            <p:ph idx="1"/>
          </p:nvPr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80795" y="1606550"/>
            <a:ext cx="7706360" cy="517779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38138"/>
          </a:xfrm>
        </p:spPr>
        <p:txBody>
          <a:bodyPr>
            <a:noAutofit/>
          </a:bodyPr>
          <a:lstStyle/>
          <a:p>
            <a:pPr fontAlgn="base" latinLnBrk="0"/>
            <a:br>
              <a:rPr lang="en-US" altLang="ko-KR" sz="2000" b="1" dirty="0" smtClean="0">
                <a:solidFill>
                  <a:srgbClr val="FF0000"/>
                </a:solidFill>
              </a:rPr>
            </a:br>
            <a:r>
              <a:rPr lang="en-US" altLang="en-US" sz="2000" b="1" dirty="0">
                <a:latin typeface="HY견고딕" pitchFamily="18" charset="-127"/>
                <a:ea typeface="HY견고딕" pitchFamily="18" charset="-127"/>
              </a:rPr>
              <a:t>“</a:t>
            </a:r>
            <a:r>
              <a:rPr lang="ko-KR" altLang="en-US" sz="2000" b="1" dirty="0">
                <a:latin typeface="HY견고딕" pitchFamily="18" charset="-127"/>
                <a:ea typeface="HY견고딕" pitchFamily="18" charset="-127"/>
              </a:rPr>
              <a:t>명나라</a:t>
            </a:r>
            <a:r>
              <a:rPr lang="en-US" altLang="en-US" sz="2000" b="1" dirty="0">
                <a:latin typeface="HY견고딕" pitchFamily="18" charset="-127"/>
                <a:ea typeface="HY견고딕" pitchFamily="18" charset="-127"/>
              </a:rPr>
              <a:t>(1368-1644</a:t>
            </a:r>
            <a:r>
              <a:rPr lang="ko-KR" altLang="en-US" sz="2000" b="1" dirty="0">
                <a:latin typeface="HY견고딕" pitchFamily="18" charset="-127"/>
                <a:ea typeface="HY견고딕" pitchFamily="18" charset="-127"/>
              </a:rPr>
              <a:t>년</a:t>
            </a:r>
            <a:r>
              <a:rPr lang="en-US" altLang="en-US" sz="2000" b="1" dirty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2000" b="1" dirty="0">
                <a:latin typeface="HY견고딕" pitchFamily="18" charset="-127"/>
                <a:ea typeface="HY견고딕" pitchFamily="18" charset="-127"/>
              </a:rPr>
              <a:t>는</a:t>
            </a:r>
            <a:r>
              <a:rPr lang="en-US" altLang="en-US" sz="2000" b="1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b="1" dirty="0">
                <a:latin typeface="HY견고딕" pitchFamily="18" charset="-127"/>
                <a:ea typeface="HY견고딕" pitchFamily="18" charset="-127"/>
              </a:rPr>
              <a:t>정화</a:t>
            </a:r>
            <a:r>
              <a:rPr lang="en-US" altLang="en-US" sz="2000" b="1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zh-CN" altLang="en-US" sz="2000" b="1" dirty="0">
                <a:latin typeface="HY견고딕" pitchFamily="18" charset="-127"/>
                <a:ea typeface="HY견고딕" pitchFamily="18" charset="-127"/>
              </a:rPr>
              <a:t>鄭和</a:t>
            </a:r>
            <a:r>
              <a:rPr lang="en-US" altLang="en-US" sz="2000" b="1" dirty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2000" b="1" dirty="0">
                <a:latin typeface="HY견고딕" pitchFamily="18" charset="-127"/>
                <a:ea typeface="HY견고딕" pitchFamily="18" charset="-127"/>
              </a:rPr>
              <a:t>의</a:t>
            </a:r>
            <a:r>
              <a:rPr lang="en-US" altLang="en-US" sz="2000" b="1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b="1" dirty="0">
                <a:latin typeface="HY견고딕" pitchFamily="18" charset="-127"/>
                <a:ea typeface="HY견고딕" pitchFamily="18" charset="-127"/>
              </a:rPr>
              <a:t>원정을</a:t>
            </a:r>
            <a:r>
              <a:rPr lang="en-US" altLang="en-US" sz="2000" b="1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b="1" dirty="0">
                <a:latin typeface="HY견고딕" pitchFamily="18" charset="-127"/>
                <a:ea typeface="HY견고딕" pitchFamily="18" charset="-127"/>
              </a:rPr>
              <a:t>통해</a:t>
            </a:r>
            <a:r>
              <a:rPr lang="en-US" altLang="en-US" sz="2000" b="1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b="1" dirty="0">
                <a:latin typeface="HY견고딕" pitchFamily="18" charset="-127"/>
                <a:ea typeface="HY견고딕" pitchFamily="18" charset="-127"/>
              </a:rPr>
              <a:t>약</a:t>
            </a:r>
            <a:r>
              <a:rPr lang="en-US" altLang="en-US" sz="2000" b="1" dirty="0">
                <a:latin typeface="HY견고딕" pitchFamily="18" charset="-127"/>
                <a:ea typeface="HY견고딕" pitchFamily="18" charset="-127"/>
              </a:rPr>
              <a:t> 1</a:t>
            </a:r>
            <a:r>
              <a:rPr lang="ko-KR" altLang="en-US" sz="2000" b="1" dirty="0">
                <a:latin typeface="HY견고딕" pitchFamily="18" charset="-127"/>
                <a:ea typeface="HY견고딕" pitchFamily="18" charset="-127"/>
              </a:rPr>
              <a:t>세기</a:t>
            </a:r>
            <a:r>
              <a:rPr lang="en-US" altLang="en-US" sz="2000" b="1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b="1" dirty="0">
                <a:latin typeface="HY견고딕" pitchFamily="18" charset="-127"/>
                <a:ea typeface="HY견고딕" pitchFamily="18" charset="-127"/>
              </a:rPr>
              <a:t>동안</a:t>
            </a:r>
            <a:r>
              <a:rPr lang="en-US" altLang="en-US" sz="2000" b="1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b="1" dirty="0">
                <a:latin typeface="HY견고딕" pitchFamily="18" charset="-127"/>
                <a:ea typeface="HY견고딕" pitchFamily="18" charset="-127"/>
              </a:rPr>
              <a:t>동남아시아해를</a:t>
            </a:r>
            <a:r>
              <a:rPr lang="en-US" altLang="en-US" sz="2000" b="1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b="1" dirty="0">
                <a:latin typeface="HY견고딕" pitchFamily="18" charset="-127"/>
                <a:ea typeface="HY견고딕" pitchFamily="18" charset="-127"/>
              </a:rPr>
              <a:t>점유하였으며</a:t>
            </a:r>
            <a:r>
              <a:rPr lang="en-US" altLang="en-US" sz="2000" b="1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b="1" dirty="0">
                <a:latin typeface="HY견고딕" pitchFamily="18" charset="-127"/>
                <a:ea typeface="HY견고딕" pitchFamily="18" charset="-127"/>
              </a:rPr>
              <a:t>명나라</a:t>
            </a:r>
            <a:r>
              <a:rPr lang="en-US" altLang="en-US" sz="2000" b="1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b="1" dirty="0">
                <a:latin typeface="HY견고딕" pitchFamily="18" charset="-127"/>
                <a:ea typeface="HY견고딕" pitchFamily="18" charset="-127"/>
              </a:rPr>
              <a:t>지도에는</a:t>
            </a:r>
            <a:r>
              <a:rPr lang="en-US" altLang="en-US" sz="2000" b="1" dirty="0">
                <a:latin typeface="HY견고딕" pitchFamily="18" charset="-127"/>
                <a:ea typeface="HY견고딕" pitchFamily="18" charset="-127"/>
              </a:rPr>
              <a:t> ‘</a:t>
            </a:r>
            <a:r>
              <a:rPr lang="ko-KR" altLang="en-US" sz="2000" b="1" dirty="0">
                <a:latin typeface="HY견고딕" pitchFamily="18" charset="-127"/>
                <a:ea typeface="HY견고딕" pitchFamily="18" charset="-127"/>
              </a:rPr>
              <a:t>남중국해</a:t>
            </a:r>
            <a:r>
              <a:rPr lang="en-US" altLang="en-US" sz="2000" b="1" dirty="0">
                <a:latin typeface="HY견고딕" pitchFamily="18" charset="-127"/>
                <a:ea typeface="HY견고딕" pitchFamily="18" charset="-127"/>
              </a:rPr>
              <a:t>’</a:t>
            </a:r>
            <a:r>
              <a:rPr lang="ko-KR" altLang="en-US" sz="2000" b="1" dirty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en-US" sz="2000" b="1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b="1" dirty="0">
                <a:latin typeface="HY견고딕" pitchFamily="18" charset="-127"/>
                <a:ea typeface="HY견고딕" pitchFamily="18" charset="-127"/>
              </a:rPr>
              <a:t>대만</a:t>
            </a:r>
            <a:r>
              <a:rPr lang="en-US" altLang="en-US" sz="2000" b="1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b="1" dirty="0">
                <a:latin typeface="HY견고딕" pitchFamily="18" charset="-127"/>
                <a:ea typeface="HY견고딕" pitchFamily="18" charset="-127"/>
              </a:rPr>
              <a:t>근처에</a:t>
            </a:r>
            <a:r>
              <a:rPr lang="en-US" altLang="en-US" sz="2000" b="1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b="1" dirty="0">
                <a:latin typeface="HY견고딕" pitchFamily="18" charset="-127"/>
                <a:ea typeface="HY견고딕" pitchFamily="18" charset="-127"/>
              </a:rPr>
              <a:t>수평으로</a:t>
            </a:r>
            <a:r>
              <a:rPr lang="en-US" altLang="en-US" sz="2000" b="1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b="1" dirty="0">
                <a:latin typeface="HY견고딕" pitchFamily="18" charset="-127"/>
                <a:ea typeface="HY견고딕" pitchFamily="18" charset="-127"/>
              </a:rPr>
              <a:t>표기되어</a:t>
            </a:r>
            <a:r>
              <a:rPr lang="en-US" altLang="en-US" sz="2000" b="1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b="1" dirty="0">
                <a:latin typeface="HY견고딕" pitchFamily="18" charset="-127"/>
                <a:ea typeface="HY견고딕" pitchFamily="18" charset="-127"/>
              </a:rPr>
              <a:t>있습니다</a:t>
            </a:r>
            <a:r>
              <a:rPr lang="en-US" altLang="en-US" sz="2000" b="1" dirty="0">
                <a:latin typeface="HY견고딕" pitchFamily="18" charset="-127"/>
                <a:ea typeface="HY견고딕" pitchFamily="18" charset="-127"/>
              </a:rPr>
              <a:t>.”</a:t>
            </a:r>
            <a:endParaRPr lang="en-US" altLang="en-US" sz="2000" b="1" dirty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84480" y="3429635"/>
            <a:ext cx="8402320" cy="2696845"/>
          </a:xfrm>
        </p:spPr>
        <p:txBody>
          <a:bodyPr>
            <a:normAutofit/>
          </a:bodyPr>
          <a:lstStyle/>
          <a:p>
            <a:endParaRPr lang="en-US" altLang="en-US" sz="2800" b="1" dirty="0" smtClean="0"/>
          </a:p>
          <a:p>
            <a:r>
              <a:rPr lang="en-US" altLang="en-US" sz="2800" b="1" dirty="0" smtClean="0"/>
              <a:t>“</a:t>
            </a:r>
            <a:r>
              <a:rPr lang="ko-KR" altLang="en-US" sz="2800" b="1" dirty="0" smtClean="0"/>
              <a:t>중화인민공화국의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배타적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경제수역</a:t>
            </a:r>
            <a:r>
              <a:rPr lang="en-US" altLang="en-US" sz="2800" b="1" dirty="0" smtClean="0"/>
              <a:t>(EEZ) </a:t>
            </a:r>
            <a:r>
              <a:rPr lang="ko-KR" altLang="en-US" sz="2800" b="1" dirty="0" smtClean="0"/>
              <a:t>내</a:t>
            </a:r>
            <a:r>
              <a:rPr lang="en-US" altLang="en-US" sz="2800" b="1" dirty="0" smtClean="0"/>
              <a:t>,    </a:t>
            </a:r>
            <a:r>
              <a:rPr lang="ko-KR" altLang="en-US" sz="2800" b="1" dirty="0" smtClean="0"/>
              <a:t>하이난섬과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대만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해협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사이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북위</a:t>
            </a:r>
            <a:r>
              <a:rPr lang="en-US" altLang="en-US" sz="2800" b="1" dirty="0" smtClean="0"/>
              <a:t> 20</a:t>
            </a:r>
            <a:r>
              <a:rPr lang="ko-KR" altLang="en-US" sz="2800" b="1" dirty="0" smtClean="0"/>
              <a:t>도선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바로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위</a:t>
            </a:r>
            <a:r>
              <a:rPr lang="en-US" altLang="ko-KR" sz="2800" b="1" dirty="0" smtClean="0"/>
              <a:t> 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수평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구간에</a:t>
            </a:r>
            <a:r>
              <a:rPr lang="en-US" altLang="en-US" sz="2800" b="1" dirty="0" smtClean="0"/>
              <a:t> </a:t>
            </a:r>
            <a:r>
              <a:rPr lang="ko-KR" altLang="en-US" sz="2800" b="1" dirty="0" smtClean="0"/>
              <a:t>위치한다</a:t>
            </a:r>
            <a:r>
              <a:rPr lang="en-US" altLang="en-US" sz="2800" b="1" dirty="0" smtClean="0"/>
              <a:t>.”</a:t>
            </a:r>
            <a:endParaRPr lang="en-US" altLang="en-US" sz="2800" b="1" dirty="0" smtClean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605" y="621030"/>
            <a:ext cx="8229600" cy="2004695"/>
          </a:xfrm>
        </p:spPr>
        <p:txBody>
          <a:bodyPr>
            <a:normAutofit/>
          </a:bodyPr>
          <a:lstStyle/>
          <a:p>
            <a:r>
              <a:rPr lang="en-US" altLang="en-US" sz="3600" b="1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“</a:t>
            </a:r>
            <a:r>
              <a:rPr lang="ko-KR" altLang="en-US" sz="3600" b="1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남중국해는</a:t>
            </a:r>
            <a:r>
              <a:rPr lang="en-US" altLang="en-US" sz="3600" b="1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3600" b="1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유엔해양법협약</a:t>
            </a:r>
            <a:r>
              <a:rPr lang="en-US" altLang="en-US" sz="3600" b="1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(UNCLOS)</a:t>
            </a:r>
            <a:r>
              <a:rPr lang="ko-KR" altLang="en-US" sz="3600" b="1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에</a:t>
            </a:r>
            <a:r>
              <a:rPr lang="en-US" altLang="en-US" sz="3600" b="1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3600" b="1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따른</a:t>
            </a:r>
            <a:r>
              <a:rPr lang="en-US" altLang="en-US" sz="3600" b="1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3600" b="1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배타적</a:t>
            </a:r>
            <a:r>
              <a:rPr lang="en-US" altLang="en-US" sz="3600" b="1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3600" b="1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경제수역</a:t>
            </a:r>
            <a:r>
              <a:rPr lang="en-US" altLang="en-US" sz="3600" b="1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(EEZ) </a:t>
            </a:r>
            <a:r>
              <a:rPr lang="ko-KR" altLang="en-US" sz="3600" b="1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내에</a:t>
            </a:r>
            <a:r>
              <a:rPr lang="en-US" altLang="en-US" sz="3600" b="1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3600" b="1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위치해야</a:t>
            </a:r>
            <a:r>
              <a:rPr lang="en-US" altLang="en-US" sz="3600" b="1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3600" b="1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한다</a:t>
            </a:r>
            <a:r>
              <a:rPr lang="en-US" altLang="en-US" sz="3600" b="1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.”</a:t>
            </a:r>
            <a:endParaRPr lang="en-US" altLang="en-US" sz="3600" b="1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 descr="https://qph.fs.quoracdn.net/main-qimg-4aabd557746740582465d121955df11a-c"/>
          <p:cNvPicPr>
            <a:picLocks noGrp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67355" y="1729740"/>
            <a:ext cx="3641090" cy="524383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en-US" altLang="ko-KR" sz="2400" b="1" dirty="0" smtClean="0"/>
            </a:br>
            <a:r>
              <a:rPr lang="en-US" altLang="en-US" sz="2400" dirty="0">
                <a:latin typeface="HY견고딕" pitchFamily="18" charset="-127"/>
                <a:ea typeface="HY견고딕" pitchFamily="18" charset="-127"/>
              </a:rPr>
              <a:t>“1948</a:t>
            </a:r>
            <a:r>
              <a:rPr lang="ko-KR" altLang="en-US" sz="2400" dirty="0">
                <a:latin typeface="HY견고딕" pitchFamily="18" charset="-127"/>
                <a:ea typeface="HY견고딕" pitchFamily="18" charset="-127"/>
              </a:rPr>
              <a:t>년</a:t>
            </a:r>
            <a:r>
              <a:rPr lang="en-US" altLang="en-US" sz="2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>
                <a:latin typeface="HY견고딕" pitchFamily="18" charset="-127"/>
                <a:ea typeface="HY견고딕" pitchFamily="18" charset="-127"/>
              </a:rPr>
              <a:t>이후</a:t>
            </a:r>
            <a:r>
              <a:rPr lang="en-US" altLang="en-US" sz="2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>
                <a:latin typeface="HY견고딕" pitchFamily="18" charset="-127"/>
                <a:ea typeface="HY견고딕" pitchFamily="18" charset="-127"/>
              </a:rPr>
              <a:t>중화인민공화국과</a:t>
            </a:r>
            <a:r>
              <a:rPr lang="en-US" altLang="en-US" sz="2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>
                <a:latin typeface="HY견고딕" pitchFamily="18" charset="-127"/>
                <a:ea typeface="HY견고딕" pitchFamily="18" charset="-127"/>
              </a:rPr>
              <a:t>대만은</a:t>
            </a:r>
            <a:r>
              <a:rPr lang="en-US" altLang="en-US" sz="2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>
                <a:latin typeface="HY견고딕" pitchFamily="18" charset="-127"/>
                <a:ea typeface="HY견고딕" pitchFamily="18" charset="-127"/>
              </a:rPr>
              <a:t>남중국해의</a:t>
            </a:r>
            <a:r>
              <a:rPr lang="en-US" altLang="en-US" sz="2400" dirty="0">
                <a:latin typeface="HY견고딕" pitchFamily="18" charset="-127"/>
                <a:ea typeface="HY견고딕" pitchFamily="18" charset="-127"/>
              </a:rPr>
              <a:t> 95%</a:t>
            </a:r>
            <a:r>
              <a:rPr lang="ko-KR" altLang="en-US" sz="2400" dirty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en-US" sz="2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>
                <a:latin typeface="HY견고딕" pitchFamily="18" charset="-127"/>
                <a:ea typeface="HY견고딕" pitchFamily="18" charset="-127"/>
              </a:rPr>
              <a:t>자국</a:t>
            </a:r>
            <a:r>
              <a:rPr lang="en-US" altLang="en-US" sz="2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>
                <a:latin typeface="HY견고딕" pitchFamily="18" charset="-127"/>
                <a:ea typeface="HY견고딕" pitchFamily="18" charset="-127"/>
              </a:rPr>
              <a:t>영해라고</a:t>
            </a:r>
            <a:r>
              <a:rPr lang="en-US" altLang="en-US" sz="2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>
                <a:latin typeface="HY견고딕" pitchFamily="18" charset="-127"/>
                <a:ea typeface="HY견고딕" pitchFamily="18" charset="-127"/>
              </a:rPr>
              <a:t>주장해왔으나</a:t>
            </a:r>
            <a:r>
              <a:rPr lang="en-US" altLang="en-US" sz="2400" dirty="0">
                <a:latin typeface="HY견고딕" pitchFamily="18" charset="-127"/>
                <a:ea typeface="HY견고딕" pitchFamily="18" charset="-127"/>
              </a:rPr>
              <a:t>, 2016</a:t>
            </a:r>
            <a:r>
              <a:rPr lang="ko-KR" altLang="en-US" sz="2400" dirty="0">
                <a:latin typeface="HY견고딕" pitchFamily="18" charset="-127"/>
                <a:ea typeface="HY견고딕" pitchFamily="18" charset="-127"/>
              </a:rPr>
              <a:t>년</a:t>
            </a:r>
            <a:r>
              <a:rPr lang="en-US" altLang="en-US" sz="2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>
                <a:latin typeface="HY견고딕" pitchFamily="18" charset="-127"/>
                <a:ea typeface="HY견고딕" pitchFamily="18" charset="-127"/>
              </a:rPr>
              <a:t>국제해양법재판소</a:t>
            </a:r>
            <a:r>
              <a:rPr lang="en-US" altLang="en-US" sz="2400" dirty="0">
                <a:latin typeface="HY견고딕" pitchFamily="18" charset="-127"/>
                <a:ea typeface="HY견고딕" pitchFamily="18" charset="-127"/>
              </a:rPr>
              <a:t>(UNCLOS)</a:t>
            </a:r>
            <a:r>
              <a:rPr lang="ko-KR" altLang="en-US" sz="2400" dirty="0">
                <a:latin typeface="HY견고딕" pitchFamily="18" charset="-127"/>
                <a:ea typeface="HY견고딕" pitchFamily="18" charset="-127"/>
              </a:rPr>
              <a:t>는</a:t>
            </a:r>
            <a:r>
              <a:rPr lang="en-US" altLang="en-US" sz="2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>
                <a:latin typeface="HY견고딕" pitchFamily="18" charset="-127"/>
                <a:ea typeface="HY견고딕" pitchFamily="18" charset="-127"/>
              </a:rPr>
              <a:t>중화인민공화국의</a:t>
            </a:r>
            <a:r>
              <a:rPr lang="en-US" altLang="en-US" sz="2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>
                <a:latin typeface="HY견고딕" pitchFamily="18" charset="-127"/>
                <a:ea typeface="HY견고딕" pitchFamily="18" charset="-127"/>
              </a:rPr>
              <a:t>주장이</a:t>
            </a:r>
            <a:r>
              <a:rPr lang="en-US" altLang="en-US" sz="2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>
                <a:latin typeface="HY견고딕" pitchFamily="18" charset="-127"/>
                <a:ea typeface="HY견고딕" pitchFamily="18" charset="-127"/>
              </a:rPr>
              <a:t>법적으로</a:t>
            </a:r>
            <a:r>
              <a:rPr lang="en-US" altLang="en-US" sz="2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>
                <a:latin typeface="HY견고딕" pitchFamily="18" charset="-127"/>
                <a:ea typeface="HY견고딕" pitchFamily="18" charset="-127"/>
              </a:rPr>
              <a:t>잘못되었음을</a:t>
            </a:r>
            <a:r>
              <a:rPr lang="en-US" altLang="en-US" sz="2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>
                <a:latin typeface="HY견고딕" pitchFamily="18" charset="-127"/>
                <a:ea typeface="HY견고딕" pitchFamily="18" charset="-127"/>
              </a:rPr>
              <a:t>판결하였다</a:t>
            </a:r>
            <a:r>
              <a:rPr lang="en-US" altLang="en-US" sz="2400" dirty="0">
                <a:latin typeface="HY견고딕" pitchFamily="18" charset="-127"/>
                <a:ea typeface="HY견고딕" pitchFamily="18" charset="-127"/>
              </a:rPr>
              <a:t>.”</a:t>
            </a:r>
            <a:endParaRPr lang="en-US" altLang="en-US" sz="2400" dirty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77190" y="1917065"/>
            <a:ext cx="8415020" cy="4090670"/>
          </a:xfrm>
        </p:spPr>
        <p:txBody>
          <a:bodyPr>
            <a:noAutofit/>
          </a:bodyPr>
          <a:lstStyle/>
          <a:p>
            <a:r>
              <a:rPr lang="ko-KR" altLang="en-US" sz="2400" b="1" dirty="0"/>
              <a:t>우리는</a:t>
            </a:r>
            <a:r>
              <a:rPr lang="en-US" altLang="en-US" sz="2400" b="1" dirty="0"/>
              <a:t> ‘South China Sea’</a:t>
            </a:r>
            <a:r>
              <a:rPr lang="ko-KR" altLang="en-US" sz="2400" b="1" dirty="0"/>
              <a:t>를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줄여서</a:t>
            </a:r>
            <a:r>
              <a:rPr lang="en-US" altLang="en-US" sz="2400" b="1" dirty="0"/>
              <a:t> ‘SCS’</a:t>
            </a:r>
            <a:r>
              <a:rPr lang="ko-KR" altLang="en-US" sz="2400" b="1" dirty="0"/>
              <a:t>라고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부릅니다</a:t>
            </a:r>
            <a:r>
              <a:rPr lang="en-US" altLang="en-US" sz="2400" b="1" dirty="0"/>
              <a:t>. </a:t>
            </a:r>
            <a:r>
              <a:rPr lang="ko-KR" altLang="en-US" sz="2400" b="1" dirty="0"/>
              <a:t>그렇다면</a:t>
            </a:r>
            <a:r>
              <a:rPr lang="en-US" altLang="en-US" sz="2400" b="1" dirty="0"/>
              <a:t> ‘Southeast Asian Sea’</a:t>
            </a:r>
            <a:r>
              <a:rPr lang="ko-KR" altLang="en-US" sz="2400" b="1" dirty="0"/>
              <a:t>도</a:t>
            </a:r>
            <a:r>
              <a:rPr lang="en-US" altLang="en-US" sz="2400" b="1" dirty="0"/>
              <a:t> ‘SEAS’</a:t>
            </a:r>
            <a:r>
              <a:rPr lang="ko-KR" altLang="en-US" sz="2400" b="1" dirty="0"/>
              <a:t>라고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부릅시다</a:t>
            </a:r>
            <a:r>
              <a:rPr lang="en-US" altLang="en-US" sz="2400" b="1" dirty="0"/>
              <a:t>.</a:t>
            </a:r>
            <a:endParaRPr lang="en-US" altLang="en-US" sz="2400" b="1" dirty="0"/>
          </a:p>
          <a:p>
            <a:endParaRPr lang="en-US" altLang="en-US" sz="2400" b="1" dirty="0"/>
          </a:p>
          <a:p>
            <a:r>
              <a:rPr lang="ko-KR" altLang="en-US" sz="2400" b="1" dirty="0"/>
              <a:t>그리고</a:t>
            </a:r>
            <a:r>
              <a:rPr lang="en-US" altLang="en-US" sz="2400" b="1" dirty="0"/>
              <a:t> ‘SCS’</a:t>
            </a:r>
            <a:r>
              <a:rPr lang="ko-KR" altLang="en-US" sz="2400" b="1" dirty="0"/>
              <a:t>를</a:t>
            </a:r>
            <a:r>
              <a:rPr lang="en-US" altLang="en-US" sz="2400" b="1" dirty="0"/>
              <a:t> ‘SEAS’</a:t>
            </a:r>
            <a:r>
              <a:rPr lang="ko-KR" altLang="en-US" sz="2400" b="1" dirty="0"/>
              <a:t>로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바꾸자는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이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명명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운동은</a:t>
            </a:r>
            <a:r>
              <a:rPr lang="en-US" altLang="ko-KR" sz="2400" b="1" dirty="0"/>
              <a:t>         </a:t>
            </a:r>
            <a:r>
              <a:rPr lang="en-US" altLang="en-US" sz="2400" b="1" dirty="0"/>
              <a:t> **‘NSEAS(Naming Southeast Asia Sea) </a:t>
            </a:r>
            <a:r>
              <a:rPr lang="ko-KR" altLang="en-US" sz="2400" b="1" dirty="0"/>
              <a:t>캠페인</a:t>
            </a:r>
            <a:r>
              <a:rPr lang="en-US" altLang="en-US" sz="2400" b="1" dirty="0"/>
              <a:t>’**</a:t>
            </a:r>
            <a:r>
              <a:rPr lang="ko-KR" altLang="en-US" sz="2400" b="1" dirty="0"/>
              <a:t>이라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불릴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것입니다</a:t>
            </a:r>
            <a:r>
              <a:rPr lang="en-US" altLang="en-US" sz="2400" b="1" dirty="0"/>
              <a:t>.</a:t>
            </a:r>
            <a:endParaRPr lang="en-US" altLang="en-US" sz="2400" b="1" dirty="0"/>
          </a:p>
          <a:p>
            <a:endParaRPr lang="en-US" altLang="en-US" sz="2400" b="1" dirty="0"/>
          </a:p>
          <a:p>
            <a:r>
              <a:rPr lang="ko-KR" altLang="en-US" sz="2400" b="1" dirty="0"/>
              <a:t>모든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교육자와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학생들은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모든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교과서에</a:t>
            </a:r>
            <a:r>
              <a:rPr lang="en-US" altLang="en-US" sz="2400" b="1" dirty="0"/>
              <a:t> ‘</a:t>
            </a:r>
            <a:r>
              <a:rPr lang="ko-KR" altLang="en-US" sz="2400" b="1" dirty="0"/>
              <a:t>동남아시아해</a:t>
            </a:r>
            <a:r>
              <a:rPr lang="en-US" altLang="en-US" sz="2400" b="1" dirty="0"/>
              <a:t>’</a:t>
            </a:r>
            <a:r>
              <a:rPr lang="ko-KR" altLang="en-US" sz="2400" b="1" dirty="0"/>
              <a:t>가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표기된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새로운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지도가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반영될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때까지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이</a:t>
            </a:r>
            <a:r>
              <a:rPr lang="en-US" altLang="en-US" sz="2400" b="1" dirty="0"/>
              <a:t> NSEAS </a:t>
            </a:r>
            <a:r>
              <a:rPr lang="ko-KR" altLang="en-US" sz="2400" b="1" dirty="0"/>
              <a:t>캠페인을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멈추지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않을</a:t>
            </a:r>
            <a:r>
              <a:rPr lang="en-US" altLang="en-US" sz="2400" b="1" dirty="0"/>
              <a:t> </a:t>
            </a:r>
            <a:r>
              <a:rPr lang="ko-KR" altLang="en-US" sz="2400" b="1" dirty="0"/>
              <a:t>것입니다</a:t>
            </a:r>
            <a:r>
              <a:rPr lang="en-US" altLang="en-US" sz="2400" b="1" dirty="0"/>
              <a:t>.</a:t>
            </a:r>
            <a:endParaRPr lang="en-US" altLang="en-US" sz="2400" b="1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5576" y="-16024"/>
            <a:ext cx="7880663" cy="1512168"/>
          </a:xfrm>
        </p:spPr>
        <p:txBody>
          <a:bodyPr>
            <a:normAutofit fontScale="90000"/>
          </a:bodyPr>
          <a:lstStyle/>
          <a:p>
            <a:r>
              <a:rPr lang="en-PH" altLang="en-US" b="1" dirty="0" smtClean="0">
                <a:solidFill>
                  <a:srgbClr val="FF0000"/>
                </a:solidFill>
              </a:rPr>
              <a:t>N</a:t>
            </a:r>
            <a:r>
              <a:rPr lang="en-US" altLang="ko-KR" b="1" dirty="0" smtClean="0">
                <a:solidFill>
                  <a:srgbClr val="FF0000"/>
                </a:solidFill>
              </a:rPr>
              <a:t>SE</a:t>
            </a:r>
            <a:r>
              <a:rPr lang="en-PH" altLang="en-US" b="1" dirty="0" smtClean="0">
                <a:solidFill>
                  <a:srgbClr val="FF0000"/>
                </a:solidFill>
              </a:rPr>
              <a:t>A</a:t>
            </a:r>
            <a:r>
              <a:rPr lang="en-US" altLang="ko-KR" b="1" dirty="0" smtClean="0">
                <a:solidFill>
                  <a:srgbClr val="FF0000"/>
                </a:solidFill>
              </a:rPr>
              <a:t>S Campaign </a:t>
            </a:r>
            <a:r>
              <a:rPr lang="ko-KR" altLang="en-US" sz="3110" b="1" dirty="0" smtClean="0">
                <a:solidFill>
                  <a:srgbClr val="FF0000"/>
                </a:solidFill>
              </a:rPr>
              <a:t>동남아시아명명운동</a:t>
            </a:r>
            <a:br>
              <a:rPr lang="en-US" altLang="ko-KR" sz="3110" b="1" dirty="0" smtClean="0">
                <a:solidFill>
                  <a:srgbClr val="FF0000"/>
                </a:solidFill>
              </a:rPr>
            </a:br>
            <a:r>
              <a:rPr lang="en-US" altLang="en-US" sz="2400" b="1" dirty="0">
                <a:solidFill>
                  <a:srgbClr val="FF0000"/>
                </a:solidFill>
              </a:rPr>
              <a:t>“</a:t>
            </a:r>
            <a:r>
              <a:rPr lang="ko-KR" altLang="en-US" sz="2400" b="1" dirty="0">
                <a:solidFill>
                  <a:srgbClr val="FF0000"/>
                </a:solidFill>
              </a:rPr>
              <a:t>편견을</a:t>
            </a:r>
            <a:r>
              <a:rPr lang="en-US" altLang="en-US" sz="2400" b="1" dirty="0">
                <a:solidFill>
                  <a:srgbClr val="FF0000"/>
                </a:solidFill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</a:rPr>
              <a:t>넘어</a:t>
            </a:r>
            <a:r>
              <a:rPr lang="en-US" altLang="en-US" sz="2400" b="1" dirty="0">
                <a:solidFill>
                  <a:srgbClr val="FF0000"/>
                </a:solidFill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</a:rPr>
              <a:t>공동의</a:t>
            </a:r>
            <a:r>
              <a:rPr lang="en-US" altLang="en-US" sz="2400" b="1" dirty="0">
                <a:solidFill>
                  <a:srgbClr val="FF0000"/>
                </a:solidFill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</a:rPr>
              <a:t>선을</a:t>
            </a:r>
            <a:r>
              <a:rPr lang="en-US" altLang="en-US" sz="2400" b="1" dirty="0">
                <a:solidFill>
                  <a:srgbClr val="FF0000"/>
                </a:solidFill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</a:rPr>
              <a:t>위하여</a:t>
            </a:r>
            <a:r>
              <a:rPr lang="en-US" altLang="en-US" sz="2400" b="1" dirty="0">
                <a:solidFill>
                  <a:srgbClr val="FF0000"/>
                </a:solidFill>
              </a:rPr>
              <a:t>”</a:t>
            </a:r>
            <a:endParaRPr lang="en-US" altLang="en-US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광장">
  <a:themeElements>
    <a:clrScheme name="광장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광장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광장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0</TotalTime>
  <Words>1777</Words>
  <Application>WPS Presentation</Application>
  <PresentationFormat>화면 슬라이드 쇼(4:3)</PresentationFormat>
  <Paragraphs>43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5" baseType="lpstr">
      <vt:lpstr>Arial</vt:lpstr>
      <vt:lpstr>SimSun</vt:lpstr>
      <vt:lpstr>Wingdings</vt:lpstr>
      <vt:lpstr>Wingdings 3</vt:lpstr>
      <vt:lpstr>Verdana</vt:lpstr>
      <vt:lpstr>Wingdings 2</vt:lpstr>
      <vt:lpstr>Times New Roman</vt:lpstr>
      <vt:lpstr>HY견고딕</vt:lpstr>
      <vt:lpstr>Malgun Gothic</vt:lpstr>
      <vt:lpstr>Lucida Sans Unicode</vt:lpstr>
      <vt:lpstr>Microsoft YaHei</vt:lpstr>
      <vt:lpstr>Arial Unicode MS</vt:lpstr>
      <vt:lpstr>Calibri</vt:lpstr>
      <vt:lpstr>BatangChe</vt:lpstr>
      <vt:lpstr>광장</vt:lpstr>
      <vt:lpstr>PowerPoint 演示文稿</vt:lpstr>
      <vt:lpstr>A clear reason why we have to rename South China Sea on the map</vt:lpstr>
      <vt:lpstr>In ancient Chinese Kingdom history for 1600 year, the original location of the South China Sea had been </vt:lpstr>
      <vt:lpstr>We have to return back the original location of the South China Sea.in the map.  Present location of the South China Sea had been made by European colonizer since 16 century.</vt:lpstr>
      <vt:lpstr> Tang Dynasty (618-907 AD) occupied South Sea for 2 centuries Nan-hai (South Sea ) written horizontally along the Taiwan on Tang dynasty map </vt:lpstr>
      <vt:lpstr>Southern Song Dynasty (1127-1279 AD) occupied the Southeast Asian Sea for 2 centuries South China Sea was written horizontally near to Taiwan on Song dynasty map </vt:lpstr>
      <vt:lpstr> Ming Dynasty (1368-1644 AD) occupied the Southeast Asian Sea for 1 century by Zheng He. The South China Sea was written horizontally near to Taiwan on Ming dynasty map </vt:lpstr>
      <vt:lpstr>The South China Sea should be located In EEZ by the UNCLOS</vt:lpstr>
      <vt:lpstr> Since 1948 PRC and Taiwan has insisted 9-dash-line  95% of the South China Sea belong to them even UNCLO had judged PRC is legally wrong in the year 2016 </vt:lpstr>
      <vt:lpstr>RSES Campaign  for “the Common Goodness beyond the Prejudice”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location of South China Sea in the map before 16 century when European colonization to Southeast Asia had been started</dc:title>
  <dc:creator>k</dc:creator>
  <cp:lastModifiedBy>최경철</cp:lastModifiedBy>
  <cp:revision>16</cp:revision>
  <dcterms:created xsi:type="dcterms:W3CDTF">2022-02-18T04:06:00Z</dcterms:created>
  <dcterms:modified xsi:type="dcterms:W3CDTF">2025-06-30T19:31:06Z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33F63BF341CC44EAB1ACCDCF998A3FD5_13</vt:lpwstr>
  </property>
  <property fmtid="{D5CDD505-2E9C-101B-9397-08002B2CF9AE}" pid="3" name="KSOProductBuildVer">
    <vt:lpwstr>1033-12.2.0.21931</vt:lpwstr>
  </property>
</Properties>
</file>