
<file path=[Content_Types].xml><?xml version="1.0" encoding="utf-8"?>
<Types xmlns="http://schemas.openxmlformats.org/package/2006/content-types">
  <Default Extension="jpeg" ContentType="image/jpeg"/>
  <Default Extension="JPG" ContentType="image/.jpg"/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0"/>
  </p:notesMasterIdLst>
  <p:sldIdLst>
    <p:sldId id="324" r:id="rId3"/>
    <p:sldId id="328" r:id="rId4"/>
    <p:sldId id="320" r:id="rId5"/>
    <p:sldId id="259" r:id="rId6"/>
    <p:sldId id="322" r:id="rId7"/>
    <p:sldId id="323" r:id="rId8"/>
    <p:sldId id="315" r:id="rId9"/>
    <p:sldId id="329" r:id="rId10"/>
    <p:sldId id="314" r:id="rId11"/>
    <p:sldId id="311" r:id="rId12"/>
    <p:sldId id="313" r:id="rId13"/>
    <p:sldId id="298" r:id="rId14"/>
    <p:sldId id="286" r:id="rId15"/>
    <p:sldId id="290" r:id="rId16"/>
    <p:sldId id="306" r:id="rId17"/>
    <p:sldId id="326" r:id="rId18"/>
    <p:sldId id="327" r:id="rId19"/>
    <p:sldId id="295" r:id="rId20"/>
    <p:sldId id="317" r:id="rId21"/>
    <p:sldId id="321" r:id="rId22"/>
    <p:sldId id="264" r:id="rId23"/>
    <p:sldId id="256" r:id="rId24"/>
    <p:sldId id="318" r:id="rId25"/>
    <p:sldId id="258" r:id="rId26"/>
    <p:sldId id="268" r:id="rId27"/>
    <p:sldId id="262" r:id="rId28"/>
    <p:sldId id="270" r:id="rId29"/>
    <p:sldId id="267" r:id="rId30"/>
    <p:sldId id="272" r:id="rId31"/>
    <p:sldId id="273" r:id="rId32"/>
    <p:sldId id="275" r:id="rId33"/>
    <p:sldId id="279" r:id="rId34"/>
    <p:sldId id="280" r:id="rId35"/>
    <p:sldId id="281" r:id="rId36"/>
    <p:sldId id="305" r:id="rId37"/>
    <p:sldId id="303" r:id="rId38"/>
    <p:sldId id="301" r:id="rId39"/>
    <p:sldId id="319" r:id="rId41"/>
    <p:sldId id="334" r:id="rId42"/>
    <p:sldId id="300" r:id="rId43"/>
    <p:sldId id="316" r:id="rId44"/>
    <p:sldId id="333" r:id="rId45"/>
    <p:sldId id="332" r:id="rId46"/>
    <p:sldId id="331" r:id="rId4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82" d="100"/>
          <a:sy n="82" d="100"/>
        </p:scale>
        <p:origin x="-1474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0" Type="http://schemas.openxmlformats.org/officeDocument/2006/relationships/tableStyles" Target="tableStyles.xml"/><Relationship Id="rId5" Type="http://schemas.openxmlformats.org/officeDocument/2006/relationships/slide" Target="slides/slide3.xml"/><Relationship Id="rId49" Type="http://schemas.openxmlformats.org/officeDocument/2006/relationships/viewProps" Target="viewProps.xml"/><Relationship Id="rId48" Type="http://schemas.openxmlformats.org/officeDocument/2006/relationships/presProps" Target="presProps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6FCAA3-8B28-491C-8A34-78AF29D7020B}" type="datetimeFigureOut">
              <a:rPr lang="ko-KR" altLang="en-US" smtClean="0"/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  <a:endParaRPr lang="ko-KR" altLang="en-US" smtClean="0"/>
          </a:p>
          <a:p>
            <a:pPr lvl="1"/>
            <a:r>
              <a:rPr lang="ko-KR" altLang="en-US" smtClean="0"/>
              <a:t>둘째 수준</a:t>
            </a:r>
            <a:endParaRPr lang="ko-KR" altLang="en-US" smtClean="0"/>
          </a:p>
          <a:p>
            <a:pPr lvl="2"/>
            <a:r>
              <a:rPr lang="ko-KR" altLang="en-US" smtClean="0"/>
              <a:t>셋째 수준</a:t>
            </a:r>
            <a:endParaRPr lang="ko-KR" altLang="en-US" smtClean="0"/>
          </a:p>
          <a:p>
            <a:pPr lvl="3"/>
            <a:r>
              <a:rPr lang="ko-KR" altLang="en-US" smtClean="0"/>
              <a:t>넷째 수준</a:t>
            </a:r>
            <a:endParaRPr lang="ko-KR" altLang="en-US" smtClean="0"/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33C49E-1B81-4677-88C9-B212ACEDFD35}" type="slidenum">
              <a:rPr lang="ko-KR" altLang="en-US" smtClean="0"/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 err="1" smtClean="0"/>
              <a:t>Ut</a:t>
            </a:r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3C49E-1B81-4677-88C9-B212ACEDFD35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F73AF-4F9C-41C5-B71B-A2786B557C22}" type="datetimeFigureOut">
              <a:rPr lang="ko-KR" altLang="en-US" smtClean="0"/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C1B9A-CA1A-4BB4-B4F8-E82FA0060F71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  <a:endParaRPr lang="ko-KR" altLang="en-US" smtClean="0"/>
          </a:p>
          <a:p>
            <a:pPr lvl="1"/>
            <a:r>
              <a:rPr lang="ko-KR" altLang="en-US" smtClean="0"/>
              <a:t>둘째 수준</a:t>
            </a:r>
            <a:endParaRPr lang="ko-KR" altLang="en-US" smtClean="0"/>
          </a:p>
          <a:p>
            <a:pPr lvl="2"/>
            <a:r>
              <a:rPr lang="ko-KR" altLang="en-US" smtClean="0"/>
              <a:t>셋째 수준</a:t>
            </a:r>
            <a:endParaRPr lang="ko-KR" altLang="en-US" smtClean="0"/>
          </a:p>
          <a:p>
            <a:pPr lvl="3"/>
            <a:r>
              <a:rPr lang="ko-KR" altLang="en-US" smtClean="0"/>
              <a:t>넷째 수준</a:t>
            </a:r>
            <a:endParaRPr lang="ko-KR" altLang="en-US" smtClean="0"/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F73AF-4F9C-41C5-B71B-A2786B557C22}" type="datetimeFigureOut">
              <a:rPr lang="ko-KR" altLang="en-US" smtClean="0"/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C1B9A-CA1A-4BB4-B4F8-E82FA0060F71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  <a:endParaRPr lang="ko-KR" altLang="en-US" smtClean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F73AF-4F9C-41C5-B71B-A2786B557C22}" type="datetimeFigureOut">
              <a:rPr lang="ko-KR" altLang="en-US" smtClean="0"/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C1B9A-CA1A-4BB4-B4F8-E82FA0060F71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 hasCustomPrompt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  <a:endParaRPr lang="ko-KR" altLang="en-US" smtClean="0"/>
          </a:p>
          <a:p>
            <a:pPr lvl="1"/>
            <a:r>
              <a:rPr lang="ko-KR" altLang="en-US" smtClean="0"/>
              <a:t>둘째 수준</a:t>
            </a:r>
            <a:endParaRPr lang="ko-KR" altLang="en-US" smtClean="0"/>
          </a:p>
          <a:p>
            <a:pPr lvl="2"/>
            <a:r>
              <a:rPr lang="ko-KR" altLang="en-US" smtClean="0"/>
              <a:t>셋째 수준</a:t>
            </a:r>
            <a:endParaRPr lang="ko-KR" altLang="en-US" smtClean="0"/>
          </a:p>
          <a:p>
            <a:pPr lvl="3"/>
            <a:r>
              <a:rPr lang="ko-KR" altLang="en-US" smtClean="0"/>
              <a:t>넷째 수준</a:t>
            </a:r>
            <a:endParaRPr lang="ko-KR" altLang="en-US" smtClean="0"/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 hasCustomPrompt="1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  <a:endParaRPr lang="ko-KR" altLang="en-US" smtClean="0"/>
          </a:p>
          <a:p>
            <a:pPr lvl="1"/>
            <a:r>
              <a:rPr lang="ko-KR" altLang="en-US" smtClean="0"/>
              <a:t>둘째 수준</a:t>
            </a:r>
            <a:endParaRPr lang="ko-KR" altLang="en-US" smtClean="0"/>
          </a:p>
          <a:p>
            <a:pPr lvl="2"/>
            <a:r>
              <a:rPr lang="ko-KR" altLang="en-US" smtClean="0"/>
              <a:t>셋째 수준</a:t>
            </a:r>
            <a:endParaRPr lang="ko-KR" altLang="en-US" smtClean="0"/>
          </a:p>
          <a:p>
            <a:pPr lvl="3"/>
            <a:r>
              <a:rPr lang="ko-KR" altLang="en-US" smtClean="0"/>
              <a:t>넷째 수준</a:t>
            </a:r>
            <a:endParaRPr lang="ko-KR" altLang="en-US" smtClean="0"/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F73AF-4F9C-41C5-B71B-A2786B557C22}" type="datetimeFigureOut">
              <a:rPr lang="ko-KR" altLang="en-US" smtClean="0"/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C1B9A-CA1A-4BB4-B4F8-E82FA0060F71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  <a:endParaRPr lang="ko-KR" altLang="en-US" smtClean="0"/>
          </a:p>
        </p:txBody>
      </p:sp>
      <p:sp>
        <p:nvSpPr>
          <p:cNvPr id="4" name="내용 개체 틀 3"/>
          <p:cNvSpPr>
            <a:spLocks noGrp="1"/>
          </p:cNvSpPr>
          <p:nvPr>
            <p:ph sz="half" idx="2" hasCustomPrompt="1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  <a:endParaRPr lang="ko-KR" altLang="en-US" smtClean="0"/>
          </a:p>
          <a:p>
            <a:pPr lvl="1"/>
            <a:r>
              <a:rPr lang="ko-KR" altLang="en-US" smtClean="0"/>
              <a:t>둘째 수준</a:t>
            </a:r>
            <a:endParaRPr lang="ko-KR" altLang="en-US" smtClean="0"/>
          </a:p>
          <a:p>
            <a:pPr lvl="2"/>
            <a:r>
              <a:rPr lang="ko-KR" altLang="en-US" smtClean="0"/>
              <a:t>셋째 수준</a:t>
            </a:r>
            <a:endParaRPr lang="ko-KR" altLang="en-US" smtClean="0"/>
          </a:p>
          <a:p>
            <a:pPr lvl="3"/>
            <a:r>
              <a:rPr lang="ko-KR" altLang="en-US" smtClean="0"/>
              <a:t>넷째 수준</a:t>
            </a:r>
            <a:endParaRPr lang="ko-KR" altLang="en-US" smtClean="0"/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  <a:endParaRPr lang="ko-KR" altLang="en-US" smtClean="0"/>
          </a:p>
        </p:txBody>
      </p:sp>
      <p:sp>
        <p:nvSpPr>
          <p:cNvPr id="6" name="내용 개체 틀 5"/>
          <p:cNvSpPr>
            <a:spLocks noGrp="1"/>
          </p:cNvSpPr>
          <p:nvPr>
            <p:ph sz="quarter" idx="4" hasCustomPrompt="1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  <a:endParaRPr lang="ko-KR" altLang="en-US" smtClean="0"/>
          </a:p>
          <a:p>
            <a:pPr lvl="1"/>
            <a:r>
              <a:rPr lang="ko-KR" altLang="en-US" smtClean="0"/>
              <a:t>둘째 수준</a:t>
            </a:r>
            <a:endParaRPr lang="ko-KR" altLang="en-US" smtClean="0"/>
          </a:p>
          <a:p>
            <a:pPr lvl="2"/>
            <a:r>
              <a:rPr lang="ko-KR" altLang="en-US" smtClean="0"/>
              <a:t>셋째 수준</a:t>
            </a:r>
            <a:endParaRPr lang="ko-KR" altLang="en-US" smtClean="0"/>
          </a:p>
          <a:p>
            <a:pPr lvl="3"/>
            <a:r>
              <a:rPr lang="ko-KR" altLang="en-US" smtClean="0"/>
              <a:t>넷째 수준</a:t>
            </a:r>
            <a:endParaRPr lang="ko-KR" altLang="en-US" smtClean="0"/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F73AF-4F9C-41C5-B71B-A2786B557C22}" type="datetimeFigureOut">
              <a:rPr lang="ko-KR" altLang="en-US" smtClean="0"/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C1B9A-CA1A-4BB4-B4F8-E82FA0060F71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F73AF-4F9C-41C5-B71B-A2786B557C22}" type="datetimeFigureOut">
              <a:rPr lang="ko-KR" altLang="en-US" smtClean="0"/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C1B9A-CA1A-4BB4-B4F8-E82FA0060F71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F73AF-4F9C-41C5-B71B-A2786B557C22}" type="datetimeFigureOut">
              <a:rPr lang="ko-KR" altLang="en-US" smtClean="0"/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C1B9A-CA1A-4BB4-B4F8-E82FA0060F71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 hasCustomPrompt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  <a:endParaRPr lang="ko-KR" altLang="en-US" smtClean="0"/>
          </a:p>
          <a:p>
            <a:pPr lvl="1"/>
            <a:r>
              <a:rPr lang="ko-KR" altLang="en-US" smtClean="0"/>
              <a:t>둘째 수준</a:t>
            </a:r>
            <a:endParaRPr lang="ko-KR" altLang="en-US" smtClean="0"/>
          </a:p>
          <a:p>
            <a:pPr lvl="2"/>
            <a:r>
              <a:rPr lang="ko-KR" altLang="en-US" smtClean="0"/>
              <a:t>셋째 수준</a:t>
            </a:r>
            <a:endParaRPr lang="ko-KR" altLang="en-US" smtClean="0"/>
          </a:p>
          <a:p>
            <a:pPr lvl="3"/>
            <a:r>
              <a:rPr lang="ko-KR" altLang="en-US" smtClean="0"/>
              <a:t>넷째 수준</a:t>
            </a:r>
            <a:endParaRPr lang="ko-KR" altLang="en-US" smtClean="0"/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  <a:endParaRPr lang="ko-KR" altLang="en-US" smtClean="0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F73AF-4F9C-41C5-B71B-A2786B557C22}" type="datetimeFigureOut">
              <a:rPr lang="ko-KR" altLang="en-US" smtClean="0"/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C1B9A-CA1A-4BB4-B4F8-E82FA0060F71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  <a:endParaRPr lang="ko-KR" altLang="en-US" smtClean="0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F73AF-4F9C-41C5-B71B-A2786B557C22}" type="datetimeFigureOut">
              <a:rPr lang="ko-KR" altLang="en-US" smtClean="0"/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C1B9A-CA1A-4BB4-B4F8-E82FA0060F71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  <a:endParaRPr lang="ko-KR" altLang="en-US" smtClean="0"/>
          </a:p>
          <a:p>
            <a:pPr lvl="1"/>
            <a:r>
              <a:rPr lang="ko-KR" altLang="en-US" smtClean="0"/>
              <a:t>둘째 수준</a:t>
            </a:r>
            <a:endParaRPr lang="ko-KR" altLang="en-US" smtClean="0"/>
          </a:p>
          <a:p>
            <a:pPr lvl="2"/>
            <a:r>
              <a:rPr lang="ko-KR" altLang="en-US" smtClean="0"/>
              <a:t>셋째 수준</a:t>
            </a:r>
            <a:endParaRPr lang="ko-KR" altLang="en-US" smtClean="0"/>
          </a:p>
          <a:p>
            <a:pPr lvl="3"/>
            <a:r>
              <a:rPr lang="ko-KR" altLang="en-US" smtClean="0"/>
              <a:t>넷째 수준</a:t>
            </a:r>
            <a:endParaRPr lang="ko-KR" altLang="en-US" smtClean="0"/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F73AF-4F9C-41C5-B71B-A2786B557C22}" type="datetimeFigureOut">
              <a:rPr lang="ko-KR" altLang="en-US" smtClean="0"/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C1B9A-CA1A-4BB4-B4F8-E82FA0060F71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 hasCustomPrompt="1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 hasCustomPrompt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  <a:endParaRPr lang="ko-KR" altLang="en-US" smtClean="0"/>
          </a:p>
          <a:p>
            <a:pPr lvl="1"/>
            <a:r>
              <a:rPr lang="ko-KR" altLang="en-US" smtClean="0"/>
              <a:t>둘째 수준</a:t>
            </a:r>
            <a:endParaRPr lang="ko-KR" altLang="en-US" smtClean="0"/>
          </a:p>
          <a:p>
            <a:pPr lvl="2"/>
            <a:r>
              <a:rPr lang="ko-KR" altLang="en-US" smtClean="0"/>
              <a:t>셋째 수준</a:t>
            </a:r>
            <a:endParaRPr lang="ko-KR" altLang="en-US" smtClean="0"/>
          </a:p>
          <a:p>
            <a:pPr lvl="3"/>
            <a:r>
              <a:rPr lang="ko-KR" altLang="en-US" smtClean="0"/>
              <a:t>넷째 수준</a:t>
            </a:r>
            <a:endParaRPr lang="ko-KR" altLang="en-US" smtClean="0"/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F73AF-4F9C-41C5-B71B-A2786B557C22}" type="datetimeFigureOut">
              <a:rPr lang="ko-KR" altLang="en-US" smtClean="0"/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C1B9A-CA1A-4BB4-B4F8-E82FA0060F71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  <a:endParaRPr lang="ko-KR" altLang="en-US" smtClean="0"/>
          </a:p>
          <a:p>
            <a:pPr lvl="1"/>
            <a:r>
              <a:rPr lang="ko-KR" altLang="en-US" smtClean="0"/>
              <a:t>둘째 수준</a:t>
            </a:r>
            <a:endParaRPr lang="ko-KR" altLang="en-US" smtClean="0"/>
          </a:p>
          <a:p>
            <a:pPr lvl="2"/>
            <a:r>
              <a:rPr lang="ko-KR" altLang="en-US" smtClean="0"/>
              <a:t>셋째 수준</a:t>
            </a:r>
            <a:endParaRPr lang="ko-KR" altLang="en-US" smtClean="0"/>
          </a:p>
          <a:p>
            <a:pPr lvl="3"/>
            <a:r>
              <a:rPr lang="ko-KR" altLang="en-US" smtClean="0"/>
              <a:t>넷째 수준</a:t>
            </a:r>
            <a:endParaRPr lang="ko-KR" altLang="en-US" smtClean="0"/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CF73AF-4F9C-41C5-B71B-A2786B557C22}" type="datetimeFigureOut">
              <a:rPr lang="ko-KR" altLang="en-US" smtClean="0"/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6C1B9A-CA1A-4BB4-B4F8-E82FA0060F71}" type="slidenum">
              <a:rPr lang="ko-KR" altLang="en-US" smtClean="0"/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hyperlink" Target="https://en.wikipedia.org/wiki/Nine-dash_line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jpeg"/><Relationship Id="rId1" Type="http://schemas.openxmlformats.org/officeDocument/2006/relationships/hyperlink" Target="https://en.wikipedia.org/wiki/File:Southeast_Asia_trade_route_map_XIIcentury.jpg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hyperlink" Target="https://www.britannica.com/place/ancient-Rome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1" Type="http://schemas.openxmlformats.org/officeDocument/2006/relationships/image" Target="../media/image12.GIF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3568" y="2204864"/>
            <a:ext cx="7772400" cy="504055"/>
          </a:xfrm>
        </p:spPr>
        <p:txBody>
          <a:bodyPr>
            <a:noAutofit/>
          </a:bodyPr>
          <a:lstStyle/>
          <a:p>
            <a:r>
              <a:rPr lang="en-US" altLang="ko-KR" sz="2400" b="1" dirty="0" smtClean="0"/>
              <a:t>Southeast Asia Commonality (SEACOM) Research Foundation Inc. </a:t>
            </a:r>
            <a:r>
              <a:rPr lang="ko-KR" altLang="en-US" sz="2400" b="1" dirty="0" smtClean="0"/>
              <a:t>동남아시아</a:t>
            </a:r>
            <a:r>
              <a:rPr lang="en-US" altLang="ko-KR" sz="2400" b="1" dirty="0" smtClean="0"/>
              <a:t> </a:t>
            </a:r>
            <a:r>
              <a:rPr lang="ko-KR" altLang="en-US" sz="2400" b="1" dirty="0" smtClean="0"/>
              <a:t>공통성연구</a:t>
            </a:r>
            <a:r>
              <a:rPr lang="en-US" altLang="ko-KR" sz="2400" b="1" dirty="0" smtClean="0"/>
              <a:t> </a:t>
            </a:r>
            <a:r>
              <a:rPr lang="ko-KR" altLang="en-US" sz="2400" b="1" dirty="0" smtClean="0"/>
              <a:t>재</a:t>
            </a:r>
            <a:r>
              <a:rPr lang="ko-KR" altLang="en-US" sz="2400" b="1" dirty="0" smtClean="0"/>
              <a:t>단</a:t>
            </a:r>
            <a:endParaRPr lang="ko-KR" altLang="en-US" sz="2400" b="1" dirty="0" smtClean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51520" y="3284984"/>
            <a:ext cx="8784976" cy="3001888"/>
          </a:xfrm>
        </p:spPr>
        <p:txBody>
          <a:bodyPr>
            <a:normAutofit lnSpcReduction="20000"/>
          </a:bodyPr>
          <a:lstStyle/>
          <a:p>
            <a:r>
              <a:rPr lang="ko-KR" altLang="en-US" b="1" dirty="0">
                <a:solidFill>
                  <a:schemeClr val="tx1"/>
                </a:solidFill>
              </a:rPr>
              <a:t>세계평화와</a:t>
            </a:r>
            <a:r>
              <a:rPr lang="en-US" altLang="ko-KR" b="1" dirty="0">
                <a:solidFill>
                  <a:schemeClr val="tx1"/>
                </a:solidFill>
              </a:rPr>
              <a:t> </a:t>
            </a:r>
            <a:r>
              <a:rPr lang="ko-KR" altLang="en-US" b="1" dirty="0">
                <a:solidFill>
                  <a:schemeClr val="tx1"/>
                </a:solidFill>
              </a:rPr>
              <a:t>동남아시아해</a:t>
            </a:r>
            <a:r>
              <a:rPr lang="en-US" altLang="ko-KR" b="1" dirty="0">
                <a:solidFill>
                  <a:schemeClr val="tx1"/>
                </a:solidFill>
              </a:rPr>
              <a:t> </a:t>
            </a:r>
            <a:br>
              <a:rPr lang="en-US" altLang="ko-KR" b="1" dirty="0">
                <a:solidFill>
                  <a:schemeClr val="tx1"/>
                </a:solidFill>
              </a:rPr>
            </a:br>
            <a:r>
              <a:rPr lang="en-US" altLang="ko-KR" b="1" dirty="0">
                <a:solidFill>
                  <a:schemeClr val="tx1"/>
                </a:solidFill>
              </a:rPr>
              <a:t>(</a:t>
            </a:r>
            <a:r>
              <a:rPr lang="ko-KR" altLang="en-US" b="1" dirty="0">
                <a:solidFill>
                  <a:schemeClr val="tx1"/>
                </a:solidFill>
              </a:rPr>
              <a:t>소위</a:t>
            </a:r>
            <a:r>
              <a:rPr lang="en-US" altLang="ko-KR" b="1" dirty="0">
                <a:solidFill>
                  <a:schemeClr val="tx1"/>
                </a:solidFill>
              </a:rPr>
              <a:t> </a:t>
            </a:r>
            <a:r>
              <a:rPr lang="ko-KR" altLang="en-US" b="1" dirty="0">
                <a:solidFill>
                  <a:schemeClr val="tx1"/>
                </a:solidFill>
              </a:rPr>
              <a:t>남중국해</a:t>
            </a:r>
            <a:r>
              <a:rPr lang="en-US" altLang="ko-KR" b="1" dirty="0" smtClean="0">
                <a:solidFill>
                  <a:schemeClr val="tx1"/>
                </a:solidFill>
              </a:rPr>
              <a:t>)</a:t>
            </a:r>
            <a:endParaRPr lang="en-US" altLang="ko-KR" b="1" dirty="0" smtClean="0">
              <a:solidFill>
                <a:schemeClr val="tx1"/>
              </a:solidFill>
            </a:endParaRPr>
          </a:p>
          <a:p>
            <a:endParaRPr lang="ko-KR" altLang="en-US" b="1" dirty="0">
              <a:solidFill>
                <a:schemeClr val="tx1"/>
              </a:solidFill>
            </a:endParaRPr>
          </a:p>
          <a:p>
            <a:r>
              <a:rPr lang="en-US" altLang="ko-KR" sz="3500" b="1" dirty="0" smtClean="0">
                <a:solidFill>
                  <a:srgbClr val="FF0000"/>
                </a:solidFill>
              </a:rPr>
              <a:t>“</a:t>
            </a:r>
            <a:r>
              <a:rPr lang="ko-KR" altLang="en-US" sz="3500" b="1" dirty="0" smtClean="0">
                <a:solidFill>
                  <a:srgbClr val="FF0000"/>
                </a:solidFill>
              </a:rPr>
              <a:t>역사왜곡을</a:t>
            </a:r>
            <a:r>
              <a:rPr lang="en-US" altLang="ko-KR" sz="35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3500" b="1" dirty="0" smtClean="0">
                <a:solidFill>
                  <a:srgbClr val="FF0000"/>
                </a:solidFill>
              </a:rPr>
              <a:t>넘</a:t>
            </a:r>
            <a:r>
              <a:rPr lang="ko-KR" altLang="en-US" sz="3500" b="1" dirty="0" smtClean="0">
                <a:solidFill>
                  <a:srgbClr val="FF0000"/>
                </a:solidFill>
              </a:rPr>
              <a:t>어</a:t>
            </a:r>
            <a:r>
              <a:rPr lang="en-US" altLang="ko-KR" sz="35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3500" b="1" dirty="0" smtClean="0">
                <a:solidFill>
                  <a:srgbClr val="FF0000"/>
                </a:solidFill>
              </a:rPr>
              <a:t>평화의</a:t>
            </a:r>
            <a:r>
              <a:rPr lang="en-US" altLang="ko-KR" sz="35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3500" b="1" dirty="0" smtClean="0">
                <a:solidFill>
                  <a:srgbClr val="FF0000"/>
                </a:solidFill>
              </a:rPr>
              <a:t>바</a:t>
            </a:r>
            <a:r>
              <a:rPr lang="ko-KR" altLang="en-US" sz="3500" b="1" dirty="0" smtClean="0">
                <a:solidFill>
                  <a:srgbClr val="FF0000"/>
                </a:solidFill>
              </a:rPr>
              <a:t>다로</a:t>
            </a:r>
            <a:r>
              <a:rPr lang="en-US" altLang="ko-KR" sz="3500" b="1" dirty="0" smtClean="0">
                <a:solidFill>
                  <a:srgbClr val="FF0000"/>
                </a:solidFill>
              </a:rPr>
              <a:t>”</a:t>
            </a:r>
            <a:endParaRPr lang="ko-KR" altLang="en-US" sz="3500" dirty="0">
              <a:solidFill>
                <a:srgbClr val="FF0000"/>
              </a:solidFill>
            </a:endParaRPr>
          </a:p>
        </p:txBody>
      </p:sp>
      <p:pic>
        <p:nvPicPr>
          <p:cNvPr id="4" name="Picture 2" descr="https://fbcdn-sphotos-h-a.akamaihd.net/hphotos-ak-prn2/v/t34.0-12/10264602_840485892632572_111405331_n.jpg?oh=848285777ef4c1a3caa0dc6dc624d77a&amp;oe=534D4EBC&amp;__gda__=1397602570_8c347f7c11d34c09dbdab04a1859326f"/>
          <p:cNvPicPr/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987824" y="188640"/>
            <a:ext cx="2808312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남중국해의</a:t>
            </a:r>
            <a:br>
              <a:rPr lang="ko-KR" altLang="en-US" b="1" dirty="0">
                <a:solidFill>
                  <a:srgbClr val="FF0000"/>
                </a:solidFill>
              </a:rPr>
            </a:b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최초의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선원은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누구였습니</a:t>
            </a:r>
            <a:r>
              <a:rPr lang="ko-KR" altLang="en-US" b="1" dirty="0">
                <a:solidFill>
                  <a:srgbClr val="FF0000"/>
                </a:solidFill>
              </a:rPr>
              <a:t>까</a:t>
            </a:r>
            <a:r>
              <a:rPr lang="en-US" altLang="en-US" b="1" dirty="0">
                <a:solidFill>
                  <a:srgbClr val="FF0000"/>
                </a:solidFill>
              </a:rPr>
              <a:t>?</a:t>
            </a:r>
            <a:endParaRPr lang="en-US" altLang="en-US" b="1" dirty="0">
              <a:solidFill>
                <a:srgbClr val="FF0000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</a:t>
            </a:r>
            <a:r>
              <a:rPr lang="en-US" altLang="en-US" sz="2800" dirty="0"/>
              <a:t>16</a:t>
            </a:r>
            <a:r>
              <a:rPr lang="ko-KR" altLang="en-US" sz="2800" dirty="0"/>
              <a:t>세기</a:t>
            </a:r>
            <a:r>
              <a:rPr lang="en-US" altLang="en-US" sz="2800" dirty="0"/>
              <a:t> </a:t>
            </a:r>
            <a:r>
              <a:rPr lang="ko-KR" altLang="en-US" sz="2800" dirty="0"/>
              <a:t>포르투갈</a:t>
            </a:r>
            <a:r>
              <a:rPr lang="en-US" altLang="en-US" sz="2800" dirty="0"/>
              <a:t>, </a:t>
            </a:r>
            <a:r>
              <a:rPr lang="ko-KR" altLang="en-US" sz="2800" dirty="0"/>
              <a:t>스페인</a:t>
            </a:r>
            <a:r>
              <a:rPr lang="en-US" altLang="en-US" sz="2800" dirty="0"/>
              <a:t>, </a:t>
            </a:r>
            <a:r>
              <a:rPr lang="ko-KR" altLang="en-US" sz="2800" dirty="0"/>
              <a:t>네덜란드의</a:t>
            </a:r>
            <a:r>
              <a:rPr lang="en-US" altLang="en-US" sz="2800" dirty="0"/>
              <a:t> </a:t>
            </a:r>
            <a:endParaRPr lang="en-US" altLang="en-US" sz="2800" dirty="0"/>
          </a:p>
          <a:p>
            <a:pPr marL="0" indent="0">
              <a:buNone/>
            </a:pPr>
            <a:r>
              <a:rPr lang="en-US" altLang="en-US" sz="2800" dirty="0"/>
              <a:t>  ‘</a:t>
            </a:r>
            <a:r>
              <a:rPr lang="ko-KR" altLang="en-US" sz="2800" dirty="0"/>
              <a:t>대항해자</a:t>
            </a:r>
            <a:r>
              <a:rPr lang="en-US" altLang="en-US" sz="2800" dirty="0"/>
              <a:t>’ </a:t>
            </a:r>
            <a:r>
              <a:rPr lang="ko-KR" altLang="en-US" sz="2800" dirty="0"/>
              <a:t>시대</a:t>
            </a:r>
            <a:r>
              <a:rPr lang="en-US" altLang="en-US" sz="2800" dirty="0"/>
              <a:t> </a:t>
            </a:r>
            <a:r>
              <a:rPr lang="ko-KR" altLang="en-US" sz="2800" dirty="0"/>
              <a:t>이전</a:t>
            </a:r>
            <a:r>
              <a:rPr lang="en-US" altLang="en-US" sz="2800" dirty="0"/>
              <a:t> </a:t>
            </a:r>
            <a:r>
              <a:rPr lang="ko-KR" altLang="en-US" sz="2800" dirty="0"/>
              <a:t>남중국해는</a:t>
            </a:r>
            <a:endParaRPr lang="ko-KR" altLang="en-US" sz="2800" dirty="0"/>
          </a:p>
          <a:p>
            <a:pPr marL="0" indent="0">
              <a:buNone/>
            </a:pPr>
            <a:endParaRPr lang="ko-KR" altLang="en-US" sz="2800" dirty="0"/>
          </a:p>
          <a:p>
            <a:pPr marL="0" indent="0">
              <a:buNone/>
            </a:pPr>
            <a:r>
              <a:rPr lang="en-US" altLang="en-US" sz="2800" dirty="0"/>
              <a:t>  </a:t>
            </a:r>
            <a:r>
              <a:rPr lang="ko-KR" altLang="en-US" sz="2800" dirty="0"/>
              <a:t>밀레니엄</a:t>
            </a:r>
            <a:r>
              <a:rPr lang="en-US" altLang="en-US" sz="2800" dirty="0"/>
              <a:t> </a:t>
            </a:r>
            <a:r>
              <a:rPr lang="ko-KR" altLang="en-US" sz="2800" dirty="0"/>
              <a:t>기원전부터</a:t>
            </a:r>
            <a:r>
              <a:rPr lang="en-US" altLang="en-US" sz="2800" dirty="0"/>
              <a:t> </a:t>
            </a:r>
            <a:r>
              <a:rPr lang="ko-KR" altLang="en-US" sz="2800" dirty="0"/>
              <a:t>멜라네시아와</a:t>
            </a:r>
            <a:r>
              <a:rPr lang="en-US" altLang="en-US" sz="2800" dirty="0"/>
              <a:t> </a:t>
            </a:r>
            <a:r>
              <a:rPr lang="ko-KR" altLang="en-US" sz="2800" dirty="0"/>
              <a:t>폴리네시아</a:t>
            </a:r>
            <a:r>
              <a:rPr lang="en-US" altLang="en-US" sz="2800" dirty="0"/>
              <a:t>   </a:t>
            </a:r>
            <a:endParaRPr lang="en-US" altLang="en-US" sz="2800" dirty="0"/>
          </a:p>
          <a:p>
            <a:pPr marL="0" indent="0">
              <a:buNone/>
            </a:pPr>
            <a:r>
              <a:rPr lang="en-US" altLang="en-US" sz="2800" dirty="0"/>
              <a:t>  </a:t>
            </a:r>
            <a:r>
              <a:rPr lang="ko-KR" altLang="en-US" sz="2800" dirty="0"/>
              <a:t>어부와</a:t>
            </a:r>
            <a:r>
              <a:rPr lang="en-US" altLang="ko-KR" sz="2800" dirty="0"/>
              <a:t> </a:t>
            </a:r>
            <a:r>
              <a:rPr lang="ko-KR" altLang="en-US" sz="2800" dirty="0"/>
              <a:t>선원들에</a:t>
            </a:r>
            <a:r>
              <a:rPr lang="en-US" altLang="en-US" sz="2800" dirty="0"/>
              <a:t> </a:t>
            </a:r>
            <a:r>
              <a:rPr lang="ko-KR" altLang="en-US" sz="2800" dirty="0"/>
              <a:t>의해</a:t>
            </a:r>
            <a:r>
              <a:rPr lang="en-US" altLang="en-US" sz="2800" dirty="0"/>
              <a:t> </a:t>
            </a:r>
            <a:r>
              <a:rPr lang="ko-KR" altLang="en-US" sz="2800" dirty="0"/>
              <a:t>항해되었으며</a:t>
            </a:r>
            <a:r>
              <a:rPr lang="en-US" altLang="en-US" sz="2800" dirty="0"/>
              <a:t>, </a:t>
            </a:r>
            <a:endParaRPr lang="en-US" altLang="en-US" sz="2800" dirty="0"/>
          </a:p>
          <a:p>
            <a:pPr marL="0" indent="0">
              <a:buNone/>
            </a:pPr>
            <a:endParaRPr lang="en-US" altLang="en-US" sz="2800" dirty="0"/>
          </a:p>
          <a:p>
            <a:pPr marL="0" indent="0">
              <a:buNone/>
            </a:pPr>
            <a:r>
              <a:rPr lang="en-US" altLang="en-US" sz="2800" dirty="0"/>
              <a:t>  </a:t>
            </a:r>
            <a:r>
              <a:rPr lang="ko-KR" altLang="en-US" sz="2800" dirty="0"/>
              <a:t>몬순을</a:t>
            </a:r>
            <a:r>
              <a:rPr lang="en-US" altLang="en-US" sz="2800" dirty="0"/>
              <a:t> </a:t>
            </a:r>
            <a:r>
              <a:rPr lang="ko-KR" altLang="en-US" sz="2800" dirty="0"/>
              <a:t>이용해</a:t>
            </a:r>
            <a:r>
              <a:rPr lang="en-US" altLang="en-US" sz="2800" dirty="0"/>
              <a:t> </a:t>
            </a:r>
            <a:r>
              <a:rPr lang="ko-KR" altLang="en-US" sz="2800" dirty="0"/>
              <a:t>해안가</a:t>
            </a:r>
            <a:r>
              <a:rPr lang="en-US" altLang="en-US" sz="2800" dirty="0"/>
              <a:t> </a:t>
            </a:r>
            <a:r>
              <a:rPr lang="ko-KR" altLang="en-US" sz="2800" dirty="0"/>
              <a:t>부족과</a:t>
            </a:r>
            <a:r>
              <a:rPr lang="en-US" altLang="en-US" sz="2800" dirty="0"/>
              <a:t> </a:t>
            </a:r>
            <a:r>
              <a:rPr lang="ko-KR" altLang="en-US" sz="2800" dirty="0"/>
              <a:t>족장을</a:t>
            </a:r>
            <a:r>
              <a:rPr lang="en-US" altLang="en-US" sz="2800" dirty="0"/>
              <a:t> </a:t>
            </a:r>
            <a:r>
              <a:rPr lang="ko-KR" altLang="en-US" sz="2800" dirty="0"/>
              <a:t>중심으로</a:t>
            </a:r>
            <a:r>
              <a:rPr lang="en-US" altLang="en-US" sz="2800" dirty="0"/>
              <a:t>   </a:t>
            </a:r>
            <a:endParaRPr lang="en-US" altLang="en-US" sz="2800" dirty="0"/>
          </a:p>
          <a:p>
            <a:pPr marL="0" indent="0">
              <a:buNone/>
            </a:pPr>
            <a:r>
              <a:rPr lang="en-US" altLang="en-US" sz="2800" dirty="0"/>
              <a:t>  </a:t>
            </a:r>
            <a:r>
              <a:rPr lang="ko-KR" altLang="en-US" sz="2800" dirty="0"/>
              <a:t>어업과</a:t>
            </a:r>
            <a:r>
              <a:rPr lang="en-US" altLang="en-US" sz="2800" dirty="0"/>
              <a:t> </a:t>
            </a:r>
            <a:r>
              <a:rPr lang="ko-KR" altLang="en-US" sz="2800" dirty="0"/>
              <a:t>물물교환</a:t>
            </a:r>
            <a:r>
              <a:rPr lang="en-US" altLang="en-US" sz="2800" dirty="0"/>
              <a:t> </a:t>
            </a:r>
            <a:r>
              <a:rPr lang="ko-KR" altLang="en-US" sz="2800" dirty="0"/>
              <a:t>무역이</a:t>
            </a:r>
            <a:r>
              <a:rPr lang="en-US" altLang="en-US" sz="2800" dirty="0"/>
              <a:t> </a:t>
            </a:r>
            <a:r>
              <a:rPr lang="ko-KR" altLang="en-US" sz="2800" dirty="0"/>
              <a:t>이루어졌다</a:t>
            </a:r>
            <a:r>
              <a:rPr lang="en-US" altLang="en-US" sz="2800" dirty="0"/>
              <a:t>.</a:t>
            </a:r>
            <a:endParaRPr lang="en-US" alt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o-K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인도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타밀나두는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몬순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바람을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이용해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중국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제국과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로마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제국을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바다로</a:t>
            </a:r>
            <a:r>
              <a:rPr lang="en-US" altLang="ko-K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연결하는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뛰어난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항해자이자</a:t>
            </a:r>
            <a:r>
              <a:rPr lang="en-US" altLang="ko-K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상인이었다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내용 개체 틀 3" descr="Image result for picture of monsoon wind flow"/>
          <p:cNvPicPr>
            <a:picLocks noGrp="1"/>
          </p:cNvPicPr>
          <p:nvPr>
            <p:ph idx="1"/>
          </p:nvPr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11560" y="1643026"/>
            <a:ext cx="8143932" cy="4882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sz="3600" b="1" dirty="0"/>
              <a:t>동남아시아</a:t>
            </a:r>
            <a:r>
              <a:rPr lang="en-US" altLang="en-US" sz="3600" b="1" dirty="0"/>
              <a:t>(</a:t>
            </a:r>
            <a:r>
              <a:rPr lang="ko-KR" altLang="en-US" sz="3600" b="1" dirty="0"/>
              <a:t>대만</a:t>
            </a:r>
            <a:r>
              <a:rPr lang="en-US" altLang="en-US" sz="3600" b="1" dirty="0"/>
              <a:t>, </a:t>
            </a:r>
            <a:r>
              <a:rPr lang="ko-KR" altLang="en-US" sz="3600" b="1" dirty="0"/>
              <a:t>폴리네시아를</a:t>
            </a:r>
            <a:r>
              <a:rPr lang="en-US" altLang="en-US" sz="3600" b="1" dirty="0"/>
              <a:t> </a:t>
            </a:r>
            <a:r>
              <a:rPr lang="ko-KR" altLang="en-US" sz="3600" b="1" dirty="0"/>
              <a:t>위한</a:t>
            </a:r>
            <a:r>
              <a:rPr lang="en-US" altLang="en-US" sz="3600" b="1" dirty="0"/>
              <a:t> </a:t>
            </a:r>
            <a:r>
              <a:rPr lang="ko-KR" altLang="en-US" sz="3600" b="1" dirty="0"/>
              <a:t>인도네시아</a:t>
            </a:r>
            <a:r>
              <a:rPr lang="en-US" altLang="en-US" sz="3600" b="1" dirty="0"/>
              <a:t>)</a:t>
            </a:r>
            <a:r>
              <a:rPr lang="ko-KR" altLang="en-US" sz="3600" b="1" dirty="0"/>
              <a:t>의</a:t>
            </a:r>
            <a:r>
              <a:rPr lang="en-US" altLang="en-US" sz="3600" b="1" dirty="0"/>
              <a:t> </a:t>
            </a:r>
            <a:r>
              <a:rPr lang="ko-KR" altLang="en-US" sz="3600" b="1" dirty="0"/>
              <a:t>고대</a:t>
            </a:r>
            <a:r>
              <a:rPr lang="en-US" altLang="en-US" sz="3600" b="1" dirty="0"/>
              <a:t> </a:t>
            </a:r>
            <a:r>
              <a:rPr lang="ko-KR" altLang="en-US" sz="3600" b="1" dirty="0"/>
              <a:t>해양</a:t>
            </a:r>
            <a:r>
              <a:rPr lang="en-US" altLang="en-US" sz="3600" b="1" dirty="0"/>
              <a:t> </a:t>
            </a:r>
            <a:r>
              <a:rPr lang="ko-KR" altLang="en-US" sz="3600" b="1" dirty="0"/>
              <a:t>카누</a:t>
            </a:r>
            <a:r>
              <a:rPr lang="en-US" altLang="en-US" sz="3600" b="1" dirty="0"/>
              <a:t> </a:t>
            </a:r>
            <a:r>
              <a:rPr lang="ko-KR" altLang="en-US" sz="3600" b="1" dirty="0"/>
              <a:t>및</a:t>
            </a:r>
            <a:r>
              <a:rPr lang="en-US" altLang="en-US" sz="3600" b="1" dirty="0"/>
              <a:t> </a:t>
            </a:r>
            <a:r>
              <a:rPr lang="ko-KR" altLang="en-US" sz="3600" b="1" dirty="0"/>
              <a:t>범</a:t>
            </a:r>
            <a:r>
              <a:rPr lang="ko-KR" altLang="en-US" sz="3600" b="1" dirty="0"/>
              <a:t>선</a:t>
            </a:r>
            <a:r>
              <a:rPr lang="en-US" altLang="en-US" sz="3600" b="1" dirty="0"/>
              <a:t> </a:t>
            </a:r>
            <a:r>
              <a:rPr lang="ko-KR" altLang="en-US" sz="3600" b="1" dirty="0"/>
              <a:t>종류</a:t>
            </a:r>
            <a:endParaRPr lang="ko-KR" altLang="en-US" sz="3600" b="1" dirty="0"/>
          </a:p>
        </p:txBody>
      </p:sp>
      <p:pic>
        <p:nvPicPr>
          <p:cNvPr id="4" name="내용 개체 틀 3" descr="Image result for balanghai boat replica site"/>
          <p:cNvPicPr>
            <a:picLocks noGrp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 bwMode="auto">
          <a:xfrm>
            <a:off x="4357686" y="3857628"/>
            <a:ext cx="4786314" cy="3000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그림 4" descr="Image result for balanghai boat replica site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6" y="1500174"/>
            <a:ext cx="4786314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그림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00174"/>
            <a:ext cx="4357686" cy="3000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그림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00570"/>
            <a:ext cx="4357686" cy="2071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mage result for balanghai  original meaning"/>
          <p:cNvPicPr>
            <a:picLocks noGrp="1" noChangeAspect="1" noChangeArrowheads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 bwMode="auto">
          <a:xfrm>
            <a:off x="899795" y="1381125"/>
            <a:ext cx="7334250" cy="5342255"/>
          </a:xfrm>
          <a:prstGeom prst="rect">
            <a:avLst/>
          </a:prstGeom>
          <a:noFill/>
        </p:spPr>
      </p:pic>
      <p:sp>
        <p:nvSpPr>
          <p:cNvPr id="3" name="Title 2"/>
          <p:cNvSpPr/>
          <p:nvPr>
            <p:ph type="title"/>
          </p:nvPr>
        </p:nvSpPr>
        <p:spPr/>
        <p:txBody>
          <a:bodyPr/>
          <a:p>
            <a:r>
              <a:rPr lang="en-US"/>
              <a:t> </a:t>
            </a:r>
            <a:r>
              <a:rPr lang="ko-KR" altLang="en-US" sz="3200" b="1"/>
              <a:t>필리핀</a:t>
            </a:r>
            <a:r>
              <a:rPr lang="en-US" altLang="ko-KR" sz="3200" b="1"/>
              <a:t> </a:t>
            </a:r>
            <a:r>
              <a:rPr lang="ko-KR" altLang="en-US" sz="3200" b="1"/>
              <a:t>부뚜안의</a:t>
            </a:r>
            <a:r>
              <a:rPr lang="en-US" altLang="ko-KR" sz="3200" b="1"/>
              <a:t> </a:t>
            </a:r>
            <a:r>
              <a:rPr lang="ko-KR" altLang="en-US" sz="3200" b="1"/>
              <a:t>범선</a:t>
            </a:r>
            <a:endParaRPr lang="ko-KR" altLang="en-US" sz="3200" b="1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2800" b="1" dirty="0"/>
              <a:t>동남아시아</a:t>
            </a:r>
            <a:r>
              <a:rPr lang="en-US" altLang="en-US" sz="2800" b="1" dirty="0"/>
              <a:t>(</a:t>
            </a:r>
            <a:r>
              <a:rPr lang="ko-KR" altLang="en-US" sz="2800" b="1" dirty="0"/>
              <a:t>비사야</a:t>
            </a:r>
            <a:r>
              <a:rPr lang="en-US" altLang="en-US" sz="2800" b="1" dirty="0"/>
              <a:t>, </a:t>
            </a:r>
            <a:r>
              <a:rPr lang="ko-KR" altLang="en-US" sz="2800" b="1" dirty="0"/>
              <a:t>필리핀</a:t>
            </a:r>
            <a:r>
              <a:rPr lang="en-US" altLang="en-US" sz="2800" b="1" dirty="0"/>
              <a:t>)</a:t>
            </a:r>
            <a:r>
              <a:rPr lang="ko-KR" altLang="en-US" sz="2800" b="1" dirty="0"/>
              <a:t>의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아웃리거가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있는</a:t>
            </a:r>
            <a:r>
              <a:rPr lang="en-US" altLang="en-US" sz="2800" b="1" dirty="0"/>
              <a:t>  </a:t>
            </a:r>
            <a:r>
              <a:rPr lang="ko-KR" altLang="en-US" sz="2800" b="1" dirty="0"/>
              <a:t>고대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범선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종류</a:t>
            </a:r>
            <a:endParaRPr lang="ko-KR" altLang="en-US" sz="2800" b="1" dirty="0"/>
          </a:p>
        </p:txBody>
      </p:sp>
      <p:pic>
        <p:nvPicPr>
          <p:cNvPr id="4" name="내용 개체 틀 3" descr="Image result for balanghai  original meaning"/>
          <p:cNvPicPr>
            <a:picLocks noGrp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 bwMode="auto">
          <a:xfrm>
            <a:off x="683568" y="1556793"/>
            <a:ext cx="7632848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714202"/>
          </a:xfrm>
        </p:spPr>
        <p:txBody>
          <a:bodyPr>
            <a:noAutofit/>
          </a:bodyPr>
          <a:lstStyle/>
          <a:p>
            <a:br>
              <a:rPr lang="en-US" altLang="ko-KR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o-KR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고대</a:t>
            </a: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남중국해는</a:t>
            </a: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r>
              <a:rPr lang="ko-KR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세기부터</a:t>
            </a: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12</a:t>
            </a:r>
            <a:r>
              <a:rPr lang="ko-KR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세기까지</a:t>
            </a: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‘</a:t>
            </a:r>
            <a:r>
              <a:rPr lang="ko-KR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인도</a:t>
            </a: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아시아</a:t>
            </a: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해</a:t>
            </a: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ko-KR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라고</a:t>
            </a: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불렸을지도</a:t>
            </a: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모른다</a:t>
            </a: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863922"/>
          </a:xfrm>
        </p:spPr>
        <p:txBody>
          <a:bodyPr>
            <a:normAutofit fontScale="70000"/>
          </a:bodyPr>
          <a:lstStyle/>
          <a:p>
            <a:r>
              <a:rPr lang="ko-KR" altLang="en-US" dirty="0"/>
              <a:t>선사</a:t>
            </a:r>
            <a:r>
              <a:rPr lang="en-US" altLang="en-US" dirty="0"/>
              <a:t> </a:t>
            </a:r>
            <a:r>
              <a:rPr lang="ko-KR" altLang="en-US" dirty="0"/>
              <a:t>시대부터</a:t>
            </a:r>
            <a:r>
              <a:rPr lang="en-US" altLang="en-US" dirty="0"/>
              <a:t> </a:t>
            </a:r>
            <a:r>
              <a:rPr lang="ko-KR" altLang="en-US" dirty="0"/>
              <a:t>몬순</a:t>
            </a:r>
            <a:r>
              <a:rPr lang="en-US" altLang="en-US" dirty="0"/>
              <a:t> </a:t>
            </a:r>
            <a:r>
              <a:rPr lang="ko-KR" altLang="en-US" dirty="0"/>
              <a:t>바람과</a:t>
            </a:r>
            <a:r>
              <a:rPr lang="en-US" altLang="en-US" dirty="0"/>
              <a:t> </a:t>
            </a:r>
            <a:r>
              <a:rPr lang="ko-KR" altLang="en-US" dirty="0"/>
              <a:t>함께</a:t>
            </a:r>
            <a:r>
              <a:rPr lang="en-US" altLang="en-US" dirty="0"/>
              <a:t> ASEAN </a:t>
            </a:r>
            <a:r>
              <a:rPr lang="ko-KR" altLang="en-US" dirty="0"/>
              <a:t>사람들은</a:t>
            </a:r>
            <a:r>
              <a:rPr lang="en-US" altLang="en-US" dirty="0"/>
              <a:t> </a:t>
            </a:r>
            <a:r>
              <a:rPr lang="ko-KR" altLang="en-US" dirty="0"/>
              <a:t>지지대보</a:t>
            </a:r>
            <a:r>
              <a:rPr lang="ko-KR" altLang="en-US" dirty="0"/>
              <a:t>트</a:t>
            </a:r>
            <a:r>
              <a:rPr lang="en-US" altLang="en-US" dirty="0"/>
              <a:t>(Outriggered boat)</a:t>
            </a:r>
            <a:r>
              <a:rPr lang="ko-KR" altLang="en-US" dirty="0"/>
              <a:t>를</a:t>
            </a:r>
            <a:r>
              <a:rPr lang="en-US" altLang="en-US" dirty="0"/>
              <a:t> </a:t>
            </a:r>
            <a:r>
              <a:rPr lang="ko-KR" altLang="en-US" dirty="0"/>
              <a:t>이용해</a:t>
            </a:r>
            <a:r>
              <a:rPr lang="en-US" altLang="en-US" dirty="0"/>
              <a:t> </a:t>
            </a:r>
            <a:endParaRPr lang="en-US" altLang="en-US" dirty="0"/>
          </a:p>
          <a:p>
            <a:r>
              <a:rPr lang="ko-KR" altLang="en-US" dirty="0"/>
              <a:t>쌀</a:t>
            </a:r>
            <a:r>
              <a:rPr lang="en-US" altLang="en-US" dirty="0"/>
              <a:t>, </a:t>
            </a:r>
            <a:r>
              <a:rPr lang="ko-KR" altLang="en-US" dirty="0"/>
              <a:t>생선</a:t>
            </a:r>
            <a:r>
              <a:rPr lang="en-US" altLang="en-US" dirty="0"/>
              <a:t>, </a:t>
            </a:r>
            <a:r>
              <a:rPr lang="ko-KR" altLang="en-US" dirty="0"/>
              <a:t>향신료</a:t>
            </a:r>
            <a:r>
              <a:rPr lang="en-US" altLang="en-US" dirty="0"/>
              <a:t>, </a:t>
            </a:r>
            <a:r>
              <a:rPr lang="ko-KR" altLang="en-US" dirty="0"/>
              <a:t>금</a:t>
            </a:r>
            <a:r>
              <a:rPr lang="en-US" altLang="en-US" dirty="0"/>
              <a:t> </a:t>
            </a:r>
            <a:r>
              <a:rPr lang="ko-KR" altLang="en-US" dirty="0"/>
              <a:t>장신구</a:t>
            </a:r>
            <a:r>
              <a:rPr lang="en-US" altLang="en-US" dirty="0"/>
              <a:t>, </a:t>
            </a:r>
            <a:r>
              <a:rPr lang="ko-KR" altLang="en-US" dirty="0"/>
              <a:t>목공예품</a:t>
            </a:r>
            <a:r>
              <a:rPr lang="en-US" altLang="en-US" dirty="0"/>
              <a:t> </a:t>
            </a:r>
            <a:r>
              <a:rPr lang="ko-KR" altLang="en-US" dirty="0"/>
              <a:t>등</a:t>
            </a:r>
            <a:r>
              <a:rPr lang="en-US" altLang="en-US" dirty="0"/>
              <a:t> </a:t>
            </a:r>
            <a:r>
              <a:rPr lang="ko-KR" altLang="en-US" dirty="0"/>
              <a:t>일상</a:t>
            </a:r>
            <a:r>
              <a:rPr lang="en-US" altLang="en-US" dirty="0"/>
              <a:t> </a:t>
            </a:r>
            <a:r>
              <a:rPr lang="ko-KR" altLang="en-US" dirty="0"/>
              <a:t>용품을</a:t>
            </a:r>
            <a:r>
              <a:rPr lang="en-US" altLang="en-US" dirty="0"/>
              <a:t> </a:t>
            </a:r>
            <a:r>
              <a:rPr lang="ko-KR" altLang="en-US" dirty="0"/>
              <a:t>교환해</a:t>
            </a:r>
            <a:r>
              <a:rPr lang="en-US" altLang="en-US" dirty="0"/>
              <a:t> </a:t>
            </a:r>
            <a:r>
              <a:rPr lang="ko-KR" altLang="en-US" dirty="0"/>
              <a:t>왔다</a:t>
            </a:r>
            <a:r>
              <a:rPr lang="en-US" altLang="en-US" dirty="0"/>
              <a:t>. </a:t>
            </a:r>
            <a:endParaRPr lang="en-US" altLang="en-US" dirty="0"/>
          </a:p>
          <a:p>
            <a:endParaRPr lang="en-US" altLang="en-US" dirty="0"/>
          </a:p>
          <a:p>
            <a:r>
              <a:rPr lang="ko-KR" altLang="en-US" dirty="0"/>
              <a:t>인도</a:t>
            </a:r>
            <a:r>
              <a:rPr lang="en-US" altLang="en-US" dirty="0"/>
              <a:t> </a:t>
            </a:r>
            <a:r>
              <a:rPr lang="ko-KR" altLang="en-US" dirty="0"/>
              <a:t>남부</a:t>
            </a:r>
            <a:r>
              <a:rPr lang="en-US" altLang="en-US" dirty="0"/>
              <a:t> </a:t>
            </a:r>
            <a:r>
              <a:rPr lang="ko-KR" altLang="en-US" dirty="0"/>
              <a:t>타밀</a:t>
            </a:r>
            <a:r>
              <a:rPr lang="en-US" altLang="en-US" dirty="0"/>
              <a:t> </a:t>
            </a:r>
            <a:r>
              <a:rPr lang="ko-KR" altLang="en-US" dirty="0"/>
              <a:t>지역의</a:t>
            </a:r>
            <a:r>
              <a:rPr lang="en-US" altLang="en-US" dirty="0"/>
              <a:t> </a:t>
            </a:r>
            <a:r>
              <a:rPr lang="ko-KR" altLang="en-US" dirty="0"/>
              <a:t>상인들은</a:t>
            </a:r>
            <a:r>
              <a:rPr lang="en-US" altLang="en-US" dirty="0"/>
              <a:t> AD 1</a:t>
            </a:r>
            <a:r>
              <a:rPr lang="ko-KR" altLang="en-US" dirty="0"/>
              <a:t>세기부터</a:t>
            </a:r>
            <a:r>
              <a:rPr lang="en-US" altLang="en-US" dirty="0"/>
              <a:t> 16</a:t>
            </a:r>
            <a:r>
              <a:rPr lang="ko-KR" altLang="en-US" dirty="0"/>
              <a:t>세기까지</a:t>
            </a:r>
            <a:r>
              <a:rPr lang="en-US" altLang="en-US" dirty="0"/>
              <a:t> </a:t>
            </a:r>
            <a:r>
              <a:rPr lang="ko-KR" altLang="en-US" dirty="0"/>
              <a:t>동남아시아의</a:t>
            </a:r>
            <a:r>
              <a:rPr lang="en-US" altLang="en-US" dirty="0"/>
              <a:t> </a:t>
            </a:r>
            <a:r>
              <a:rPr lang="ko-KR" altLang="en-US" dirty="0"/>
              <a:t>고대</a:t>
            </a:r>
            <a:r>
              <a:rPr lang="en-US" altLang="en-US" dirty="0"/>
              <a:t> </a:t>
            </a:r>
            <a:r>
              <a:rPr lang="ko-KR" altLang="en-US" dirty="0"/>
              <a:t>왕국들과</a:t>
            </a:r>
            <a:r>
              <a:rPr lang="en-US" altLang="en-US" dirty="0"/>
              <a:t> </a:t>
            </a:r>
            <a:r>
              <a:rPr lang="ko-KR" altLang="en-US" dirty="0"/>
              <a:t>중국으로</a:t>
            </a:r>
            <a:r>
              <a:rPr lang="en-US" altLang="en-US" dirty="0"/>
              <a:t> </a:t>
            </a:r>
            <a:r>
              <a:rPr lang="ko-KR" altLang="en-US" dirty="0"/>
              <a:t>항해하며</a:t>
            </a:r>
            <a:r>
              <a:rPr lang="en-US" altLang="en-US" dirty="0"/>
              <a:t> </a:t>
            </a:r>
            <a:r>
              <a:rPr lang="ko-KR" altLang="en-US" dirty="0"/>
              <a:t>무역을</a:t>
            </a:r>
            <a:r>
              <a:rPr lang="en-US" altLang="en-US" dirty="0"/>
              <a:t> </a:t>
            </a:r>
            <a:r>
              <a:rPr lang="ko-KR" altLang="en-US" dirty="0"/>
              <a:t>했다</a:t>
            </a:r>
            <a:r>
              <a:rPr lang="en-US" altLang="en-US" dirty="0"/>
              <a:t>. </a:t>
            </a:r>
            <a:endParaRPr lang="en-US" altLang="en-US" dirty="0"/>
          </a:p>
          <a:p>
            <a:endParaRPr lang="en-US" altLang="en-US" dirty="0"/>
          </a:p>
          <a:p>
            <a:r>
              <a:rPr lang="ko-KR" altLang="en-US" dirty="0"/>
              <a:t>동남아시아</a:t>
            </a:r>
            <a:r>
              <a:rPr lang="en-US" altLang="en-US" dirty="0"/>
              <a:t> </a:t>
            </a:r>
            <a:r>
              <a:rPr lang="ko-KR" altLang="en-US" dirty="0"/>
              <a:t>고대</a:t>
            </a:r>
            <a:r>
              <a:rPr lang="en-US" altLang="en-US" dirty="0"/>
              <a:t> </a:t>
            </a:r>
            <a:r>
              <a:rPr lang="ko-KR" altLang="en-US" dirty="0"/>
              <a:t>문명은</a:t>
            </a:r>
            <a:r>
              <a:rPr lang="en-US" altLang="en-US" dirty="0"/>
              <a:t> </a:t>
            </a:r>
            <a:r>
              <a:rPr lang="ko-KR" altLang="en-US" dirty="0"/>
              <a:t>인도의</a:t>
            </a:r>
            <a:r>
              <a:rPr lang="en-US" altLang="en-US" dirty="0"/>
              <a:t> </a:t>
            </a:r>
            <a:r>
              <a:rPr lang="ko-KR" altLang="en-US" dirty="0"/>
              <a:t>문화적</a:t>
            </a:r>
            <a:r>
              <a:rPr lang="en-US" altLang="en-US" dirty="0"/>
              <a:t>, </a:t>
            </a:r>
            <a:r>
              <a:rPr lang="ko-KR" altLang="en-US" dirty="0"/>
              <a:t>정치적</a:t>
            </a:r>
            <a:r>
              <a:rPr lang="en-US" altLang="en-US" dirty="0"/>
              <a:t>, </a:t>
            </a:r>
            <a:r>
              <a:rPr lang="ko-KR" altLang="en-US" dirty="0"/>
              <a:t>경제적</a:t>
            </a:r>
            <a:r>
              <a:rPr lang="en-US" altLang="en-US" dirty="0"/>
              <a:t> </a:t>
            </a:r>
            <a:r>
              <a:rPr lang="ko-KR" altLang="en-US" dirty="0"/>
              <a:t>영향을</a:t>
            </a:r>
            <a:r>
              <a:rPr lang="en-US" altLang="en-US" dirty="0"/>
              <a:t> </a:t>
            </a:r>
            <a:r>
              <a:rPr lang="ko-KR" altLang="en-US" dirty="0"/>
              <a:t>받았으나</a:t>
            </a:r>
            <a:r>
              <a:rPr lang="en-US" altLang="en-US" dirty="0"/>
              <a:t> </a:t>
            </a:r>
            <a:r>
              <a:rPr lang="ko-KR" altLang="en-US" dirty="0"/>
              <a:t>인도에</a:t>
            </a:r>
            <a:r>
              <a:rPr lang="en-US" altLang="en-US" dirty="0"/>
              <a:t> </a:t>
            </a:r>
            <a:r>
              <a:rPr lang="ko-KR" altLang="en-US" dirty="0"/>
              <a:t>의해</a:t>
            </a:r>
            <a:r>
              <a:rPr lang="en-US" altLang="en-US" dirty="0"/>
              <a:t> </a:t>
            </a:r>
            <a:r>
              <a:rPr lang="ko-KR" altLang="en-US" dirty="0"/>
              <a:t>식민지화되지는</a:t>
            </a:r>
            <a:r>
              <a:rPr lang="en-US" altLang="en-US" dirty="0"/>
              <a:t> </a:t>
            </a:r>
            <a:r>
              <a:rPr lang="ko-KR" altLang="en-US" dirty="0"/>
              <a:t>않았다</a:t>
            </a:r>
            <a:r>
              <a:rPr lang="en-US" altLang="en-US" dirty="0"/>
              <a:t>.</a:t>
            </a:r>
            <a:endParaRPr lang="en-US" alt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229600" cy="1143000"/>
          </a:xfrm>
        </p:spPr>
        <p:txBody>
          <a:bodyPr>
            <a:noAutofit/>
          </a:bodyPr>
          <a:lstStyle/>
          <a:p>
            <a:r>
              <a:rPr lang="ko-KR" altLang="en-US" sz="3600" b="1" dirty="0">
                <a:solidFill>
                  <a:srgbClr val="FF0000"/>
                </a:solidFill>
              </a:rPr>
              <a:t>동남아시아</a:t>
            </a:r>
            <a:r>
              <a:rPr lang="en-US" altLang="en-US" sz="3600" b="1" dirty="0">
                <a:solidFill>
                  <a:srgbClr val="FF0000"/>
                </a:solidFill>
              </a:rPr>
              <a:t> </a:t>
            </a:r>
            <a:r>
              <a:rPr lang="ko-KR" altLang="en-US" sz="3600" b="1" dirty="0">
                <a:solidFill>
                  <a:srgbClr val="FF0000"/>
                </a:solidFill>
              </a:rPr>
              <a:t>해양</a:t>
            </a:r>
            <a:r>
              <a:rPr lang="en-US" altLang="en-US" sz="3600" b="1" dirty="0">
                <a:solidFill>
                  <a:srgbClr val="FF0000"/>
                </a:solidFill>
              </a:rPr>
              <a:t> </a:t>
            </a:r>
            <a:r>
              <a:rPr lang="ko-KR" altLang="en-US" sz="3600" b="1" dirty="0">
                <a:solidFill>
                  <a:srgbClr val="FF0000"/>
                </a:solidFill>
              </a:rPr>
              <a:t>왕국들에서</a:t>
            </a:r>
            <a:r>
              <a:rPr lang="en-US" altLang="en-US" sz="3600" b="1" dirty="0">
                <a:solidFill>
                  <a:srgbClr val="FF0000"/>
                </a:solidFill>
              </a:rPr>
              <a:t> </a:t>
            </a:r>
            <a:r>
              <a:rPr lang="ko-KR" altLang="en-US" sz="3600" b="1" dirty="0">
                <a:solidFill>
                  <a:srgbClr val="FF0000"/>
                </a:solidFill>
              </a:rPr>
              <a:t>가장</a:t>
            </a:r>
            <a:r>
              <a:rPr lang="en-US" altLang="en-US" sz="3600" b="1" dirty="0">
                <a:solidFill>
                  <a:srgbClr val="FF0000"/>
                </a:solidFill>
              </a:rPr>
              <a:t> </a:t>
            </a:r>
            <a:r>
              <a:rPr lang="ko-KR" altLang="en-US" sz="3600" b="1" dirty="0">
                <a:solidFill>
                  <a:srgbClr val="FF0000"/>
                </a:solidFill>
              </a:rPr>
              <a:t>오래</a:t>
            </a:r>
            <a:r>
              <a:rPr lang="en-US" altLang="en-US" sz="3600" b="1" dirty="0">
                <a:solidFill>
                  <a:srgbClr val="FF0000"/>
                </a:solidFill>
              </a:rPr>
              <a:t> </a:t>
            </a:r>
            <a:r>
              <a:rPr lang="ko-KR" altLang="en-US" sz="3600" b="1" dirty="0">
                <a:solidFill>
                  <a:srgbClr val="FF0000"/>
                </a:solidFill>
              </a:rPr>
              <a:t>지속된</a:t>
            </a:r>
            <a:r>
              <a:rPr lang="en-US" altLang="en-US" sz="3600" b="1" dirty="0">
                <a:solidFill>
                  <a:srgbClr val="FF0000"/>
                </a:solidFill>
              </a:rPr>
              <a:t> </a:t>
            </a:r>
            <a:r>
              <a:rPr lang="ko-KR" altLang="en-US" sz="3600" b="1" dirty="0">
                <a:solidFill>
                  <a:srgbClr val="FF0000"/>
                </a:solidFill>
              </a:rPr>
              <a:t>인도화</a:t>
            </a:r>
            <a:endParaRPr lang="ko-KR" altLang="en-US" sz="3600" b="1" dirty="0">
              <a:solidFill>
                <a:srgbClr val="FF0000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>
            <a:normAutofit fontScale="60000"/>
          </a:bodyPr>
          <a:lstStyle/>
          <a:p>
            <a:pPr marL="0" indent="0">
              <a:buNone/>
            </a:pPr>
            <a:r>
              <a:rPr lang="en-US" altLang="en-US" b="1" dirty="0"/>
              <a:t>16</a:t>
            </a:r>
            <a:r>
              <a:rPr lang="ko-KR" altLang="en-US" b="1" dirty="0"/>
              <a:t>세기</a:t>
            </a:r>
            <a:r>
              <a:rPr lang="en-US" altLang="en-US" b="1" dirty="0"/>
              <a:t> </a:t>
            </a:r>
            <a:r>
              <a:rPr lang="ko-KR" altLang="en-US" b="1" dirty="0"/>
              <a:t>서구</a:t>
            </a:r>
            <a:r>
              <a:rPr lang="en-US" altLang="en-US" b="1" dirty="0"/>
              <a:t> </a:t>
            </a:r>
            <a:r>
              <a:rPr lang="ko-KR" altLang="en-US" b="1" dirty="0"/>
              <a:t>식민화</a:t>
            </a:r>
            <a:r>
              <a:rPr lang="en-US" altLang="en-US" b="1" dirty="0"/>
              <a:t> </a:t>
            </a:r>
            <a:r>
              <a:rPr lang="ko-KR" altLang="en-US" b="1" dirty="0"/>
              <a:t>이전</a:t>
            </a:r>
            <a:r>
              <a:rPr lang="en-US" altLang="en-US" b="1" dirty="0"/>
              <a:t>, </a:t>
            </a:r>
            <a:r>
              <a:rPr lang="ko-KR" altLang="en-US" b="1" dirty="0"/>
              <a:t>동남아시아</a:t>
            </a:r>
            <a:r>
              <a:rPr lang="en-US" altLang="en-US" b="1" dirty="0"/>
              <a:t> </a:t>
            </a:r>
            <a:r>
              <a:rPr lang="ko-KR" altLang="en-US" b="1" dirty="0"/>
              <a:t>해양</a:t>
            </a:r>
            <a:r>
              <a:rPr lang="en-US" altLang="en-US" b="1" dirty="0"/>
              <a:t> </a:t>
            </a:r>
            <a:r>
              <a:rPr lang="ko-KR" altLang="en-US" b="1" dirty="0"/>
              <a:t>왕국들에는</a:t>
            </a:r>
            <a:r>
              <a:rPr lang="en-US" altLang="en-US" b="1" dirty="0"/>
              <a:t> </a:t>
            </a:r>
            <a:r>
              <a:rPr lang="ko-KR" altLang="en-US" b="1" dirty="0"/>
              <a:t>세</a:t>
            </a:r>
            <a:r>
              <a:rPr lang="en-US" altLang="en-US" b="1" dirty="0"/>
              <a:t> </a:t>
            </a:r>
            <a:r>
              <a:rPr lang="ko-KR" altLang="en-US" b="1" dirty="0"/>
              <a:t>가지</a:t>
            </a:r>
            <a:r>
              <a:rPr lang="en-US" altLang="en-US" b="1" dirty="0"/>
              <a:t> </a:t>
            </a:r>
            <a:r>
              <a:rPr lang="ko-KR" altLang="en-US" b="1" dirty="0"/>
              <a:t>주요한</a:t>
            </a:r>
            <a:r>
              <a:rPr lang="en-US" altLang="en-US" b="1" dirty="0"/>
              <a:t> </a:t>
            </a:r>
            <a:r>
              <a:rPr lang="ko-KR" altLang="en-US" b="1" dirty="0"/>
              <a:t>영향력이</a:t>
            </a:r>
            <a:r>
              <a:rPr lang="en-US" altLang="en-US" b="1" dirty="0"/>
              <a:t> </a:t>
            </a:r>
            <a:r>
              <a:rPr lang="ko-KR" altLang="en-US" b="1" dirty="0"/>
              <a:t>있었다</a:t>
            </a:r>
            <a:r>
              <a:rPr lang="en-US" altLang="en-US" b="1" dirty="0"/>
              <a:t>:</a:t>
            </a:r>
            <a:endParaRPr lang="en-US" altLang="en-US" b="1" dirty="0"/>
          </a:p>
          <a:p>
            <a:pPr marL="0" indent="0">
              <a:buNone/>
            </a:pPr>
            <a:endParaRPr lang="en-US" altLang="en-US" b="1" dirty="0"/>
          </a:p>
          <a:p>
            <a:pPr marL="0" indent="0">
              <a:buNone/>
            </a:pPr>
            <a:r>
              <a:rPr lang="en-US" altLang="en-US" b="1" dirty="0"/>
              <a:t>1</a:t>
            </a:r>
            <a:r>
              <a:rPr lang="ko-KR" altLang="en-US" b="1" dirty="0"/>
              <a:t>세기부터</a:t>
            </a:r>
            <a:r>
              <a:rPr lang="en-US" altLang="en-US" b="1" dirty="0"/>
              <a:t> 12</a:t>
            </a:r>
            <a:r>
              <a:rPr lang="ko-KR" altLang="en-US" b="1" dirty="0"/>
              <a:t>세기까지는</a:t>
            </a:r>
            <a:r>
              <a:rPr lang="en-US" altLang="en-US" b="1" dirty="0"/>
              <a:t> </a:t>
            </a:r>
            <a:r>
              <a:rPr lang="ko-KR" altLang="en-US" b="1" dirty="0"/>
              <a:t>스리위자야</a:t>
            </a:r>
            <a:r>
              <a:rPr lang="en-US" altLang="en-US" b="1" dirty="0"/>
              <a:t>, </a:t>
            </a:r>
            <a:r>
              <a:rPr lang="ko-KR" altLang="en-US" b="1" dirty="0"/>
              <a:t>푸난</a:t>
            </a:r>
            <a:r>
              <a:rPr lang="en-US" altLang="en-US" b="1" dirty="0"/>
              <a:t>, </a:t>
            </a:r>
            <a:r>
              <a:rPr lang="ko-KR" altLang="en-US" b="1" dirty="0"/>
              <a:t>참파</a:t>
            </a:r>
            <a:r>
              <a:rPr lang="en-US" altLang="en-US" b="1" dirty="0"/>
              <a:t> </a:t>
            </a:r>
            <a:r>
              <a:rPr lang="ko-KR" altLang="en-US" b="1" dirty="0"/>
              <a:t>왕국에</a:t>
            </a:r>
            <a:r>
              <a:rPr lang="en-US" altLang="en-US" b="1" dirty="0"/>
              <a:t> </a:t>
            </a:r>
            <a:r>
              <a:rPr lang="ko-KR" altLang="en-US" b="1" dirty="0"/>
              <a:t>의해</a:t>
            </a:r>
            <a:r>
              <a:rPr lang="en-US" altLang="en-US" b="1" dirty="0"/>
              <a:t> </a:t>
            </a:r>
            <a:r>
              <a:rPr lang="ko-KR" altLang="en-US" b="1" dirty="0"/>
              <a:t>인도화되었으며</a:t>
            </a:r>
            <a:r>
              <a:rPr lang="en-US" altLang="en-US" b="1" dirty="0"/>
              <a:t>, </a:t>
            </a:r>
            <a:r>
              <a:rPr lang="ko-KR" altLang="en-US" b="1" dirty="0"/>
              <a:t>이는</a:t>
            </a:r>
            <a:r>
              <a:rPr lang="en-US" altLang="en-US" b="1" dirty="0"/>
              <a:t> </a:t>
            </a:r>
            <a:r>
              <a:rPr lang="ko-KR" altLang="en-US" b="1" dirty="0"/>
              <a:t>인도식</a:t>
            </a:r>
            <a:r>
              <a:rPr lang="en-US" altLang="en-US" b="1" dirty="0"/>
              <a:t> </a:t>
            </a:r>
            <a:r>
              <a:rPr lang="ko-KR" altLang="en-US" b="1" dirty="0"/>
              <a:t>만다라</a:t>
            </a:r>
            <a:r>
              <a:rPr lang="en-US" altLang="en-US" b="1" dirty="0"/>
              <a:t> </a:t>
            </a:r>
            <a:r>
              <a:rPr lang="ko-KR" altLang="en-US" b="1" dirty="0"/>
              <a:t>정치</a:t>
            </a:r>
            <a:r>
              <a:rPr lang="en-US" altLang="en-US" b="1" dirty="0"/>
              <a:t> </a:t>
            </a:r>
            <a:r>
              <a:rPr lang="ko-KR" altLang="en-US" b="1" dirty="0"/>
              <a:t>체계를</a:t>
            </a:r>
            <a:r>
              <a:rPr lang="en-US" altLang="en-US" b="1" dirty="0"/>
              <a:t> </a:t>
            </a:r>
            <a:r>
              <a:rPr lang="ko-KR" altLang="en-US" b="1" dirty="0"/>
              <a:t>통해</a:t>
            </a:r>
            <a:r>
              <a:rPr lang="en-US" altLang="en-US" b="1" dirty="0"/>
              <a:t> </a:t>
            </a:r>
            <a:r>
              <a:rPr lang="ko-KR" altLang="en-US" b="1" dirty="0"/>
              <a:t>이루어졌다</a:t>
            </a:r>
            <a:r>
              <a:rPr lang="en-US" altLang="en-US" b="1" dirty="0"/>
              <a:t>.</a:t>
            </a:r>
            <a:endParaRPr lang="en-US" altLang="en-US" b="1" dirty="0"/>
          </a:p>
          <a:p>
            <a:pPr marL="0" indent="0">
              <a:buNone/>
            </a:pPr>
            <a:endParaRPr lang="en-US" altLang="en-US" b="1" dirty="0"/>
          </a:p>
          <a:p>
            <a:pPr marL="0" indent="0">
              <a:buNone/>
            </a:pPr>
            <a:r>
              <a:rPr lang="en-US" altLang="en-US" b="1" dirty="0"/>
              <a:t>12</a:t>
            </a:r>
            <a:r>
              <a:rPr lang="ko-KR" altLang="en-US" b="1" dirty="0"/>
              <a:t>세기부터</a:t>
            </a:r>
            <a:r>
              <a:rPr lang="en-US" altLang="en-US" b="1" dirty="0"/>
              <a:t> 14</a:t>
            </a:r>
            <a:r>
              <a:rPr lang="ko-KR" altLang="en-US" b="1" dirty="0"/>
              <a:t>세기까지는</a:t>
            </a:r>
            <a:r>
              <a:rPr lang="en-US" altLang="en-US" b="1" dirty="0"/>
              <a:t> </a:t>
            </a:r>
            <a:r>
              <a:rPr lang="ko-KR" altLang="en-US" b="1" dirty="0"/>
              <a:t>남송</a:t>
            </a:r>
            <a:r>
              <a:rPr lang="en-US" altLang="en-US" b="1" dirty="0"/>
              <a:t> </a:t>
            </a:r>
            <a:r>
              <a:rPr lang="ko-KR" altLang="en-US" b="1" dirty="0"/>
              <a:t>왕조의</a:t>
            </a:r>
            <a:r>
              <a:rPr lang="en-US" altLang="en-US" b="1" dirty="0"/>
              <a:t> </a:t>
            </a:r>
            <a:r>
              <a:rPr lang="ko-KR" altLang="en-US" b="1" dirty="0"/>
              <a:t>조공</a:t>
            </a:r>
            <a:r>
              <a:rPr lang="en-US" altLang="en-US" b="1" dirty="0"/>
              <a:t> </a:t>
            </a:r>
            <a:r>
              <a:rPr lang="ko-KR" altLang="en-US" b="1" dirty="0"/>
              <a:t>체제를</a:t>
            </a:r>
            <a:r>
              <a:rPr lang="en-US" altLang="en-US" b="1" dirty="0"/>
              <a:t> </a:t>
            </a:r>
            <a:r>
              <a:rPr lang="ko-KR" altLang="en-US" b="1" dirty="0"/>
              <a:t>통해</a:t>
            </a:r>
            <a:r>
              <a:rPr lang="en-US" altLang="en-US" b="1" dirty="0"/>
              <a:t> </a:t>
            </a:r>
            <a:r>
              <a:rPr lang="ko-KR" altLang="en-US" b="1" dirty="0"/>
              <a:t>중국화</a:t>
            </a:r>
            <a:r>
              <a:rPr lang="en-US" altLang="en-US" b="1" dirty="0"/>
              <a:t>(</a:t>
            </a:r>
            <a:r>
              <a:rPr lang="ko-KR" altLang="en-US" b="1" dirty="0"/>
              <a:t>시노화</a:t>
            </a:r>
            <a:r>
              <a:rPr lang="en-US" altLang="en-US" b="1" dirty="0"/>
              <a:t>)</a:t>
            </a:r>
            <a:r>
              <a:rPr lang="ko-KR" altLang="en-US" b="1" dirty="0"/>
              <a:t>되었다</a:t>
            </a:r>
            <a:r>
              <a:rPr lang="en-US" altLang="en-US" b="1" dirty="0"/>
              <a:t>.</a:t>
            </a:r>
            <a:endParaRPr lang="en-US" altLang="en-US" b="1" dirty="0"/>
          </a:p>
          <a:p>
            <a:pPr marL="0" indent="0">
              <a:buNone/>
            </a:pPr>
            <a:endParaRPr lang="en-US" altLang="en-US" b="1" dirty="0"/>
          </a:p>
          <a:p>
            <a:pPr marL="0" indent="0">
              <a:buNone/>
            </a:pPr>
            <a:r>
              <a:rPr lang="en-US" altLang="en-US" b="1" dirty="0"/>
              <a:t>14</a:t>
            </a:r>
            <a:r>
              <a:rPr lang="ko-KR" altLang="en-US" b="1" dirty="0"/>
              <a:t>세기부터</a:t>
            </a:r>
            <a:r>
              <a:rPr lang="en-US" altLang="en-US" b="1" dirty="0"/>
              <a:t> 16</a:t>
            </a:r>
            <a:r>
              <a:rPr lang="ko-KR" altLang="en-US" b="1" dirty="0"/>
              <a:t>세기까지는</a:t>
            </a:r>
            <a:r>
              <a:rPr lang="en-US" altLang="en-US" b="1" dirty="0"/>
              <a:t> </a:t>
            </a:r>
            <a:r>
              <a:rPr lang="ko-KR" altLang="en-US" b="1" dirty="0"/>
              <a:t>말라카</a:t>
            </a:r>
            <a:r>
              <a:rPr lang="en-US" altLang="en-US" b="1" dirty="0"/>
              <a:t> </a:t>
            </a:r>
            <a:r>
              <a:rPr lang="ko-KR" altLang="en-US" b="1" dirty="0"/>
              <a:t>술탄국을</a:t>
            </a:r>
            <a:r>
              <a:rPr lang="en-US" altLang="en-US" b="1" dirty="0"/>
              <a:t> </a:t>
            </a:r>
            <a:r>
              <a:rPr lang="ko-KR" altLang="en-US" b="1" dirty="0"/>
              <a:t>중심으로</a:t>
            </a:r>
            <a:r>
              <a:rPr lang="en-US" altLang="en-US" b="1" dirty="0"/>
              <a:t> </a:t>
            </a:r>
            <a:r>
              <a:rPr lang="ko-KR" altLang="en-US" b="1" dirty="0"/>
              <a:t>이슬람화가</a:t>
            </a:r>
            <a:r>
              <a:rPr lang="en-US" altLang="en-US" b="1" dirty="0"/>
              <a:t> </a:t>
            </a:r>
            <a:r>
              <a:rPr lang="ko-KR" altLang="en-US" b="1" dirty="0"/>
              <a:t>이루어졌다</a:t>
            </a:r>
            <a:r>
              <a:rPr lang="en-US" altLang="en-US" b="1" dirty="0"/>
              <a:t>.</a:t>
            </a:r>
            <a:endParaRPr lang="en-US" altLang="en-US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368412"/>
          </a:xfrm>
        </p:spPr>
        <p:txBody>
          <a:bodyPr>
            <a:normAutofit/>
          </a:bodyPr>
          <a:lstStyle/>
          <a:p>
            <a:pPr algn="l"/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1947</a:t>
            </a:r>
            <a:r>
              <a:rPr lang="ko-KR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년</a:t>
            </a: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이후</a:t>
            </a:r>
            <a:br>
              <a:rPr lang="ko-KR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o-KR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영토</a:t>
            </a: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분쟁</a:t>
            </a: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구단선</a:t>
            </a:r>
            <a:endParaRPr lang="ko-KR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07504" y="2071678"/>
            <a:ext cx="8928992" cy="40544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구단선은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원래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1947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년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당시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중화민국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국민당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정부가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처음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제시한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‘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십일단선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이었다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2011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년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월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일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중화인민공화국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브루나이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말레이시아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필리핀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베트남은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분쟁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해결을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돕기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위한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예비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지침에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합의하였다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2010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년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봄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중화인민공화국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관리들은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남중국해가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비협상의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핵심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이익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지역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임을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미국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관리들에게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전달한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것으로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알려졌다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중국에</a:t>
            </a:r>
            <a:r>
              <a:rPr lang="en-US" altLang="ko-K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의한</a:t>
            </a:r>
            <a:r>
              <a:rPr lang="en-US" altLang="ko-K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구단선</a:t>
            </a:r>
            <a:r>
              <a:rPr lang="en-US" altLang="ko-K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Nine-dash line</a:t>
            </a:r>
            <a:endParaRPr lang="ko-KR" alt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내용 개체 틀 3" descr="Image result for spratly islands map"/>
          <p:cNvPicPr>
            <a:picLocks noGrp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 bwMode="auto">
          <a:xfrm>
            <a:off x="1428728" y="1571612"/>
            <a:ext cx="6572296" cy="528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ko-KR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단선은</a:t>
            </a:r>
            <a:r>
              <a:rPr lang="en-US" altLang="ko-K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불법입니다</a:t>
            </a:r>
            <a:br>
              <a:rPr lang="ko-KR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ko-K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Nine-dash line is illegal</a:t>
            </a:r>
            <a:endParaRPr lang="ko-KR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9745" y="2258060"/>
            <a:ext cx="8229600" cy="4053840"/>
          </a:xfrm>
        </p:spPr>
        <p:txBody>
          <a:bodyPr>
            <a:normAutofit lnSpcReduction="10000"/>
          </a:bodyPr>
          <a:lstStyle/>
          <a:p>
            <a:r>
              <a:rPr lang="en-US" altLang="ko-KR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ko-KR" alt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단선</a:t>
            </a:r>
            <a:r>
              <a:rPr lang="en-US" altLang="ko-KR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(Nine-Dash Line)</a:t>
            </a:r>
            <a:r>
              <a:rPr lang="ko-KR" alt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은</a:t>
            </a:r>
            <a:r>
              <a:rPr lang="en-US" altLang="ko-KR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국제법에</a:t>
            </a:r>
            <a:r>
              <a:rPr lang="en-US" altLang="ko-KR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근거하지</a:t>
            </a:r>
            <a:r>
              <a:rPr lang="en-US" altLang="ko-KR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않았습니다</a:t>
            </a:r>
            <a:endParaRPr lang="en-US" sz="28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o-KR" altLang="en-US" sz="28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지난</a:t>
            </a:r>
            <a:r>
              <a:rPr lang="en-US" altLang="ko-KR" sz="28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2016</a:t>
            </a:r>
            <a:r>
              <a:rPr lang="ko-KR" altLang="en-US" sz="28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년</a:t>
            </a:r>
            <a:r>
              <a:rPr lang="en-US" altLang="ko-KR" sz="28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</a:t>
            </a:r>
            <a:r>
              <a:rPr lang="ko-KR" altLang="en-US" sz="28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월</a:t>
            </a:r>
            <a:r>
              <a:rPr lang="en-US" altLang="ko-KR" sz="28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11</a:t>
            </a:r>
            <a:r>
              <a:rPr lang="ko-KR" altLang="en-US" sz="28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일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ko-KR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필리핀은</a:t>
            </a:r>
            <a:r>
              <a:rPr lang="en-US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상설중재국</a:t>
            </a:r>
            <a:r>
              <a:rPr lang="ko-KR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제재판소가</a:t>
            </a:r>
            <a:r>
              <a:rPr lang="en-US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서필리핀해</a:t>
            </a:r>
            <a:r>
              <a:rPr lang="en-US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ko-KR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남중국해</a:t>
            </a:r>
            <a:r>
              <a:rPr lang="en-US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내</a:t>
            </a:r>
            <a:r>
              <a:rPr lang="en-US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분쟁</a:t>
            </a:r>
            <a:r>
              <a:rPr lang="en-US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지역에</a:t>
            </a:r>
            <a:r>
              <a:rPr lang="en-US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대한</a:t>
            </a:r>
            <a:r>
              <a:rPr lang="en-US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중국의</a:t>
            </a:r>
            <a:r>
              <a:rPr lang="en-US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‘</a:t>
            </a:r>
            <a:r>
              <a:rPr lang="ko-KR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역사적</a:t>
            </a:r>
            <a:r>
              <a:rPr lang="en-US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해양권</a:t>
            </a:r>
            <a:r>
              <a:rPr lang="en-US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ko-KR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이</a:t>
            </a:r>
            <a:r>
              <a:rPr lang="en-US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국제법상</a:t>
            </a:r>
            <a:r>
              <a:rPr lang="en-US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근거가</a:t>
            </a:r>
            <a:r>
              <a:rPr lang="en-US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없다고</a:t>
            </a:r>
            <a:r>
              <a:rPr lang="en-US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판정함에</a:t>
            </a:r>
            <a:r>
              <a:rPr lang="en-US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따라</a:t>
            </a:r>
            <a:r>
              <a:rPr lang="en-US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중국에</a:t>
            </a:r>
            <a:r>
              <a:rPr lang="en-US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대해</a:t>
            </a:r>
            <a:r>
              <a:rPr lang="en-US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결정적인</a:t>
            </a:r>
            <a:r>
              <a:rPr lang="en-US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승리를</a:t>
            </a:r>
            <a:r>
              <a:rPr lang="en-US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거두었다</a:t>
            </a:r>
            <a:r>
              <a:rPr lang="en-US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sz="28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o-KR" alt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o-K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중국의</a:t>
            </a: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남중국해</a:t>
            </a: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ko-KR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구단선</a:t>
            </a:r>
            <a:r>
              <a:rPr lang="en-US" altLang="ko-K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(9-Dash line)</a:t>
            </a: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ko-K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의</a:t>
            </a: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o-K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법적</a:t>
            </a: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효력</a:t>
            </a:r>
            <a:endParaRPr lang="ko-KR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65505" y="1484630"/>
            <a:ext cx="3570605" cy="639445"/>
          </a:xfrm>
        </p:spPr>
        <p:txBody>
          <a:bodyPr>
            <a:normAutofit/>
          </a:bodyPr>
          <a:lstStyle/>
          <a:p>
            <a:r>
              <a:rPr lang="ko-KR" altLang="en-US" sz="2800" dirty="0" smtClean="0">
                <a:solidFill>
                  <a:srgbClr val="FF0000"/>
                </a:solidFill>
              </a:rPr>
              <a:t>반대</a:t>
            </a:r>
            <a:r>
              <a:rPr lang="en-US" altLang="ko-KR" sz="2800" dirty="0" smtClean="0">
                <a:solidFill>
                  <a:srgbClr val="FF0000"/>
                </a:solidFill>
              </a:rPr>
              <a:t> (9)</a:t>
            </a:r>
            <a:endParaRPr lang="ko-KR" altLang="en-US" sz="2800" dirty="0">
              <a:solidFill>
                <a:srgbClr val="FF0000"/>
              </a:solidFill>
            </a:endParaRP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420620"/>
            <a:ext cx="4040188" cy="3951288"/>
          </a:xfrm>
        </p:spPr>
        <p:txBody>
          <a:bodyPr>
            <a:normAutofit fontScale="70000" lnSpcReduction="20000"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Vietnam</a:t>
            </a:r>
            <a:endParaRPr lang="en-US" altLang="ko-KR" dirty="0" smtClean="0">
              <a:solidFill>
                <a:srgbClr val="FF0000"/>
              </a:solidFill>
            </a:endParaRPr>
          </a:p>
          <a:p>
            <a:r>
              <a:rPr lang="en-US" altLang="ko-KR" dirty="0" smtClean="0">
                <a:solidFill>
                  <a:srgbClr val="FF0000"/>
                </a:solidFill>
              </a:rPr>
              <a:t>Philippines</a:t>
            </a:r>
            <a:endParaRPr lang="en-US" altLang="ko-KR" dirty="0" smtClean="0">
              <a:solidFill>
                <a:srgbClr val="FF0000"/>
              </a:solidFill>
            </a:endParaRPr>
          </a:p>
          <a:p>
            <a:r>
              <a:rPr lang="en-US" altLang="ko-KR" dirty="0" smtClean="0">
                <a:solidFill>
                  <a:srgbClr val="FF0000"/>
                </a:solidFill>
              </a:rPr>
              <a:t>Indonesia</a:t>
            </a:r>
            <a:endParaRPr lang="en-US" altLang="ko-KR" dirty="0" smtClean="0">
              <a:solidFill>
                <a:srgbClr val="FF0000"/>
              </a:solidFill>
            </a:endParaRPr>
          </a:p>
          <a:p>
            <a:r>
              <a:rPr lang="en-US" altLang="ko-KR" dirty="0" smtClean="0">
                <a:solidFill>
                  <a:srgbClr val="FF0000"/>
                </a:solidFill>
              </a:rPr>
              <a:t>Malaysia</a:t>
            </a:r>
            <a:endParaRPr lang="en-US" altLang="ko-KR" dirty="0" smtClean="0">
              <a:solidFill>
                <a:srgbClr val="FF0000"/>
              </a:solidFill>
            </a:endParaRPr>
          </a:p>
          <a:p>
            <a:r>
              <a:rPr lang="en-US" altLang="ko-KR" dirty="0" smtClean="0">
                <a:solidFill>
                  <a:srgbClr val="FF0000"/>
                </a:solidFill>
              </a:rPr>
              <a:t>Cambodia</a:t>
            </a:r>
            <a:endParaRPr lang="en-US" altLang="ko-KR" dirty="0" smtClean="0">
              <a:solidFill>
                <a:srgbClr val="FF0000"/>
              </a:solidFill>
            </a:endParaRPr>
          </a:p>
          <a:p>
            <a:r>
              <a:rPr lang="en-US" altLang="ko-KR" dirty="0" smtClean="0">
                <a:solidFill>
                  <a:srgbClr val="FF0000"/>
                </a:solidFill>
              </a:rPr>
              <a:t>Myanmar</a:t>
            </a:r>
            <a:endParaRPr lang="en-US" altLang="ko-KR" dirty="0" smtClean="0">
              <a:solidFill>
                <a:srgbClr val="FF0000"/>
              </a:solidFill>
            </a:endParaRPr>
          </a:p>
          <a:p>
            <a:r>
              <a:rPr lang="en-US" altLang="ko-KR" dirty="0" smtClean="0">
                <a:solidFill>
                  <a:srgbClr val="FF0000"/>
                </a:solidFill>
              </a:rPr>
              <a:t>Thailand</a:t>
            </a:r>
            <a:endParaRPr lang="en-US" altLang="ko-KR" dirty="0" smtClean="0">
              <a:solidFill>
                <a:srgbClr val="FF0000"/>
              </a:solidFill>
            </a:endParaRPr>
          </a:p>
          <a:p>
            <a:r>
              <a:rPr lang="en-US" altLang="ko-KR" dirty="0" smtClean="0">
                <a:solidFill>
                  <a:srgbClr val="FF0000"/>
                </a:solidFill>
              </a:rPr>
              <a:t>Singapore</a:t>
            </a:r>
            <a:endParaRPr lang="en-US" altLang="ko-KR" dirty="0" smtClean="0">
              <a:solidFill>
                <a:srgbClr val="FF0000"/>
              </a:solidFill>
            </a:endParaRPr>
          </a:p>
          <a:p>
            <a:r>
              <a:rPr lang="en-US" altLang="ko-KR" dirty="0" smtClean="0">
                <a:solidFill>
                  <a:srgbClr val="FF0000"/>
                </a:solidFill>
              </a:rPr>
              <a:t>East Timo</a:t>
            </a:r>
            <a:r>
              <a:rPr lang="en-US" altLang="ko-KR" dirty="0" smtClean="0"/>
              <a:t>r</a:t>
            </a:r>
            <a:endParaRPr lang="en-US" altLang="ko-KR" dirty="0" smtClean="0"/>
          </a:p>
          <a:p>
            <a:r>
              <a:rPr lang="en-US" altLang="ko-KR" dirty="0" smtClean="0"/>
              <a:t>India</a:t>
            </a:r>
            <a:endParaRPr lang="en-US" altLang="ko-KR" dirty="0" smtClean="0"/>
          </a:p>
          <a:p>
            <a:r>
              <a:rPr lang="en-US" altLang="ko-KR" dirty="0" smtClean="0"/>
              <a:t>United States of America</a:t>
            </a:r>
            <a:endParaRPr lang="en-US" altLang="ko-KR" dirty="0" smtClean="0"/>
          </a:p>
          <a:p>
            <a:r>
              <a:rPr lang="en-US" altLang="ko-KR" dirty="0" smtClean="0"/>
              <a:t>Arab countries</a:t>
            </a:r>
            <a:endParaRPr lang="en-US" altLang="ko-KR" dirty="0" smtClean="0"/>
          </a:p>
          <a:p>
            <a:r>
              <a:rPr lang="en-US" altLang="ko-KR" dirty="0" smtClean="0"/>
              <a:t>Europe countries</a:t>
            </a:r>
            <a:endParaRPr lang="en-US" altLang="ko-KR" dirty="0" smtClean="0"/>
          </a:p>
          <a:p>
            <a:r>
              <a:rPr lang="en-US" altLang="ko-KR" dirty="0" smtClean="0"/>
              <a:t>Russia</a:t>
            </a:r>
            <a:endParaRPr lang="ko-KR" altLang="en-US" dirty="0" smtClean="0"/>
          </a:p>
          <a:p>
            <a:endParaRPr lang="en-US" altLang="ko-KR" dirty="0" smtClean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133340" y="1535430"/>
            <a:ext cx="3553460" cy="639445"/>
          </a:xfrm>
        </p:spPr>
        <p:txBody>
          <a:bodyPr>
            <a:normAutofit/>
          </a:bodyPr>
          <a:lstStyle/>
          <a:p>
            <a:r>
              <a:rPr lang="ko-KR" altLang="en-US" sz="2800" dirty="0" smtClean="0"/>
              <a:t>동의</a:t>
            </a:r>
            <a:r>
              <a:rPr lang="en-US" altLang="ko-KR" sz="2800" dirty="0" smtClean="0"/>
              <a:t> (3)</a:t>
            </a:r>
            <a:endParaRPr lang="ko-KR" altLang="en-US" sz="2800" dirty="0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788024" y="2420764"/>
            <a:ext cx="4041775" cy="3951288"/>
          </a:xfrm>
        </p:spPr>
        <p:txBody>
          <a:bodyPr/>
          <a:lstStyle/>
          <a:p>
            <a:r>
              <a:rPr lang="en-US" altLang="ko-KR" dirty="0" smtClean="0"/>
              <a:t>People’s Republic of      China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Republic of China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Laos</a:t>
            </a:r>
            <a:endParaRPr lang="en-US" altLang="ko-KR" dirty="0" smtClean="0"/>
          </a:p>
          <a:p>
            <a:endParaRPr lang="en-US" altLang="ko-KR" dirty="0" smtClean="0"/>
          </a:p>
          <a:p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-337429"/>
          <a:ext cx="9143999" cy="7195429"/>
        </p:xfrm>
        <a:graphic>
          <a:graphicData uri="http://schemas.openxmlformats.org/drawingml/2006/table">
            <a:tbl>
              <a:tblPr/>
              <a:tblGrid>
                <a:gridCol w="1351182"/>
                <a:gridCol w="936420"/>
                <a:gridCol w="842352"/>
                <a:gridCol w="1259251"/>
                <a:gridCol w="1191905"/>
                <a:gridCol w="1433493"/>
                <a:gridCol w="1003766"/>
                <a:gridCol w="1125630"/>
              </a:tblGrid>
              <a:tr h="442452">
                <a:tc gridSpan="8">
                  <a:txBody>
                    <a:bodyPr/>
                    <a:lstStyle/>
                    <a:p>
                      <a:pPr algn="ctr" latinLnBrk="0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ko-KR" altLang="en-US" sz="2400" b="1" kern="100" dirty="0">
                          <a:latin typeface="Malgun Gothic" panose="020B0503020000020004" charset="-127"/>
                          <a:ea typeface="Malgun Gothic" panose="020B0503020000020004" charset="-127"/>
                          <a:cs typeface="Times New Roman" panose="02020603050405020304"/>
                        </a:rPr>
                        <a:t>분쟁</a:t>
                      </a:r>
                      <a:r>
                        <a:rPr lang="en-US" altLang="en-US" sz="2400" b="1" kern="100" dirty="0">
                          <a:latin typeface="Malgun Gothic" panose="020B0503020000020004" charset="-127"/>
                          <a:ea typeface="Malgun Gothic" panose="020B0503020000020004" charset="-127"/>
                          <a:cs typeface="Times New Roman" panose="02020603050405020304"/>
                        </a:rPr>
                        <a:t> </a:t>
                      </a:r>
                      <a:r>
                        <a:rPr lang="ko-KR" altLang="en-US" sz="2400" b="1" kern="100" dirty="0">
                          <a:latin typeface="Malgun Gothic" panose="020B0503020000020004" charset="-127"/>
                          <a:ea typeface="Malgun Gothic" panose="020B0503020000020004" charset="-127"/>
                          <a:cs typeface="Times New Roman" panose="02020603050405020304"/>
                        </a:rPr>
                        <a:t>요약</a:t>
                      </a:r>
                      <a:endParaRPr lang="ko-KR" altLang="en-US" sz="2400" b="1" kern="100" dirty="0">
                        <a:latin typeface="Malgun Gothic" panose="020B0503020000020004" charset="-127"/>
                        <a:ea typeface="Malgun Gothic" panose="020B0503020000020004" charset="-127"/>
                        <a:cs typeface="Times New Roman" panose="02020603050405020304"/>
                      </a:endParaRPr>
                    </a:p>
                  </a:txBody>
                  <a:tcPr marL="46960" marR="46960" marT="23480" marB="234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594338">
                <a:tc>
                  <a:txBody>
                    <a:bodyPr/>
                    <a:lstStyle/>
                    <a:p>
                      <a:pPr algn="ctr" latinLnBrk="0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800" b="1" kern="0" spc="60" dirty="0">
                          <a:latin typeface="Times New Roman" panose="02020603050405020304"/>
                          <a:ea typeface="Gulim" panose="020B0600000101010101" charset="-127"/>
                          <a:cs typeface="Times New Roman" panose="02020603050405020304"/>
                        </a:rPr>
                        <a:t>Area of dispute</a:t>
                      </a:r>
                      <a:endParaRPr lang="ko-KR" sz="1800" b="1" kern="100" dirty="0">
                        <a:latin typeface="Malgun Gothic" panose="020B0503020000020004" charset="-127"/>
                        <a:ea typeface="Malgun Gothic" panose="020B0503020000020004" charset="-127"/>
                        <a:cs typeface="Times New Roman" panose="02020603050405020304"/>
                      </a:endParaRPr>
                    </a:p>
                  </a:txBody>
                  <a:tcPr marL="46960" marR="46960" marT="23480" marB="23480" anchor="b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800" b="1" kern="0" spc="60" dirty="0">
                          <a:latin typeface="Times New Roman" panose="02020603050405020304"/>
                          <a:ea typeface="Gulim" panose="020B0600000101010101" charset="-127"/>
                          <a:cs typeface="Times New Roman" panose="02020603050405020304"/>
                        </a:rPr>
                        <a:t>Brunei</a:t>
                      </a:r>
                      <a:endParaRPr lang="ko-KR" sz="1800" b="1" kern="100" dirty="0">
                        <a:latin typeface="Malgun Gothic" panose="020B0503020000020004" charset="-127"/>
                        <a:ea typeface="Malgun Gothic" panose="020B0503020000020004" charset="-127"/>
                        <a:cs typeface="Times New Roman" panose="02020603050405020304"/>
                      </a:endParaRPr>
                    </a:p>
                  </a:txBody>
                  <a:tcPr marL="46960" marR="46960" marT="46960" marB="23480" anchor="b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800" b="1" kern="0" spc="60" dirty="0">
                          <a:solidFill>
                            <a:srgbClr val="FF0000"/>
                          </a:solidFill>
                          <a:latin typeface="Times New Roman" panose="02020603050405020304"/>
                          <a:ea typeface="Gulim" panose="020B0600000101010101" charset="-127"/>
                          <a:cs typeface="Times New Roman" panose="02020603050405020304"/>
                        </a:rPr>
                        <a:t>China</a:t>
                      </a:r>
                      <a:endParaRPr lang="ko-KR" sz="1800" b="1" kern="100" dirty="0">
                        <a:latin typeface="Malgun Gothic" panose="020B0503020000020004" charset="-127"/>
                        <a:ea typeface="Malgun Gothic" panose="020B0503020000020004" charset="-127"/>
                        <a:cs typeface="Times New Roman" panose="02020603050405020304"/>
                      </a:endParaRPr>
                    </a:p>
                  </a:txBody>
                  <a:tcPr marL="46960" marR="46960" marT="23480" marB="23480" anchor="b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800" b="1" kern="0" spc="60" dirty="0">
                          <a:latin typeface="Times New Roman" panose="02020603050405020304"/>
                          <a:ea typeface="Gulim" panose="020B0600000101010101" charset="-127"/>
                          <a:cs typeface="Times New Roman" panose="02020603050405020304"/>
                        </a:rPr>
                        <a:t>Indonesia</a:t>
                      </a:r>
                      <a:endParaRPr lang="ko-KR" sz="1800" b="1" kern="100" dirty="0">
                        <a:latin typeface="Malgun Gothic" panose="020B0503020000020004" charset="-127"/>
                        <a:ea typeface="Malgun Gothic" panose="020B0503020000020004" charset="-127"/>
                        <a:cs typeface="Times New Roman" panose="02020603050405020304"/>
                      </a:endParaRPr>
                    </a:p>
                  </a:txBody>
                  <a:tcPr marL="46960" marR="46960" marT="23480" marB="23480" anchor="b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800" b="1" kern="0" spc="60" dirty="0">
                          <a:latin typeface="Times New Roman" panose="02020603050405020304"/>
                          <a:ea typeface="Gulim" panose="020B0600000101010101" charset="-127"/>
                          <a:cs typeface="Times New Roman" panose="02020603050405020304"/>
                        </a:rPr>
                        <a:t>Malaysia</a:t>
                      </a:r>
                      <a:endParaRPr lang="ko-KR" sz="1800" b="1" kern="100" dirty="0">
                        <a:latin typeface="Malgun Gothic" panose="020B0503020000020004" charset="-127"/>
                        <a:ea typeface="Malgun Gothic" panose="020B0503020000020004" charset="-127"/>
                        <a:cs typeface="Times New Roman" panose="02020603050405020304"/>
                      </a:endParaRPr>
                    </a:p>
                  </a:txBody>
                  <a:tcPr marL="46960" marR="46960" marT="23480" marB="23480" anchor="b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800" b="1" kern="0" spc="60" dirty="0">
                          <a:solidFill>
                            <a:srgbClr val="FF0000"/>
                          </a:solidFill>
                          <a:latin typeface="Times New Roman" panose="02020603050405020304"/>
                          <a:ea typeface="Gulim" panose="020B0600000101010101" charset="-127"/>
                          <a:cs typeface="Times New Roman" panose="02020603050405020304"/>
                        </a:rPr>
                        <a:t>Philippines</a:t>
                      </a:r>
                      <a:endParaRPr lang="ko-KR" sz="1800" b="1" kern="100" dirty="0">
                        <a:latin typeface="Malgun Gothic" panose="020B0503020000020004" charset="-127"/>
                        <a:ea typeface="Malgun Gothic" panose="020B0503020000020004" charset="-127"/>
                        <a:cs typeface="Times New Roman" panose="02020603050405020304"/>
                      </a:endParaRPr>
                    </a:p>
                  </a:txBody>
                  <a:tcPr marL="46960" marR="46960" marT="23480" marB="23480" anchor="b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800" b="1" kern="0" spc="60" dirty="0">
                          <a:latin typeface="Times New Roman" panose="02020603050405020304"/>
                          <a:ea typeface="Gulim" panose="020B0600000101010101" charset="-127"/>
                          <a:cs typeface="Times New Roman" panose="02020603050405020304"/>
                        </a:rPr>
                        <a:t>Taiwan</a:t>
                      </a:r>
                      <a:endParaRPr lang="ko-KR" sz="1800" b="1" kern="100" dirty="0">
                        <a:latin typeface="Malgun Gothic" panose="020B0503020000020004" charset="-127"/>
                        <a:ea typeface="Malgun Gothic" panose="020B0503020000020004" charset="-127"/>
                        <a:cs typeface="Times New Roman" panose="02020603050405020304"/>
                      </a:endParaRPr>
                    </a:p>
                  </a:txBody>
                  <a:tcPr marL="46960" marR="46960" marT="23480" marB="23480" anchor="b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800" b="1" kern="0" spc="60" dirty="0">
                          <a:latin typeface="Times New Roman" panose="02020603050405020304"/>
                          <a:ea typeface="Gulim" panose="020B0600000101010101" charset="-127"/>
                          <a:cs typeface="Times New Roman" panose="02020603050405020304"/>
                        </a:rPr>
                        <a:t>Vietnam</a:t>
                      </a:r>
                      <a:endParaRPr lang="ko-KR" sz="1800" b="1" kern="100" dirty="0">
                        <a:latin typeface="Malgun Gothic" panose="020B0503020000020004" charset="-127"/>
                        <a:ea typeface="Malgun Gothic" panose="020B0503020000020004" charset="-127"/>
                        <a:cs typeface="Times New Roman" panose="02020603050405020304"/>
                      </a:endParaRPr>
                    </a:p>
                  </a:txBody>
                  <a:tcPr marL="46960" marR="46960" marT="23480" marB="23480" anchor="b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</a:tr>
              <a:tr h="583607">
                <a:tc>
                  <a:txBody>
                    <a:bodyPr/>
                    <a:lstStyle/>
                    <a:p>
                      <a:pPr algn="l" latinLnBrk="0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800" b="1" kern="0" dirty="0">
                          <a:latin typeface="Times New Roman" panose="02020603050405020304"/>
                          <a:ea typeface="Gulim" panose="020B0600000101010101" charset="-127"/>
                          <a:cs typeface="Times New Roman" panose="02020603050405020304"/>
                        </a:rPr>
                        <a:t>The </a:t>
                      </a:r>
                      <a:r>
                        <a:rPr lang="en-US" sz="1800" b="1" u="none" strike="noStrike" kern="0" dirty="0">
                          <a:solidFill>
                            <a:srgbClr val="0000FF"/>
                          </a:solidFill>
                          <a:latin typeface="Times New Roman" panose="02020603050405020304"/>
                          <a:ea typeface="Gulim" panose="020B0600000101010101" charset="-127"/>
                          <a:cs typeface="Times New Roman" panose="02020603050405020304"/>
                          <a:hlinkClick r:id="rId1" tooltip="Nine-dash line"/>
                        </a:rPr>
                        <a:t>nine-dash line</a:t>
                      </a:r>
                      <a:endParaRPr lang="ko-KR" sz="1800" b="1" kern="100" dirty="0">
                        <a:latin typeface="Malgun Gothic" panose="020B0503020000020004" charset="-127"/>
                        <a:ea typeface="Malgun Gothic" panose="020B0503020000020004" charset="-127"/>
                        <a:cs typeface="Times New Roman" panose="02020603050405020304"/>
                      </a:endParaRPr>
                    </a:p>
                  </a:txBody>
                  <a:tcPr marL="46960" marR="46960" marT="23480" marB="23480" anchor="ctr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ko-KR" sz="1800" kern="0" dirty="0">
                          <a:latin typeface="Malgun Gothic" panose="020B0503020000020004" charset="-127"/>
                          <a:ea typeface="MS Mincho"/>
                          <a:cs typeface="MS Mincho"/>
                        </a:rPr>
                        <a:t>✔</a:t>
                      </a:r>
                      <a:endParaRPr lang="ko-KR" sz="1800" kern="100" dirty="0">
                        <a:latin typeface="Malgun Gothic" panose="020B0503020000020004" charset="-127"/>
                        <a:ea typeface="Malgun Gothic" panose="020B0503020000020004" charset="-127"/>
                        <a:cs typeface="Times New Roman" panose="02020603050405020304"/>
                      </a:endParaRPr>
                    </a:p>
                  </a:txBody>
                  <a:tcPr marL="46960" marR="46960" marT="23480" marB="23480" anchor="ctr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ko-KR" sz="1800" kern="0" dirty="0">
                          <a:solidFill>
                            <a:srgbClr val="FF0000"/>
                          </a:solidFill>
                          <a:latin typeface="Malgun Gothic" panose="020B0503020000020004" charset="-127"/>
                          <a:ea typeface="MS Mincho"/>
                          <a:cs typeface="MS Mincho"/>
                        </a:rPr>
                        <a:t>✔</a:t>
                      </a:r>
                      <a:endParaRPr lang="ko-KR" sz="1800" kern="100" dirty="0">
                        <a:latin typeface="Malgun Gothic" panose="020B0503020000020004" charset="-127"/>
                        <a:ea typeface="Malgun Gothic" panose="020B0503020000020004" charset="-127"/>
                        <a:cs typeface="Times New Roman" panose="02020603050405020304"/>
                      </a:endParaRPr>
                    </a:p>
                  </a:txBody>
                  <a:tcPr marL="46960" marR="46960" marT="23480" marB="23480" anchor="ctr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ko-KR" sz="1800" kern="0" dirty="0">
                          <a:latin typeface="Malgun Gothic" panose="020B0503020000020004" charset="-127"/>
                          <a:ea typeface="MS Mincho"/>
                          <a:cs typeface="MS Mincho"/>
                        </a:rPr>
                        <a:t>✔</a:t>
                      </a:r>
                      <a:endParaRPr lang="ko-KR" sz="1800" kern="100" dirty="0">
                        <a:latin typeface="Malgun Gothic" panose="020B0503020000020004" charset="-127"/>
                        <a:ea typeface="Malgun Gothic" panose="020B0503020000020004" charset="-127"/>
                        <a:cs typeface="Times New Roman" panose="02020603050405020304"/>
                      </a:endParaRPr>
                    </a:p>
                  </a:txBody>
                  <a:tcPr marL="46960" marR="46960" marT="23480" marB="23480" anchor="ctr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ko-KR" sz="1800" kern="0">
                          <a:latin typeface="Malgun Gothic" panose="020B0503020000020004" charset="-127"/>
                          <a:ea typeface="MS Mincho"/>
                          <a:cs typeface="MS Mincho"/>
                        </a:rPr>
                        <a:t>✔</a:t>
                      </a:r>
                      <a:endParaRPr lang="ko-KR" sz="1800" kern="100">
                        <a:latin typeface="Malgun Gothic" panose="020B0503020000020004" charset="-127"/>
                        <a:ea typeface="Malgun Gothic" panose="020B0503020000020004" charset="-127"/>
                        <a:cs typeface="Times New Roman" panose="02020603050405020304"/>
                      </a:endParaRPr>
                    </a:p>
                  </a:txBody>
                  <a:tcPr marL="46960" marR="46960" marT="23480" marB="23480" anchor="ctr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ko-KR" sz="1800" kern="0">
                          <a:solidFill>
                            <a:srgbClr val="FF0000"/>
                          </a:solidFill>
                          <a:latin typeface="Malgun Gothic" panose="020B0503020000020004" charset="-127"/>
                          <a:ea typeface="MS Mincho"/>
                          <a:cs typeface="MS Mincho"/>
                        </a:rPr>
                        <a:t>✔</a:t>
                      </a:r>
                      <a:endParaRPr lang="ko-KR" sz="1800" kern="100">
                        <a:latin typeface="Malgun Gothic" panose="020B0503020000020004" charset="-127"/>
                        <a:ea typeface="Malgun Gothic" panose="020B0503020000020004" charset="-127"/>
                        <a:cs typeface="Times New Roman" panose="02020603050405020304"/>
                      </a:endParaRPr>
                    </a:p>
                  </a:txBody>
                  <a:tcPr marL="46960" marR="46960" marT="23480" marB="23480" anchor="ctr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ko-KR" sz="1800" kern="0">
                          <a:latin typeface="Malgun Gothic" panose="020B0503020000020004" charset="-127"/>
                          <a:ea typeface="MS Mincho"/>
                          <a:cs typeface="MS Mincho"/>
                        </a:rPr>
                        <a:t>✔</a:t>
                      </a:r>
                      <a:endParaRPr lang="ko-KR" sz="1800" kern="100">
                        <a:latin typeface="Malgun Gothic" panose="020B0503020000020004" charset="-127"/>
                        <a:ea typeface="Malgun Gothic" panose="020B0503020000020004" charset="-127"/>
                        <a:cs typeface="Times New Roman" panose="02020603050405020304"/>
                      </a:endParaRPr>
                    </a:p>
                  </a:txBody>
                  <a:tcPr marL="46960" marR="46960" marT="23480" marB="23480" anchor="ctr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ko-KR" sz="1800" kern="0">
                          <a:latin typeface="Malgun Gothic" panose="020B0503020000020004" charset="-127"/>
                          <a:ea typeface="MS Mincho"/>
                          <a:cs typeface="MS Mincho"/>
                        </a:rPr>
                        <a:t>✔</a:t>
                      </a:r>
                      <a:endParaRPr lang="ko-KR" sz="1800" kern="100">
                        <a:latin typeface="Malgun Gothic" panose="020B0503020000020004" charset="-127"/>
                        <a:ea typeface="Malgun Gothic" panose="020B0503020000020004" charset="-127"/>
                        <a:cs typeface="Times New Roman" panose="02020603050405020304"/>
                      </a:endParaRPr>
                    </a:p>
                  </a:txBody>
                  <a:tcPr marL="46960" marR="46960" marT="23480" marB="23480" anchor="ctr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</a:tr>
              <a:tr h="577003">
                <a:tc>
                  <a:txBody>
                    <a:bodyPr/>
                    <a:lstStyle/>
                    <a:p>
                      <a:pPr algn="l" latinLnBrk="0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800" b="1" kern="0" dirty="0">
                          <a:latin typeface="Times New Roman" panose="02020603050405020304"/>
                          <a:ea typeface="Gulim" panose="020B0600000101010101" charset="-127"/>
                          <a:cs typeface="Times New Roman" panose="02020603050405020304"/>
                        </a:rPr>
                        <a:t>Vietnamese coast</a:t>
                      </a:r>
                      <a:endParaRPr lang="ko-KR" sz="1800" b="1" kern="100" dirty="0">
                        <a:latin typeface="Malgun Gothic" panose="020B0503020000020004" charset="-127"/>
                        <a:ea typeface="Malgun Gothic" panose="020B0503020000020004" charset="-127"/>
                        <a:cs typeface="Times New Roman" panose="02020603050405020304"/>
                      </a:endParaRPr>
                    </a:p>
                  </a:txBody>
                  <a:tcPr marL="46960" marR="46960" marT="23480" marB="23480" anchor="ctr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sz="1800" kern="100">
                        <a:latin typeface="Malgun Gothic" panose="020B0503020000020004" charset="-127"/>
                        <a:ea typeface="Malgun Gothic" panose="020B0503020000020004" charset="-127"/>
                      </a:endParaRPr>
                    </a:p>
                  </a:txBody>
                  <a:tcPr marL="46960" marR="46960" marT="23480" marB="23480" anchor="ctr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ko-KR" sz="1800" kern="0">
                          <a:solidFill>
                            <a:srgbClr val="FF0000"/>
                          </a:solidFill>
                          <a:latin typeface="Malgun Gothic" panose="020B0503020000020004" charset="-127"/>
                          <a:ea typeface="MS Mincho"/>
                          <a:cs typeface="MS Mincho"/>
                        </a:rPr>
                        <a:t>✔</a:t>
                      </a:r>
                      <a:endParaRPr lang="ko-KR" sz="1800" kern="100">
                        <a:latin typeface="Malgun Gothic" panose="020B0503020000020004" charset="-127"/>
                        <a:ea typeface="Malgun Gothic" panose="020B0503020000020004" charset="-127"/>
                        <a:cs typeface="Times New Roman" panose="02020603050405020304"/>
                      </a:endParaRPr>
                    </a:p>
                  </a:txBody>
                  <a:tcPr marL="46960" marR="46960" marT="23480" marB="23480" anchor="ctr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sz="1800" kern="100" dirty="0">
                        <a:latin typeface="Malgun Gothic" panose="020B0503020000020004" charset="-127"/>
                        <a:ea typeface="Malgun Gothic" panose="020B0503020000020004" charset="-127"/>
                      </a:endParaRPr>
                    </a:p>
                  </a:txBody>
                  <a:tcPr marL="46960" marR="46960" marT="23480" marB="23480" anchor="ctr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sz="1800" kern="100" dirty="0">
                        <a:latin typeface="Malgun Gothic" panose="020B0503020000020004" charset="-127"/>
                        <a:ea typeface="Malgun Gothic" panose="020B0503020000020004" charset="-127"/>
                      </a:endParaRPr>
                    </a:p>
                  </a:txBody>
                  <a:tcPr marL="46960" marR="46960" marT="23480" marB="23480" anchor="ctr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sz="1800" kern="100">
                        <a:latin typeface="Malgun Gothic" panose="020B0503020000020004" charset="-127"/>
                        <a:ea typeface="Malgun Gothic" panose="020B0503020000020004" charset="-127"/>
                      </a:endParaRPr>
                    </a:p>
                  </a:txBody>
                  <a:tcPr marL="46960" marR="46960" marT="23480" marB="23480" anchor="ctr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ko-KR" sz="1800" kern="0">
                          <a:latin typeface="Malgun Gothic" panose="020B0503020000020004" charset="-127"/>
                          <a:ea typeface="MS Mincho"/>
                          <a:cs typeface="MS Mincho"/>
                        </a:rPr>
                        <a:t>✔</a:t>
                      </a:r>
                      <a:endParaRPr lang="ko-KR" sz="1800" kern="100">
                        <a:latin typeface="Malgun Gothic" panose="020B0503020000020004" charset="-127"/>
                        <a:ea typeface="Malgun Gothic" panose="020B0503020000020004" charset="-127"/>
                        <a:cs typeface="Times New Roman" panose="02020603050405020304"/>
                      </a:endParaRPr>
                    </a:p>
                  </a:txBody>
                  <a:tcPr marL="46960" marR="46960" marT="23480" marB="23480" anchor="ctr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ko-KR" sz="1800" kern="0">
                          <a:latin typeface="Malgun Gothic" panose="020B0503020000020004" charset="-127"/>
                          <a:ea typeface="MS Mincho"/>
                          <a:cs typeface="MS Mincho"/>
                        </a:rPr>
                        <a:t>✔</a:t>
                      </a:r>
                      <a:endParaRPr lang="ko-KR" sz="1800" kern="100">
                        <a:latin typeface="Malgun Gothic" panose="020B0503020000020004" charset="-127"/>
                        <a:ea typeface="Malgun Gothic" panose="020B0503020000020004" charset="-127"/>
                        <a:cs typeface="Times New Roman" panose="02020603050405020304"/>
                      </a:endParaRPr>
                    </a:p>
                  </a:txBody>
                  <a:tcPr marL="46960" marR="46960" marT="23480" marB="23480" anchor="ctr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</a:tr>
              <a:tr h="792450">
                <a:tc>
                  <a:txBody>
                    <a:bodyPr/>
                    <a:lstStyle/>
                    <a:p>
                      <a:pPr algn="l" latinLnBrk="0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800" b="1" kern="0" dirty="0">
                          <a:latin typeface="Times New Roman" panose="02020603050405020304"/>
                          <a:ea typeface="Gulim" panose="020B0600000101010101" charset="-127"/>
                          <a:cs typeface="Times New Roman" panose="02020603050405020304"/>
                        </a:rPr>
                        <a:t>Sea area north of Borneo</a:t>
                      </a:r>
                      <a:endParaRPr lang="ko-KR" sz="1800" b="1" kern="100" dirty="0">
                        <a:latin typeface="Malgun Gothic" panose="020B0503020000020004" charset="-127"/>
                        <a:ea typeface="Malgun Gothic" panose="020B0503020000020004" charset="-127"/>
                        <a:cs typeface="Times New Roman" panose="02020603050405020304"/>
                      </a:endParaRPr>
                    </a:p>
                  </a:txBody>
                  <a:tcPr marL="46960" marR="46960" marT="23480" marB="23480" anchor="ctr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ko-KR" sz="1800" kern="0">
                          <a:latin typeface="Malgun Gothic" panose="020B0503020000020004" charset="-127"/>
                          <a:ea typeface="MS Mincho"/>
                          <a:cs typeface="MS Mincho"/>
                        </a:rPr>
                        <a:t>✔</a:t>
                      </a:r>
                      <a:endParaRPr lang="ko-KR" sz="1800" kern="100">
                        <a:latin typeface="Malgun Gothic" panose="020B0503020000020004" charset="-127"/>
                        <a:ea typeface="Malgun Gothic" panose="020B0503020000020004" charset="-127"/>
                        <a:cs typeface="Times New Roman" panose="02020603050405020304"/>
                      </a:endParaRPr>
                    </a:p>
                  </a:txBody>
                  <a:tcPr marL="46960" marR="46960" marT="23480" marB="23480" anchor="ctr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ko-KR" sz="1800" kern="0">
                          <a:solidFill>
                            <a:srgbClr val="FF0000"/>
                          </a:solidFill>
                          <a:latin typeface="Malgun Gothic" panose="020B0503020000020004" charset="-127"/>
                          <a:ea typeface="MS Mincho"/>
                          <a:cs typeface="MS Mincho"/>
                        </a:rPr>
                        <a:t>✔</a:t>
                      </a:r>
                      <a:endParaRPr lang="ko-KR" sz="1800" kern="100">
                        <a:latin typeface="Malgun Gothic" panose="020B0503020000020004" charset="-127"/>
                        <a:ea typeface="Malgun Gothic" panose="020B0503020000020004" charset="-127"/>
                        <a:cs typeface="Times New Roman" panose="02020603050405020304"/>
                      </a:endParaRPr>
                    </a:p>
                  </a:txBody>
                  <a:tcPr marL="46960" marR="46960" marT="23480" marB="23480" anchor="ctr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sz="1800" kern="100">
                        <a:latin typeface="Malgun Gothic" panose="020B0503020000020004" charset="-127"/>
                        <a:ea typeface="Malgun Gothic" panose="020B0503020000020004" charset="-127"/>
                      </a:endParaRPr>
                    </a:p>
                  </a:txBody>
                  <a:tcPr marL="46960" marR="46960" marT="23480" marB="23480" anchor="ctr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ko-KR" sz="1800" kern="0" dirty="0">
                          <a:latin typeface="Malgun Gothic" panose="020B0503020000020004" charset="-127"/>
                          <a:ea typeface="MS Mincho"/>
                          <a:cs typeface="MS Mincho"/>
                        </a:rPr>
                        <a:t>✔</a:t>
                      </a:r>
                      <a:endParaRPr lang="ko-KR" sz="1800" kern="100" dirty="0">
                        <a:latin typeface="Malgun Gothic" panose="020B0503020000020004" charset="-127"/>
                        <a:ea typeface="Malgun Gothic" panose="020B0503020000020004" charset="-127"/>
                        <a:cs typeface="Times New Roman" panose="02020603050405020304"/>
                      </a:endParaRPr>
                    </a:p>
                  </a:txBody>
                  <a:tcPr marL="46960" marR="46960" marT="23480" marB="23480" anchor="ctr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ko-KR" sz="1800" kern="0" dirty="0">
                          <a:solidFill>
                            <a:srgbClr val="FF0000"/>
                          </a:solidFill>
                          <a:latin typeface="Malgun Gothic" panose="020B0503020000020004" charset="-127"/>
                          <a:ea typeface="MS Mincho"/>
                          <a:cs typeface="MS Mincho"/>
                        </a:rPr>
                        <a:t>✔</a:t>
                      </a:r>
                      <a:endParaRPr lang="ko-KR" sz="1800" kern="100" dirty="0">
                        <a:latin typeface="Malgun Gothic" panose="020B0503020000020004" charset="-127"/>
                        <a:ea typeface="Malgun Gothic" panose="020B0503020000020004" charset="-127"/>
                        <a:cs typeface="Times New Roman" panose="02020603050405020304"/>
                      </a:endParaRPr>
                    </a:p>
                  </a:txBody>
                  <a:tcPr marL="46960" marR="46960" marT="23480" marB="23480" anchor="ctr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ko-KR" sz="1800" kern="0">
                          <a:latin typeface="Malgun Gothic" panose="020B0503020000020004" charset="-127"/>
                          <a:ea typeface="MS Mincho"/>
                          <a:cs typeface="MS Mincho"/>
                        </a:rPr>
                        <a:t>✔</a:t>
                      </a:r>
                      <a:endParaRPr lang="ko-KR" sz="1800" kern="100">
                        <a:latin typeface="Malgun Gothic" panose="020B0503020000020004" charset="-127"/>
                        <a:ea typeface="Malgun Gothic" panose="020B0503020000020004" charset="-127"/>
                        <a:cs typeface="Times New Roman" panose="02020603050405020304"/>
                      </a:endParaRPr>
                    </a:p>
                  </a:txBody>
                  <a:tcPr marL="46960" marR="46960" marT="23480" marB="23480" anchor="ctr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sz="1800" kern="100">
                        <a:latin typeface="Malgun Gothic" panose="020B0503020000020004" charset="-127"/>
                        <a:ea typeface="Malgun Gothic" panose="020B0503020000020004" charset="-127"/>
                      </a:endParaRPr>
                    </a:p>
                  </a:txBody>
                  <a:tcPr marL="46960" marR="46960" marT="23480" marB="23480" anchor="ctr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</a:tr>
              <a:tr h="792450">
                <a:tc>
                  <a:txBody>
                    <a:bodyPr/>
                    <a:lstStyle/>
                    <a:p>
                      <a:pPr algn="l" latinLnBrk="0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800" b="1" kern="0" dirty="0">
                          <a:latin typeface="Times New Roman" panose="02020603050405020304"/>
                          <a:ea typeface="Gulim" panose="020B0600000101010101" charset="-127"/>
                          <a:cs typeface="Times New Roman" panose="02020603050405020304"/>
                        </a:rPr>
                        <a:t>South China Sea islands</a:t>
                      </a:r>
                      <a:endParaRPr lang="ko-KR" sz="1800" b="1" kern="100" dirty="0">
                        <a:latin typeface="Malgun Gothic" panose="020B0503020000020004" charset="-127"/>
                        <a:ea typeface="Malgun Gothic" panose="020B0503020000020004" charset="-127"/>
                        <a:cs typeface="Times New Roman" panose="02020603050405020304"/>
                      </a:endParaRPr>
                    </a:p>
                  </a:txBody>
                  <a:tcPr marL="46960" marR="46960" marT="23480" marB="23480" anchor="ctr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sz="1800" kern="100">
                        <a:latin typeface="Malgun Gothic" panose="020B0503020000020004" charset="-127"/>
                        <a:ea typeface="Malgun Gothic" panose="020B0503020000020004" charset="-127"/>
                      </a:endParaRPr>
                    </a:p>
                  </a:txBody>
                  <a:tcPr marL="46960" marR="46960" marT="23480" marB="23480" anchor="ctr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ko-KR" sz="1800" kern="0">
                          <a:solidFill>
                            <a:srgbClr val="FF0000"/>
                          </a:solidFill>
                          <a:latin typeface="Malgun Gothic" panose="020B0503020000020004" charset="-127"/>
                          <a:ea typeface="MS Mincho"/>
                          <a:cs typeface="MS Mincho"/>
                        </a:rPr>
                        <a:t>✔</a:t>
                      </a:r>
                      <a:endParaRPr lang="ko-KR" sz="1800" kern="100">
                        <a:latin typeface="Malgun Gothic" panose="020B0503020000020004" charset="-127"/>
                        <a:ea typeface="Malgun Gothic" panose="020B0503020000020004" charset="-127"/>
                        <a:cs typeface="Times New Roman" panose="02020603050405020304"/>
                      </a:endParaRPr>
                    </a:p>
                  </a:txBody>
                  <a:tcPr marL="46960" marR="46960" marT="23480" marB="23480" anchor="ctr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sz="1800" kern="100">
                        <a:latin typeface="Malgun Gothic" panose="020B0503020000020004" charset="-127"/>
                        <a:ea typeface="Malgun Gothic" panose="020B0503020000020004" charset="-127"/>
                      </a:endParaRPr>
                    </a:p>
                  </a:txBody>
                  <a:tcPr marL="46960" marR="46960" marT="23480" marB="23480" anchor="ctr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ko-KR" sz="1800" kern="0">
                          <a:latin typeface="Malgun Gothic" panose="020B0503020000020004" charset="-127"/>
                          <a:ea typeface="MS Mincho"/>
                          <a:cs typeface="MS Mincho"/>
                        </a:rPr>
                        <a:t>✔</a:t>
                      </a:r>
                      <a:endParaRPr lang="ko-KR" sz="1800" kern="100">
                        <a:latin typeface="Malgun Gothic" panose="020B0503020000020004" charset="-127"/>
                        <a:ea typeface="Malgun Gothic" panose="020B0503020000020004" charset="-127"/>
                        <a:cs typeface="Times New Roman" panose="02020603050405020304"/>
                      </a:endParaRPr>
                    </a:p>
                  </a:txBody>
                  <a:tcPr marL="46960" marR="46960" marT="23480" marB="23480" anchor="ctr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ko-KR" sz="1800" kern="0" dirty="0">
                          <a:solidFill>
                            <a:srgbClr val="FF0000"/>
                          </a:solidFill>
                          <a:latin typeface="Malgun Gothic" panose="020B0503020000020004" charset="-127"/>
                          <a:ea typeface="MS Mincho"/>
                          <a:cs typeface="MS Mincho"/>
                        </a:rPr>
                        <a:t>✔</a:t>
                      </a:r>
                      <a:endParaRPr lang="ko-KR" sz="1800" kern="100" dirty="0">
                        <a:latin typeface="Malgun Gothic" panose="020B0503020000020004" charset="-127"/>
                        <a:ea typeface="Malgun Gothic" panose="020B0503020000020004" charset="-127"/>
                        <a:cs typeface="Times New Roman" panose="02020603050405020304"/>
                      </a:endParaRPr>
                    </a:p>
                  </a:txBody>
                  <a:tcPr marL="46960" marR="46960" marT="23480" marB="23480" anchor="ctr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ko-KR" sz="1800" kern="0" dirty="0">
                          <a:latin typeface="Malgun Gothic" panose="020B0503020000020004" charset="-127"/>
                          <a:ea typeface="MS Mincho"/>
                          <a:cs typeface="MS Mincho"/>
                        </a:rPr>
                        <a:t>✔</a:t>
                      </a:r>
                      <a:endParaRPr lang="ko-KR" sz="1800" kern="100" dirty="0">
                        <a:latin typeface="Malgun Gothic" panose="020B0503020000020004" charset="-127"/>
                        <a:ea typeface="Malgun Gothic" panose="020B0503020000020004" charset="-127"/>
                        <a:cs typeface="Times New Roman" panose="02020603050405020304"/>
                      </a:endParaRPr>
                    </a:p>
                  </a:txBody>
                  <a:tcPr marL="46960" marR="46960" marT="23480" marB="23480" anchor="ctr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ko-KR" sz="1800" kern="0" dirty="0">
                          <a:latin typeface="Malgun Gothic" panose="020B0503020000020004" charset="-127"/>
                          <a:ea typeface="MS Mincho"/>
                          <a:cs typeface="MS Mincho"/>
                        </a:rPr>
                        <a:t>✔</a:t>
                      </a:r>
                      <a:endParaRPr lang="ko-KR" sz="1800" kern="100" dirty="0">
                        <a:latin typeface="Malgun Gothic" panose="020B0503020000020004" charset="-127"/>
                        <a:ea typeface="Malgun Gothic" panose="020B0503020000020004" charset="-127"/>
                        <a:cs typeface="Times New Roman" panose="02020603050405020304"/>
                      </a:endParaRPr>
                    </a:p>
                  </a:txBody>
                  <a:tcPr marL="46960" marR="46960" marT="23480" marB="23480" anchor="ctr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</a:tr>
              <a:tr h="1030186">
                <a:tc>
                  <a:txBody>
                    <a:bodyPr/>
                    <a:lstStyle/>
                    <a:p>
                      <a:pPr algn="l" latinLnBrk="0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800" b="1" kern="0" dirty="0">
                          <a:latin typeface="Times New Roman" panose="02020603050405020304"/>
                          <a:ea typeface="Gulim" panose="020B0600000101010101" charset="-127"/>
                          <a:cs typeface="Times New Roman" panose="02020603050405020304"/>
                        </a:rPr>
                        <a:t>Sea area north of the </a:t>
                      </a:r>
                      <a:r>
                        <a:rPr lang="en-US" sz="1800" b="1" kern="0" dirty="0" err="1">
                          <a:latin typeface="Times New Roman" panose="02020603050405020304"/>
                          <a:ea typeface="Gulim" panose="020B0600000101010101" charset="-127"/>
                          <a:cs typeface="Times New Roman" panose="02020603050405020304"/>
                        </a:rPr>
                        <a:t>Natuna</a:t>
                      </a:r>
                      <a:r>
                        <a:rPr lang="en-US" sz="1800" b="1" kern="0" dirty="0">
                          <a:latin typeface="Times New Roman" panose="02020603050405020304"/>
                          <a:ea typeface="Gulim" panose="020B0600000101010101" charset="-127"/>
                          <a:cs typeface="Times New Roman" panose="02020603050405020304"/>
                        </a:rPr>
                        <a:t> Islands</a:t>
                      </a:r>
                      <a:endParaRPr lang="ko-KR" sz="1800" b="1" kern="100" dirty="0">
                        <a:latin typeface="Malgun Gothic" panose="020B0503020000020004" charset="-127"/>
                        <a:ea typeface="Malgun Gothic" panose="020B0503020000020004" charset="-127"/>
                        <a:cs typeface="Times New Roman" panose="02020603050405020304"/>
                      </a:endParaRPr>
                    </a:p>
                  </a:txBody>
                  <a:tcPr marL="46960" marR="46960" marT="23480" marB="23480" anchor="ctr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sz="1800" kern="100">
                        <a:latin typeface="Malgun Gothic" panose="020B0503020000020004" charset="-127"/>
                        <a:ea typeface="Malgun Gothic" panose="020B0503020000020004" charset="-127"/>
                      </a:endParaRPr>
                    </a:p>
                  </a:txBody>
                  <a:tcPr marL="46960" marR="46960" marT="23480" marB="23480" anchor="ctr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ko-KR" sz="1800" kern="0">
                          <a:solidFill>
                            <a:srgbClr val="FF0000"/>
                          </a:solidFill>
                          <a:latin typeface="Malgun Gothic" panose="020B0503020000020004" charset="-127"/>
                          <a:ea typeface="MS Mincho"/>
                          <a:cs typeface="MS Mincho"/>
                        </a:rPr>
                        <a:t>✔</a:t>
                      </a:r>
                      <a:endParaRPr lang="ko-KR" sz="1800" kern="100">
                        <a:latin typeface="Malgun Gothic" panose="020B0503020000020004" charset="-127"/>
                        <a:ea typeface="Malgun Gothic" panose="020B0503020000020004" charset="-127"/>
                        <a:cs typeface="Times New Roman" panose="02020603050405020304"/>
                      </a:endParaRPr>
                    </a:p>
                  </a:txBody>
                  <a:tcPr marL="46960" marR="46960" marT="23480" marB="23480" anchor="ctr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ko-KR" sz="1800" kern="0">
                          <a:latin typeface="Malgun Gothic" panose="020B0503020000020004" charset="-127"/>
                          <a:ea typeface="MS Mincho"/>
                          <a:cs typeface="MS Mincho"/>
                        </a:rPr>
                        <a:t>✔</a:t>
                      </a:r>
                      <a:endParaRPr lang="ko-KR" sz="1800" kern="100">
                        <a:latin typeface="Malgun Gothic" panose="020B0503020000020004" charset="-127"/>
                        <a:ea typeface="Malgun Gothic" panose="020B0503020000020004" charset="-127"/>
                        <a:cs typeface="Times New Roman" panose="02020603050405020304"/>
                      </a:endParaRPr>
                    </a:p>
                  </a:txBody>
                  <a:tcPr marL="46960" marR="46960" marT="23480" marB="23480" anchor="ctr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sz="1800" kern="100">
                        <a:latin typeface="Malgun Gothic" panose="020B0503020000020004" charset="-127"/>
                        <a:ea typeface="Malgun Gothic" panose="020B0503020000020004" charset="-127"/>
                      </a:endParaRPr>
                    </a:p>
                  </a:txBody>
                  <a:tcPr marL="46960" marR="46960" marT="23480" marB="23480" anchor="ctr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sz="1800" kern="100">
                        <a:latin typeface="Malgun Gothic" panose="020B0503020000020004" charset="-127"/>
                        <a:ea typeface="Malgun Gothic" panose="020B0503020000020004" charset="-127"/>
                      </a:endParaRPr>
                    </a:p>
                  </a:txBody>
                  <a:tcPr marL="46960" marR="46960" marT="23480" marB="23480" anchor="ctr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ko-KR" sz="1800" kern="0" dirty="0">
                          <a:latin typeface="Malgun Gothic" panose="020B0503020000020004" charset="-127"/>
                          <a:ea typeface="MS Mincho"/>
                          <a:cs typeface="MS Mincho"/>
                        </a:rPr>
                        <a:t>✔</a:t>
                      </a:r>
                      <a:endParaRPr lang="ko-KR" sz="1800" kern="100" dirty="0">
                        <a:latin typeface="Malgun Gothic" panose="020B0503020000020004" charset="-127"/>
                        <a:ea typeface="Malgun Gothic" panose="020B0503020000020004" charset="-127"/>
                        <a:cs typeface="Times New Roman" panose="02020603050405020304"/>
                      </a:endParaRPr>
                    </a:p>
                  </a:txBody>
                  <a:tcPr marL="46960" marR="46960" marT="23480" marB="23480" anchor="ctr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sz="1800" kern="100" dirty="0">
                        <a:latin typeface="Malgun Gothic" panose="020B0503020000020004" charset="-127"/>
                        <a:ea typeface="Malgun Gothic" panose="020B0503020000020004" charset="-127"/>
                      </a:endParaRPr>
                    </a:p>
                  </a:txBody>
                  <a:tcPr marL="46960" marR="46960" marT="23480" marB="23480" anchor="ctr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</a:tr>
              <a:tr h="1030186">
                <a:tc>
                  <a:txBody>
                    <a:bodyPr/>
                    <a:lstStyle/>
                    <a:p>
                      <a:pPr algn="l" latinLnBrk="0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800" b="1" kern="0" dirty="0">
                          <a:latin typeface="Times New Roman" panose="02020603050405020304"/>
                          <a:ea typeface="Gulim" panose="020B0600000101010101" charset="-127"/>
                          <a:cs typeface="Times New Roman" panose="02020603050405020304"/>
                        </a:rPr>
                        <a:t>Sea area west of Palawan and Luzon</a:t>
                      </a:r>
                      <a:endParaRPr lang="ko-KR" sz="1800" b="1" kern="100" dirty="0">
                        <a:latin typeface="Malgun Gothic" panose="020B0503020000020004" charset="-127"/>
                        <a:ea typeface="Malgun Gothic" panose="020B0503020000020004" charset="-127"/>
                        <a:cs typeface="Times New Roman" panose="02020603050405020304"/>
                      </a:endParaRPr>
                    </a:p>
                  </a:txBody>
                  <a:tcPr marL="46960" marR="46960" marT="23480" marB="23480" anchor="ctr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sz="1800" kern="100">
                        <a:latin typeface="Malgun Gothic" panose="020B0503020000020004" charset="-127"/>
                        <a:ea typeface="Malgun Gothic" panose="020B0503020000020004" charset="-127"/>
                      </a:endParaRPr>
                    </a:p>
                  </a:txBody>
                  <a:tcPr marL="46960" marR="46960" marT="23480" marB="23480" anchor="ctr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ko-KR" sz="1800" kern="0">
                          <a:solidFill>
                            <a:srgbClr val="FF0000"/>
                          </a:solidFill>
                          <a:latin typeface="Malgun Gothic" panose="020B0503020000020004" charset="-127"/>
                          <a:ea typeface="MS Mincho"/>
                          <a:cs typeface="MS Mincho"/>
                        </a:rPr>
                        <a:t>✔</a:t>
                      </a:r>
                      <a:endParaRPr lang="ko-KR" sz="1800" kern="100">
                        <a:latin typeface="Malgun Gothic" panose="020B0503020000020004" charset="-127"/>
                        <a:ea typeface="Malgun Gothic" panose="020B0503020000020004" charset="-127"/>
                        <a:cs typeface="Times New Roman" panose="02020603050405020304"/>
                      </a:endParaRPr>
                    </a:p>
                  </a:txBody>
                  <a:tcPr marL="46960" marR="46960" marT="23480" marB="23480" anchor="ctr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sz="1800" kern="100">
                        <a:latin typeface="Malgun Gothic" panose="020B0503020000020004" charset="-127"/>
                        <a:ea typeface="Malgun Gothic" panose="020B0503020000020004" charset="-127"/>
                      </a:endParaRPr>
                    </a:p>
                  </a:txBody>
                  <a:tcPr marL="46960" marR="46960" marT="23480" marB="23480" anchor="ctr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sz="1800" kern="100">
                        <a:latin typeface="Malgun Gothic" panose="020B0503020000020004" charset="-127"/>
                        <a:ea typeface="Malgun Gothic" panose="020B0503020000020004" charset="-127"/>
                      </a:endParaRPr>
                    </a:p>
                  </a:txBody>
                  <a:tcPr marL="46960" marR="46960" marT="23480" marB="23480" anchor="ctr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ko-KR" sz="1800" kern="0">
                          <a:solidFill>
                            <a:srgbClr val="FF0000"/>
                          </a:solidFill>
                          <a:latin typeface="Malgun Gothic" panose="020B0503020000020004" charset="-127"/>
                          <a:ea typeface="MS Mincho"/>
                          <a:cs typeface="MS Mincho"/>
                        </a:rPr>
                        <a:t>✔</a:t>
                      </a:r>
                      <a:endParaRPr lang="ko-KR" sz="1800" kern="100">
                        <a:latin typeface="Malgun Gothic" panose="020B0503020000020004" charset="-127"/>
                        <a:ea typeface="Malgun Gothic" panose="020B0503020000020004" charset="-127"/>
                        <a:cs typeface="Times New Roman" panose="02020603050405020304"/>
                      </a:endParaRPr>
                    </a:p>
                  </a:txBody>
                  <a:tcPr marL="46960" marR="46960" marT="23480" marB="23480" anchor="ctr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ko-KR" sz="1800" kern="0">
                          <a:latin typeface="Malgun Gothic" panose="020B0503020000020004" charset="-127"/>
                          <a:ea typeface="MS Mincho"/>
                          <a:cs typeface="MS Mincho"/>
                        </a:rPr>
                        <a:t>✔</a:t>
                      </a:r>
                      <a:endParaRPr lang="ko-KR" sz="1800" kern="100">
                        <a:latin typeface="Malgun Gothic" panose="020B0503020000020004" charset="-127"/>
                        <a:ea typeface="Malgun Gothic" panose="020B0503020000020004" charset="-127"/>
                        <a:cs typeface="Times New Roman" panose="02020603050405020304"/>
                      </a:endParaRPr>
                    </a:p>
                  </a:txBody>
                  <a:tcPr marL="46960" marR="46960" marT="23480" marB="23480" anchor="ctr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sz="1800" kern="100" dirty="0">
                        <a:latin typeface="Malgun Gothic" panose="020B0503020000020004" charset="-127"/>
                        <a:ea typeface="Malgun Gothic" panose="020B0503020000020004" charset="-127"/>
                      </a:endParaRPr>
                    </a:p>
                  </a:txBody>
                  <a:tcPr marL="46960" marR="46960" marT="23480" marB="23480" anchor="ctr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</a:tr>
              <a:tr h="460611">
                <a:tc>
                  <a:txBody>
                    <a:bodyPr/>
                    <a:lstStyle/>
                    <a:p>
                      <a:pPr algn="l" latinLnBrk="0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800" b="1" kern="0" dirty="0">
                          <a:latin typeface="Times New Roman" panose="02020603050405020304"/>
                          <a:ea typeface="Gulim" panose="020B0600000101010101" charset="-127"/>
                          <a:cs typeface="Times New Roman" panose="02020603050405020304"/>
                        </a:rPr>
                        <a:t>Sabah area</a:t>
                      </a:r>
                      <a:endParaRPr lang="ko-KR" sz="1800" b="1" kern="100" dirty="0">
                        <a:latin typeface="Malgun Gothic" panose="020B0503020000020004" charset="-127"/>
                        <a:ea typeface="Malgun Gothic" panose="020B0503020000020004" charset="-127"/>
                        <a:cs typeface="Times New Roman" panose="02020603050405020304"/>
                      </a:endParaRPr>
                    </a:p>
                  </a:txBody>
                  <a:tcPr marL="46960" marR="46960" marT="23480" marB="23480" anchor="ctr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sz="1800" kern="100">
                        <a:latin typeface="Malgun Gothic" panose="020B0503020000020004" charset="-127"/>
                        <a:ea typeface="Malgun Gothic" panose="020B0503020000020004" charset="-127"/>
                      </a:endParaRPr>
                    </a:p>
                  </a:txBody>
                  <a:tcPr marL="46960" marR="46960" marT="23480" marB="23480" anchor="ctr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sz="1800" kern="100">
                        <a:latin typeface="Malgun Gothic" panose="020B0503020000020004" charset="-127"/>
                        <a:ea typeface="Malgun Gothic" panose="020B0503020000020004" charset="-127"/>
                      </a:endParaRPr>
                    </a:p>
                  </a:txBody>
                  <a:tcPr marL="46960" marR="46960" marT="23480" marB="23480" anchor="ctr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ko-KR" sz="1800" kern="0">
                          <a:latin typeface="Malgun Gothic" panose="020B0503020000020004" charset="-127"/>
                          <a:ea typeface="MS Mincho"/>
                          <a:cs typeface="MS Mincho"/>
                        </a:rPr>
                        <a:t>✔</a:t>
                      </a:r>
                      <a:endParaRPr lang="ko-KR" sz="1800" kern="100">
                        <a:latin typeface="Malgun Gothic" panose="020B0503020000020004" charset="-127"/>
                        <a:ea typeface="Malgun Gothic" panose="020B0503020000020004" charset="-127"/>
                        <a:cs typeface="Times New Roman" panose="02020603050405020304"/>
                      </a:endParaRPr>
                    </a:p>
                  </a:txBody>
                  <a:tcPr marL="46960" marR="46960" marT="23480" marB="23480" anchor="ctr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ko-KR" sz="1800" kern="0">
                          <a:latin typeface="Malgun Gothic" panose="020B0503020000020004" charset="-127"/>
                          <a:ea typeface="MS Mincho"/>
                          <a:cs typeface="MS Mincho"/>
                        </a:rPr>
                        <a:t>✔</a:t>
                      </a:r>
                      <a:endParaRPr lang="ko-KR" sz="1800" kern="100">
                        <a:latin typeface="Malgun Gothic" panose="020B0503020000020004" charset="-127"/>
                        <a:ea typeface="Malgun Gothic" panose="020B0503020000020004" charset="-127"/>
                        <a:cs typeface="Times New Roman" panose="02020603050405020304"/>
                      </a:endParaRPr>
                    </a:p>
                  </a:txBody>
                  <a:tcPr marL="46960" marR="46960" marT="23480" marB="23480" anchor="ctr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ko-KR" sz="1800" kern="0">
                          <a:solidFill>
                            <a:srgbClr val="FF0000"/>
                          </a:solidFill>
                          <a:latin typeface="Malgun Gothic" panose="020B0503020000020004" charset="-127"/>
                          <a:ea typeface="MS Mincho"/>
                          <a:cs typeface="MS Mincho"/>
                        </a:rPr>
                        <a:t>✔</a:t>
                      </a:r>
                      <a:endParaRPr lang="ko-KR" sz="1800" kern="100">
                        <a:latin typeface="Malgun Gothic" panose="020B0503020000020004" charset="-127"/>
                        <a:ea typeface="Malgun Gothic" panose="020B0503020000020004" charset="-127"/>
                        <a:cs typeface="Times New Roman" panose="02020603050405020304"/>
                      </a:endParaRPr>
                    </a:p>
                  </a:txBody>
                  <a:tcPr marL="46960" marR="46960" marT="23480" marB="23480" anchor="ctr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sz="1800" kern="100">
                        <a:latin typeface="Malgun Gothic" panose="020B0503020000020004" charset="-127"/>
                        <a:ea typeface="Malgun Gothic" panose="020B0503020000020004" charset="-127"/>
                      </a:endParaRPr>
                    </a:p>
                  </a:txBody>
                  <a:tcPr marL="46960" marR="46960" marT="23480" marB="23480" anchor="ctr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sz="1800" kern="100" dirty="0">
                        <a:latin typeface="Malgun Gothic" panose="020B0503020000020004" charset="-127"/>
                        <a:ea typeface="Malgun Gothic" panose="020B0503020000020004" charset="-127"/>
                      </a:endParaRPr>
                    </a:p>
                  </a:txBody>
                  <a:tcPr marL="46960" marR="46960" marT="23480" marB="23480" anchor="ctr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</a:tr>
              <a:tr h="554716">
                <a:tc>
                  <a:txBody>
                    <a:bodyPr/>
                    <a:lstStyle/>
                    <a:p>
                      <a:pPr algn="l" latinLnBrk="0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800" b="1" kern="0" dirty="0">
                          <a:latin typeface="Times New Roman" panose="02020603050405020304"/>
                          <a:ea typeface="Gulim" panose="020B0600000101010101" charset="-127"/>
                          <a:cs typeface="Times New Roman" panose="02020603050405020304"/>
                        </a:rPr>
                        <a:t>Luzon Strait</a:t>
                      </a:r>
                      <a:endParaRPr lang="ko-KR" sz="1800" b="1" kern="100" dirty="0">
                        <a:latin typeface="Malgun Gothic" panose="020B0503020000020004" charset="-127"/>
                        <a:ea typeface="Malgun Gothic" panose="020B0503020000020004" charset="-127"/>
                        <a:cs typeface="Times New Roman" panose="02020603050405020304"/>
                      </a:endParaRPr>
                    </a:p>
                  </a:txBody>
                  <a:tcPr marL="46960" marR="46960" marT="23480" marB="23480" anchor="ctr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sz="1800" kern="100">
                        <a:latin typeface="Malgun Gothic" panose="020B0503020000020004" charset="-127"/>
                        <a:ea typeface="Malgun Gothic" panose="020B0503020000020004" charset="-127"/>
                      </a:endParaRPr>
                    </a:p>
                  </a:txBody>
                  <a:tcPr marL="46960" marR="46960" marT="23480" marB="23480" anchor="ctr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ko-KR" sz="1800" kern="0">
                          <a:solidFill>
                            <a:srgbClr val="FF0000"/>
                          </a:solidFill>
                          <a:latin typeface="Malgun Gothic" panose="020B0503020000020004" charset="-127"/>
                          <a:ea typeface="MS Mincho"/>
                          <a:cs typeface="MS Mincho"/>
                        </a:rPr>
                        <a:t>✔</a:t>
                      </a:r>
                      <a:endParaRPr lang="ko-KR" sz="1800" kern="100">
                        <a:latin typeface="Malgun Gothic" panose="020B0503020000020004" charset="-127"/>
                        <a:ea typeface="Malgun Gothic" panose="020B0503020000020004" charset="-127"/>
                        <a:cs typeface="Times New Roman" panose="02020603050405020304"/>
                      </a:endParaRPr>
                    </a:p>
                  </a:txBody>
                  <a:tcPr marL="46960" marR="46960" marT="23480" marB="23480" anchor="ctr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sz="1800" kern="100">
                        <a:latin typeface="Malgun Gothic" panose="020B0503020000020004" charset="-127"/>
                        <a:ea typeface="Malgun Gothic" panose="020B0503020000020004" charset="-127"/>
                      </a:endParaRPr>
                    </a:p>
                  </a:txBody>
                  <a:tcPr marL="46960" marR="46960" marT="23480" marB="23480" anchor="ctr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sz="1800" kern="100">
                        <a:latin typeface="Malgun Gothic" panose="020B0503020000020004" charset="-127"/>
                        <a:ea typeface="Malgun Gothic" panose="020B0503020000020004" charset="-127"/>
                      </a:endParaRPr>
                    </a:p>
                  </a:txBody>
                  <a:tcPr marL="46960" marR="46960" marT="23480" marB="23480" anchor="ctr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ko-KR" sz="1800" kern="0">
                          <a:solidFill>
                            <a:srgbClr val="FF0000"/>
                          </a:solidFill>
                          <a:latin typeface="Malgun Gothic" panose="020B0503020000020004" charset="-127"/>
                          <a:ea typeface="MS Mincho"/>
                          <a:cs typeface="MS Mincho"/>
                        </a:rPr>
                        <a:t>✔</a:t>
                      </a:r>
                      <a:endParaRPr lang="ko-KR" sz="1800" kern="100">
                        <a:latin typeface="Malgun Gothic" panose="020B0503020000020004" charset="-127"/>
                        <a:ea typeface="Malgun Gothic" panose="020B0503020000020004" charset="-127"/>
                        <a:cs typeface="Times New Roman" panose="02020603050405020304"/>
                      </a:endParaRPr>
                    </a:p>
                  </a:txBody>
                  <a:tcPr marL="46960" marR="46960" marT="23480" marB="23480" anchor="ctr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ko-KR" sz="1800" kern="0">
                          <a:latin typeface="Malgun Gothic" panose="020B0503020000020004" charset="-127"/>
                          <a:ea typeface="MS Mincho"/>
                          <a:cs typeface="MS Mincho"/>
                        </a:rPr>
                        <a:t>✔</a:t>
                      </a:r>
                      <a:endParaRPr lang="ko-KR" sz="1800" kern="100">
                        <a:latin typeface="Malgun Gothic" panose="020B0503020000020004" charset="-127"/>
                        <a:ea typeface="Malgun Gothic" panose="020B0503020000020004" charset="-127"/>
                        <a:cs typeface="Times New Roman" panose="02020603050405020304"/>
                      </a:endParaRPr>
                    </a:p>
                  </a:txBody>
                  <a:tcPr marL="46960" marR="46960" marT="23480" marB="23480" anchor="ctr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sz="1800" kern="100" dirty="0">
                        <a:latin typeface="Malgun Gothic" panose="020B0503020000020004" charset="-127"/>
                        <a:ea typeface="Malgun Gothic" panose="020B0503020000020004" charset="-127"/>
                      </a:endParaRPr>
                    </a:p>
                  </a:txBody>
                  <a:tcPr marL="46960" marR="46960" marT="23480" marB="23480" anchor="ctr">
                    <a:lnL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68412"/>
          </a:xfrm>
        </p:spPr>
        <p:txBody>
          <a:bodyPr>
            <a:normAutofit/>
          </a:bodyPr>
          <a:lstStyle/>
          <a:p>
            <a:r>
              <a:rPr lang="ko-KR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중국의</a:t>
            </a: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남중국해</a:t>
            </a: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계획</a:t>
            </a:r>
            <a:endParaRPr lang="ko-KR" alt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4857784"/>
          </a:xfrm>
        </p:spPr>
        <p:txBody>
          <a:bodyPr>
            <a:normAutofit/>
          </a:bodyPr>
          <a:lstStyle/>
          <a:p>
            <a:endParaRPr lang="en-US" sz="2800" b="1" dirty="0" smtClean="0"/>
          </a:p>
          <a:p>
            <a:pPr marL="0" indent="0">
              <a:buNone/>
            </a:pPr>
            <a:r>
              <a:rPr lang="ko-KR" altLang="en-US" sz="2800" b="1" dirty="0" smtClean="0"/>
              <a:t>중국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해양석유총공사의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계획</a:t>
            </a:r>
            <a:endParaRPr lang="ko-KR" altLang="en-US" sz="2800" b="1" dirty="0" smtClean="0"/>
          </a:p>
          <a:p>
            <a:pPr marL="0" indent="0">
              <a:buNone/>
            </a:pPr>
            <a:r>
              <a:rPr lang="en-US" altLang="en-US" sz="2800" b="1" dirty="0" smtClean="0"/>
              <a:t>‘</a:t>
            </a:r>
            <a:r>
              <a:rPr lang="ko-KR" altLang="en-US" sz="2800" b="1" dirty="0" smtClean="0"/>
              <a:t>두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번째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페르시아해</a:t>
            </a:r>
            <a:r>
              <a:rPr lang="en-US" altLang="en-US" sz="2800" b="1" dirty="0" smtClean="0"/>
              <a:t>’</a:t>
            </a:r>
            <a:r>
              <a:rPr lang="ko-KR" altLang="en-US" sz="2800" b="1" dirty="0" smtClean="0"/>
              <a:t>로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불리는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이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지역에서</a:t>
            </a:r>
            <a:r>
              <a:rPr lang="en-US" altLang="en-US" sz="2800" b="1" dirty="0" smtClean="0"/>
              <a:t> COEC</a:t>
            </a:r>
            <a:r>
              <a:rPr lang="ko-KR" altLang="en-US" sz="2800" b="1" dirty="0" smtClean="0"/>
              <a:t>는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향후</a:t>
            </a:r>
            <a:r>
              <a:rPr lang="en-US" altLang="en-US" sz="2800" b="1" dirty="0" smtClean="0"/>
              <a:t> 20</a:t>
            </a:r>
            <a:r>
              <a:rPr lang="ko-KR" altLang="en-US" sz="2800" b="1" dirty="0" smtClean="0"/>
              <a:t>년간</a:t>
            </a:r>
            <a:r>
              <a:rPr lang="en-US" altLang="en-US" sz="2800" b="1" dirty="0" smtClean="0"/>
              <a:t> 2,000</a:t>
            </a:r>
            <a:r>
              <a:rPr lang="ko-KR" altLang="en-US" sz="2800" b="1" dirty="0" smtClean="0"/>
              <a:t>억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위안</a:t>
            </a:r>
            <a:r>
              <a:rPr lang="en-US" altLang="en-US" sz="2800" b="1" dirty="0" smtClean="0"/>
              <a:t>(</a:t>
            </a:r>
            <a:r>
              <a:rPr lang="ko-KR" altLang="en-US" sz="2800" b="1" dirty="0" smtClean="0"/>
              <a:t>미화</a:t>
            </a:r>
            <a:r>
              <a:rPr lang="en-US" altLang="en-US" sz="2800" b="1" dirty="0" smtClean="0"/>
              <a:t> 300</a:t>
            </a:r>
            <a:r>
              <a:rPr lang="ko-KR" altLang="en-US" sz="2800" b="1" dirty="0" smtClean="0"/>
              <a:t>억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달러</a:t>
            </a:r>
            <a:r>
              <a:rPr lang="en-US" altLang="en-US" sz="2800" b="1" dirty="0" smtClean="0"/>
              <a:t>)</a:t>
            </a:r>
            <a:r>
              <a:rPr lang="ko-KR" altLang="en-US" sz="2800" b="1" dirty="0" smtClean="0"/>
              <a:t>을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투자하여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석유를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개발할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계획이다</a:t>
            </a:r>
            <a:r>
              <a:rPr lang="en-US" altLang="en-US" sz="2800" b="1" dirty="0" smtClean="0"/>
              <a:t>.</a:t>
            </a:r>
            <a:endParaRPr lang="en-US" altLang="en-US" sz="2800" b="1" dirty="0" smtClean="0"/>
          </a:p>
          <a:p>
            <a:pPr marL="0" indent="0">
              <a:buNone/>
            </a:pPr>
            <a:endParaRPr lang="en-US" altLang="en-US" sz="2800" b="1" dirty="0" smtClean="0"/>
          </a:p>
          <a:p>
            <a:pPr marL="0" indent="0">
              <a:buNone/>
            </a:pPr>
            <a:r>
              <a:rPr lang="ko-KR" altLang="en-US" sz="2800" b="1" dirty="0" smtClean="0"/>
              <a:t>앞으로</a:t>
            </a:r>
            <a:r>
              <a:rPr lang="en-US" altLang="en-US" sz="2800" b="1" dirty="0" smtClean="0"/>
              <a:t> 5</a:t>
            </a:r>
            <a:r>
              <a:rPr lang="ko-KR" altLang="en-US" sz="2800" b="1" dirty="0" smtClean="0"/>
              <a:t>년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이내에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해저</a:t>
            </a:r>
            <a:r>
              <a:rPr lang="en-US" altLang="en-US" sz="2800" b="1" dirty="0" smtClean="0"/>
              <a:t> 2,000</a:t>
            </a:r>
            <a:r>
              <a:rPr lang="ko-KR" altLang="en-US" sz="2800" b="1" dirty="0" smtClean="0"/>
              <a:t>미터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깊이에서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연간</a:t>
            </a:r>
            <a:r>
              <a:rPr lang="en-US" altLang="en-US" sz="2800" b="1" dirty="0" smtClean="0"/>
              <a:t> 2,500</a:t>
            </a:r>
            <a:r>
              <a:rPr lang="ko-KR" altLang="en-US" sz="2800" b="1" dirty="0" smtClean="0"/>
              <a:t>만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톤의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원유와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천연가스를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생산할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것으로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예상된다</a:t>
            </a:r>
            <a:r>
              <a:rPr lang="en-US" altLang="en-US" sz="2800" b="1" dirty="0" smtClean="0"/>
              <a:t>.</a:t>
            </a:r>
            <a:endParaRPr lang="en-US" altLang="en-US" sz="2800" b="1" dirty="0" smtClean="0"/>
          </a:p>
          <a:p>
            <a:pPr marL="0" indent="0">
              <a:buNone/>
            </a:pPr>
            <a:endParaRPr lang="en-US" altLang="en-US" sz="2800" b="1" dirty="0" smtClean="0"/>
          </a:p>
          <a:p>
            <a:pPr marL="0" indent="0">
              <a:buNone/>
            </a:pPr>
            <a:endParaRPr lang="en-US" altLang="en-US" sz="2800" b="1" dirty="0" smtClean="0"/>
          </a:p>
          <a:p>
            <a:pPr marL="0" indent="0">
              <a:buNone/>
            </a:pPr>
            <a:endParaRPr lang="en-US" altLang="en-US" sz="2800" b="1" dirty="0" smtClean="0"/>
          </a:p>
          <a:p>
            <a:pPr marL="0" indent="0">
              <a:buNone/>
            </a:pPr>
            <a:endParaRPr lang="en-US" altLang="en-US" sz="2800" b="1" dirty="0" smtClean="0"/>
          </a:p>
          <a:p>
            <a:pPr marL="0" indent="0">
              <a:buNone/>
            </a:pPr>
            <a:endParaRPr lang="en-US" altLang="en-US" sz="2800" b="1" dirty="0" smtClean="0"/>
          </a:p>
          <a:p>
            <a:pPr marL="0" indent="0">
              <a:buNone/>
            </a:pPr>
            <a:endParaRPr lang="en-US" altLang="en-US" sz="2800" b="1" dirty="0" smtClean="0"/>
          </a:p>
          <a:p>
            <a:pPr marL="0" indent="0">
              <a:buNone/>
            </a:pPr>
            <a:endParaRPr lang="en-US" altLang="en-US" sz="2800" b="1" dirty="0" smtClean="0"/>
          </a:p>
          <a:p>
            <a:pPr marL="0" indent="0">
              <a:buNone/>
            </a:pPr>
            <a:endParaRPr lang="en-US" altLang="en-US" sz="2800" b="1" dirty="0" smtClean="0"/>
          </a:p>
          <a:p>
            <a:pPr marL="0" indent="0">
              <a:buNone/>
            </a:pPr>
            <a:endParaRPr lang="en-US" altLang="en-US" sz="2800" b="1" dirty="0" smtClean="0"/>
          </a:p>
          <a:p>
            <a:pPr marL="0" indent="0">
              <a:buNone/>
            </a:pPr>
            <a:endParaRPr lang="en-US" altLang="en-US" sz="2800" b="1" dirty="0" smtClean="0"/>
          </a:p>
          <a:p>
            <a:endParaRPr lang="ko-KR" alt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남중국해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지도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명칭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변경의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현실성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2586355"/>
            <a:ext cx="8229600" cy="3540125"/>
          </a:xfrm>
        </p:spPr>
        <p:txBody>
          <a:bodyPr>
            <a:normAutofit lnSpcReduction="20000"/>
          </a:bodyPr>
          <a:lstStyle/>
          <a:p>
            <a:pPr marL="0" indent="0">
              <a:buNone/>
            </a:pPr>
            <a:r>
              <a:rPr lang="ko-KR" altLang="en-US" sz="2400" b="1" dirty="0"/>
              <a:t>다른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국가들의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주권을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무시한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채</a:t>
            </a:r>
            <a:r>
              <a:rPr lang="en-US" altLang="en-US" sz="2400" b="1" dirty="0"/>
              <a:t>, </a:t>
            </a:r>
            <a:r>
              <a:rPr lang="ko-KR" altLang="en-US" sz="2400" b="1" dirty="0"/>
              <a:t>중화인민공화국은</a:t>
            </a:r>
            <a:endParaRPr lang="ko-KR" altLang="en-US" sz="2400" b="1" dirty="0"/>
          </a:p>
          <a:p>
            <a:pPr marL="0" indent="0">
              <a:buNone/>
            </a:pPr>
            <a:r>
              <a:rPr lang="en-US" altLang="en-US" sz="2400" b="1" dirty="0"/>
              <a:t> </a:t>
            </a:r>
            <a:r>
              <a:rPr lang="ko-KR" altLang="en-US" sz="2400" b="1" dirty="0"/>
              <a:t>남중국해를</a:t>
            </a:r>
            <a:r>
              <a:rPr lang="en-US" altLang="en-US" sz="2400" b="1" dirty="0"/>
              <a:t> ‘</a:t>
            </a:r>
            <a:r>
              <a:rPr lang="ko-KR" altLang="en-US" sz="2400" b="1" dirty="0"/>
              <a:t>남중국호</a:t>
            </a:r>
            <a:r>
              <a:rPr lang="en-US" altLang="en-US" sz="2400" b="1" dirty="0"/>
              <a:t>’</a:t>
            </a:r>
            <a:r>
              <a:rPr lang="ko-KR" altLang="en-US" sz="2400" b="1" dirty="0"/>
              <a:t>라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칭하며</a:t>
            </a:r>
            <a:r>
              <a:rPr lang="en-US" altLang="en-US" sz="2400" b="1" dirty="0"/>
              <a:t> </a:t>
            </a:r>
            <a:endParaRPr lang="en-US" altLang="en-US" sz="2400" b="1" dirty="0"/>
          </a:p>
          <a:p>
            <a:pPr marL="0" indent="0">
              <a:buNone/>
            </a:pPr>
            <a:r>
              <a:rPr lang="en-US" altLang="en-US" sz="2400" b="1" dirty="0"/>
              <a:t>‘</a:t>
            </a:r>
            <a:r>
              <a:rPr lang="ko-KR" altLang="en-US" sz="2400" b="1" dirty="0"/>
              <a:t>구단선</a:t>
            </a:r>
            <a:r>
              <a:rPr lang="en-US" altLang="en-US" sz="2400" b="1" dirty="0"/>
              <a:t>’ </a:t>
            </a:r>
            <a:r>
              <a:rPr lang="ko-KR" altLang="en-US" sz="2400" b="1" dirty="0"/>
              <a:t>주장을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고집해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왔다</a:t>
            </a:r>
            <a:r>
              <a:rPr lang="en-US" altLang="en-US" sz="2400" b="1" dirty="0"/>
              <a:t>.</a:t>
            </a:r>
            <a:endParaRPr lang="en-US" altLang="en-US" sz="2400" b="1" dirty="0"/>
          </a:p>
          <a:p>
            <a:pPr marL="0" indent="0">
              <a:buNone/>
            </a:pPr>
            <a:endParaRPr lang="en-US" altLang="en-US" sz="2400" b="1" dirty="0"/>
          </a:p>
          <a:p>
            <a:pPr marL="0" indent="0">
              <a:buNone/>
            </a:pPr>
            <a:r>
              <a:rPr lang="en-US" altLang="en-US" sz="2400" b="1" dirty="0"/>
              <a:t> </a:t>
            </a:r>
            <a:r>
              <a:rPr lang="ko-KR" altLang="en-US" sz="2400" b="1" dirty="0"/>
              <a:t>중화인민공화국은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서필리핀해를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침범하고</a:t>
            </a:r>
            <a:r>
              <a:rPr lang="en-US" altLang="en-US" sz="2400" b="1" dirty="0"/>
              <a:t> </a:t>
            </a:r>
            <a:endParaRPr lang="en-US" altLang="en-US" sz="2400" b="1" dirty="0"/>
          </a:p>
          <a:p>
            <a:pPr marL="0" indent="0">
              <a:buNone/>
            </a:pPr>
            <a:r>
              <a:rPr lang="ko-KR" altLang="en-US" sz="2400" b="1" dirty="0"/>
              <a:t>스프래틀리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군도에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불법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군사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기지를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건설하여</a:t>
            </a:r>
            <a:r>
              <a:rPr lang="en-US" altLang="en-US" sz="2400" b="1" dirty="0"/>
              <a:t> </a:t>
            </a:r>
            <a:endParaRPr lang="en-US" altLang="en-US" sz="2400" b="1" dirty="0"/>
          </a:p>
          <a:p>
            <a:pPr marL="0" indent="0">
              <a:buNone/>
            </a:pPr>
            <a:r>
              <a:rPr lang="ko-KR" altLang="en-US" sz="2400" b="1" dirty="0"/>
              <a:t>남중국해를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자유항해가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가능한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바다</a:t>
            </a:r>
            <a:r>
              <a:rPr lang="en-US" altLang="en-US" sz="2400" b="1" dirty="0"/>
              <a:t>(Mare Liberorum, </a:t>
            </a:r>
            <a:r>
              <a:rPr lang="ko-KR" altLang="en-US" sz="2400" b="1" dirty="0"/>
              <a:t>라틴어로</a:t>
            </a:r>
            <a:r>
              <a:rPr lang="en-US" altLang="en-US" sz="2400" b="1" dirty="0"/>
              <a:t> ‘</a:t>
            </a:r>
            <a:r>
              <a:rPr lang="ko-KR" altLang="en-US" sz="2400" b="1" dirty="0"/>
              <a:t>자유의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바다</a:t>
            </a:r>
            <a:r>
              <a:rPr lang="en-US" altLang="en-US" sz="2400" b="1" dirty="0"/>
              <a:t>’)</a:t>
            </a:r>
            <a:r>
              <a:rPr lang="ko-KR" altLang="en-US" sz="2400" b="1" dirty="0"/>
              <a:t>가</a:t>
            </a:r>
            <a:r>
              <a:rPr lang="en-US" altLang="ko-KR" sz="2400" b="1" dirty="0"/>
              <a:t> </a:t>
            </a:r>
            <a:r>
              <a:rPr lang="ko-KR" altLang="en-US" sz="2400" b="1" dirty="0"/>
              <a:t>아닌</a:t>
            </a:r>
            <a:r>
              <a:rPr lang="en-US" altLang="ko-KR" sz="2400" b="1" dirty="0"/>
              <a:t> </a:t>
            </a:r>
            <a:r>
              <a:rPr lang="ko-KR" altLang="en-US" sz="2400" b="1" dirty="0"/>
              <a:t>중국영</a:t>
            </a:r>
            <a:r>
              <a:rPr lang="ko-KR" altLang="en-US" sz="2400" b="1" dirty="0"/>
              <a:t>해로서</a:t>
            </a:r>
            <a:r>
              <a:rPr lang="en-US" altLang="en-US" sz="2400" b="1" dirty="0"/>
              <a:t> </a:t>
            </a:r>
            <a:endParaRPr lang="en-US" altLang="en-US" sz="2400" b="1" dirty="0"/>
          </a:p>
          <a:p>
            <a:pPr marL="0" indent="0">
              <a:buNone/>
            </a:pPr>
            <a:r>
              <a:rPr lang="ko-KR" altLang="en-US" sz="2400" b="1" dirty="0"/>
              <a:t>통제하려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하고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있다</a:t>
            </a:r>
            <a:r>
              <a:rPr lang="en-US" altLang="en-US" sz="2400" b="1" dirty="0"/>
              <a:t>.</a:t>
            </a:r>
            <a:endParaRPr lang="en-US" altLang="en-US" sz="2400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solidFill>
                  <a:srgbClr val="FF0000"/>
                </a:solidFill>
              </a:rPr>
              <a:t>왜</a:t>
            </a:r>
            <a:r>
              <a:rPr lang="en-US" altLang="ko-KR" dirty="0" smtClean="0">
                <a:solidFill>
                  <a:srgbClr val="FF0000"/>
                </a:solidFill>
              </a:rPr>
              <a:t> </a:t>
            </a:r>
            <a:r>
              <a:rPr lang="ko-KR" altLang="en-US" dirty="0" smtClean="0">
                <a:solidFill>
                  <a:srgbClr val="FF0000"/>
                </a:solidFill>
              </a:rPr>
              <a:t>동남아시아해인가</a:t>
            </a:r>
            <a:r>
              <a:rPr lang="en-US" altLang="ko-KR" dirty="0" smtClean="0">
                <a:solidFill>
                  <a:srgbClr val="FF0000"/>
                </a:solidFill>
              </a:rPr>
              <a:t>?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83568" y="764704"/>
            <a:ext cx="7772400" cy="2994124"/>
          </a:xfrm>
        </p:spPr>
        <p:txBody>
          <a:bodyPr>
            <a:noAutofit/>
          </a:bodyPr>
          <a:lstStyle/>
          <a:p>
            <a:r>
              <a:rPr lang="ko-KR" altLang="en-US" sz="4800" b="1" dirty="0"/>
              <a:t>남중국해</a:t>
            </a:r>
            <a:r>
              <a:rPr lang="en-US" altLang="en-US" sz="4800" b="1" dirty="0"/>
              <a:t> </a:t>
            </a:r>
            <a:r>
              <a:rPr lang="ko-KR" altLang="en-US" sz="4800" b="1" dirty="0"/>
              <a:t>명칭</a:t>
            </a:r>
            <a:r>
              <a:rPr lang="en-US" altLang="en-US" sz="4800" b="1" dirty="0"/>
              <a:t> </a:t>
            </a:r>
            <a:r>
              <a:rPr lang="ko-KR" altLang="en-US" sz="4800" b="1" dirty="0"/>
              <a:t>변경에</a:t>
            </a:r>
            <a:r>
              <a:rPr lang="en-US" altLang="en-US" sz="4800" b="1" dirty="0"/>
              <a:t> </a:t>
            </a:r>
            <a:r>
              <a:rPr lang="ko-KR" altLang="en-US" sz="4800" b="1" dirty="0"/>
              <a:t>대한</a:t>
            </a:r>
            <a:r>
              <a:rPr lang="en-US" altLang="en-US" sz="4800" b="1" dirty="0"/>
              <a:t> </a:t>
            </a:r>
            <a:r>
              <a:rPr lang="ko-KR" altLang="en-US" sz="4800" b="1" dirty="0"/>
              <a:t>역사적</a:t>
            </a:r>
            <a:r>
              <a:rPr lang="en-US" altLang="en-US" sz="4800" b="1" dirty="0"/>
              <a:t>·</a:t>
            </a:r>
            <a:r>
              <a:rPr lang="ko-KR" altLang="en-US" sz="4800" b="1" dirty="0"/>
              <a:t>지리적</a:t>
            </a:r>
            <a:r>
              <a:rPr lang="en-US" altLang="en-US" sz="4800" b="1" dirty="0"/>
              <a:t> </a:t>
            </a:r>
            <a:r>
              <a:rPr lang="ko-KR" altLang="en-US" sz="4800" b="1" dirty="0"/>
              <a:t>정당성</a:t>
            </a:r>
            <a:endParaRPr lang="ko-KR" altLang="en-US" sz="4800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928992" cy="1143000"/>
          </a:xfrm>
        </p:spPr>
        <p:txBody>
          <a:bodyPr>
            <a:normAutofit fontScale="90000"/>
          </a:bodyPr>
          <a:lstStyle/>
          <a:p>
            <a:r>
              <a:rPr lang="en-US" altLang="en-US" sz="4000" b="1" dirty="0">
                <a:solidFill>
                  <a:srgbClr val="FF0000"/>
                </a:solidFill>
              </a:rPr>
              <a:t>16</a:t>
            </a:r>
            <a:r>
              <a:rPr lang="ko-KR" altLang="en-US" sz="4000" b="1" dirty="0">
                <a:solidFill>
                  <a:srgbClr val="FF0000"/>
                </a:solidFill>
              </a:rPr>
              <a:t>세기</a:t>
            </a:r>
            <a:r>
              <a:rPr lang="en-US" altLang="en-US" sz="4000" b="1" dirty="0">
                <a:solidFill>
                  <a:srgbClr val="FF0000"/>
                </a:solidFill>
              </a:rPr>
              <a:t> </a:t>
            </a:r>
            <a:r>
              <a:rPr lang="ko-KR" altLang="en-US" sz="4000" b="1" dirty="0">
                <a:solidFill>
                  <a:srgbClr val="FF0000"/>
                </a:solidFill>
              </a:rPr>
              <a:t>이전의</a:t>
            </a:r>
            <a:r>
              <a:rPr lang="en-US" altLang="en-US" sz="4000" b="1" dirty="0">
                <a:solidFill>
                  <a:srgbClr val="FF0000"/>
                </a:solidFill>
              </a:rPr>
              <a:t> </a:t>
            </a:r>
            <a:r>
              <a:rPr lang="ko-KR" altLang="en-US" sz="4000" b="1" dirty="0">
                <a:solidFill>
                  <a:srgbClr val="FF0000"/>
                </a:solidFill>
              </a:rPr>
              <a:t>중국</a:t>
            </a:r>
            <a:r>
              <a:rPr lang="en-US" altLang="en-US" sz="4000" b="1" dirty="0">
                <a:solidFill>
                  <a:srgbClr val="FF0000"/>
                </a:solidFill>
              </a:rPr>
              <a:t> </a:t>
            </a:r>
            <a:r>
              <a:rPr lang="ko-KR" altLang="en-US" sz="4000" b="1" dirty="0">
                <a:solidFill>
                  <a:srgbClr val="FF0000"/>
                </a:solidFill>
              </a:rPr>
              <a:t>역사</a:t>
            </a:r>
            <a:r>
              <a:rPr lang="en-US" altLang="en-US" sz="4000" b="1" dirty="0">
                <a:solidFill>
                  <a:srgbClr val="FF0000"/>
                </a:solidFill>
              </a:rPr>
              <a:t> </a:t>
            </a:r>
            <a:r>
              <a:rPr lang="ko-KR" altLang="en-US" sz="4000" b="1" dirty="0">
                <a:solidFill>
                  <a:srgbClr val="FF0000"/>
                </a:solidFill>
              </a:rPr>
              <a:t>지도에는</a:t>
            </a:r>
            <a:r>
              <a:rPr lang="en-US" altLang="en-US" sz="4000" b="1" dirty="0">
                <a:solidFill>
                  <a:srgbClr val="FF0000"/>
                </a:solidFill>
              </a:rPr>
              <a:t> ‘</a:t>
            </a:r>
            <a:r>
              <a:rPr lang="ko-KR" altLang="en-US" sz="4000" b="1" dirty="0">
                <a:solidFill>
                  <a:srgbClr val="FF0000"/>
                </a:solidFill>
              </a:rPr>
              <a:t>남해</a:t>
            </a:r>
            <a:r>
              <a:rPr lang="en-US" altLang="en-US" sz="4000" b="1" dirty="0">
                <a:solidFill>
                  <a:srgbClr val="FF0000"/>
                </a:solidFill>
              </a:rPr>
              <a:t>’</a:t>
            </a:r>
            <a:r>
              <a:rPr lang="ko-KR" altLang="en-US" sz="4000" b="1" dirty="0">
                <a:solidFill>
                  <a:srgbClr val="FF0000"/>
                </a:solidFill>
              </a:rPr>
              <a:t>만</a:t>
            </a:r>
            <a:r>
              <a:rPr lang="en-US" altLang="en-US" sz="4000" b="1" dirty="0">
                <a:solidFill>
                  <a:srgbClr val="FF0000"/>
                </a:solidFill>
              </a:rPr>
              <a:t> </a:t>
            </a:r>
            <a:r>
              <a:rPr lang="ko-KR" altLang="en-US" sz="4000" b="1" dirty="0">
                <a:solidFill>
                  <a:srgbClr val="FF0000"/>
                </a:solidFill>
              </a:rPr>
              <a:t>표기되어</a:t>
            </a:r>
            <a:r>
              <a:rPr lang="en-US" altLang="en-US" sz="4000" b="1" dirty="0">
                <a:solidFill>
                  <a:srgbClr val="FF0000"/>
                </a:solidFill>
              </a:rPr>
              <a:t> </a:t>
            </a:r>
            <a:r>
              <a:rPr lang="ko-KR" altLang="en-US" sz="4000" b="1" dirty="0">
                <a:solidFill>
                  <a:srgbClr val="FF0000"/>
                </a:solidFill>
              </a:rPr>
              <a:t>있다</a:t>
            </a:r>
            <a:r>
              <a:rPr lang="en-US" altLang="en-US" sz="4000" b="1" dirty="0">
                <a:solidFill>
                  <a:srgbClr val="FF0000"/>
                </a:solidFill>
              </a:rPr>
              <a:t>.</a:t>
            </a:r>
            <a:endParaRPr lang="en-US" altLang="en-US" sz="4000" b="1" dirty="0">
              <a:solidFill>
                <a:srgbClr val="FF0000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360" y="2663825"/>
            <a:ext cx="8229600" cy="37795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b="1" dirty="0"/>
              <a:t>16</a:t>
            </a:r>
            <a:r>
              <a:rPr lang="ko-KR" altLang="en-US" b="1" dirty="0"/>
              <a:t>세기</a:t>
            </a:r>
            <a:r>
              <a:rPr lang="en-US" altLang="en-US" b="1" dirty="0"/>
              <a:t> ‘</a:t>
            </a:r>
            <a:r>
              <a:rPr lang="ko-KR" altLang="en-US" b="1" dirty="0"/>
              <a:t>대항해자</a:t>
            </a:r>
            <a:r>
              <a:rPr lang="en-US" altLang="en-US" b="1" dirty="0"/>
              <a:t>’ </a:t>
            </a:r>
            <a:r>
              <a:rPr lang="ko-KR" altLang="en-US" b="1" dirty="0"/>
              <a:t>시기에</a:t>
            </a:r>
            <a:r>
              <a:rPr lang="en-US" altLang="en-US" b="1" dirty="0"/>
              <a:t> </a:t>
            </a:r>
            <a:endParaRPr lang="en-US" altLang="en-US" b="1" dirty="0"/>
          </a:p>
          <a:p>
            <a:pPr marL="0" indent="0">
              <a:buNone/>
            </a:pPr>
            <a:r>
              <a:rPr lang="ko-KR" altLang="en-US" b="1" dirty="0"/>
              <a:t>포르투갈</a:t>
            </a:r>
            <a:r>
              <a:rPr lang="en-US" altLang="en-US" b="1" dirty="0"/>
              <a:t> </a:t>
            </a:r>
            <a:r>
              <a:rPr lang="ko-KR" altLang="en-US" b="1" dirty="0"/>
              <a:t>항해사가</a:t>
            </a:r>
            <a:endParaRPr lang="ko-KR" altLang="en-US" b="1" dirty="0"/>
          </a:p>
          <a:p>
            <a:pPr marL="0" indent="0">
              <a:buNone/>
            </a:pPr>
            <a:r>
              <a:rPr lang="en-US" altLang="en-US" b="1" dirty="0"/>
              <a:t> </a:t>
            </a:r>
            <a:r>
              <a:rPr lang="ko-KR" altLang="en-US" b="1" dirty="0"/>
              <a:t>필리핀</a:t>
            </a:r>
            <a:r>
              <a:rPr lang="en-US" altLang="en-US" b="1" dirty="0"/>
              <a:t>, </a:t>
            </a:r>
            <a:r>
              <a:rPr lang="ko-KR" altLang="en-US" b="1" dirty="0"/>
              <a:t>베트남</a:t>
            </a:r>
            <a:r>
              <a:rPr lang="en-US" altLang="en-US" b="1" dirty="0"/>
              <a:t>, </a:t>
            </a:r>
            <a:r>
              <a:rPr lang="ko-KR" altLang="en-US" b="1" dirty="0"/>
              <a:t>중국</a:t>
            </a:r>
            <a:r>
              <a:rPr lang="en-US" altLang="en-US" b="1" dirty="0"/>
              <a:t> </a:t>
            </a:r>
            <a:r>
              <a:rPr lang="ko-KR" altLang="en-US" b="1" dirty="0"/>
              <a:t>주변</a:t>
            </a:r>
            <a:r>
              <a:rPr lang="en-US" altLang="en-US" b="1" dirty="0"/>
              <a:t> </a:t>
            </a:r>
            <a:r>
              <a:rPr lang="ko-KR" altLang="en-US" b="1" dirty="0"/>
              <a:t>지역을</a:t>
            </a:r>
            <a:r>
              <a:rPr lang="en-US" altLang="en-US" b="1" dirty="0"/>
              <a:t> </a:t>
            </a:r>
            <a:r>
              <a:rPr lang="ko-KR" altLang="en-US" b="1" dirty="0"/>
              <a:t>남중국해라고</a:t>
            </a:r>
            <a:r>
              <a:rPr lang="en-US" altLang="en-US" b="1" dirty="0"/>
              <a:t> </a:t>
            </a:r>
            <a:r>
              <a:rPr lang="ko-KR" altLang="en-US" b="1" dirty="0"/>
              <a:t>부르기</a:t>
            </a:r>
            <a:r>
              <a:rPr lang="en-US" altLang="en-US" b="1" dirty="0"/>
              <a:t> </a:t>
            </a:r>
            <a:r>
              <a:rPr lang="ko-KR" altLang="en-US" b="1" dirty="0"/>
              <a:t>시작했다</a:t>
            </a:r>
            <a:r>
              <a:rPr lang="en-US" altLang="en-US" b="1" dirty="0"/>
              <a:t>. </a:t>
            </a:r>
            <a:endParaRPr lang="en-US" altLang="en-US" b="1" dirty="0"/>
          </a:p>
          <a:p>
            <a:pPr marL="0" indent="0">
              <a:buNone/>
            </a:pPr>
            <a:r>
              <a:rPr lang="ko-KR" altLang="en-US" b="1" dirty="0"/>
              <a:t>중국</a:t>
            </a:r>
            <a:r>
              <a:rPr lang="en-US" altLang="en-US" b="1" dirty="0"/>
              <a:t> </a:t>
            </a:r>
            <a:r>
              <a:rPr lang="ko-KR" altLang="en-US" b="1" dirty="0"/>
              <a:t>역사서에는</a:t>
            </a:r>
            <a:r>
              <a:rPr lang="en-US" altLang="en-US" b="1" dirty="0"/>
              <a:t> 16</a:t>
            </a:r>
            <a:r>
              <a:rPr lang="ko-KR" altLang="en-US" b="1" dirty="0"/>
              <a:t>세기까지</a:t>
            </a:r>
            <a:r>
              <a:rPr lang="en-US" altLang="en-US" b="1" dirty="0"/>
              <a:t> ‘</a:t>
            </a:r>
            <a:r>
              <a:rPr lang="ko-KR" altLang="en-US" b="1" dirty="0"/>
              <a:t>남해</a:t>
            </a:r>
            <a:r>
              <a:rPr lang="en-US" altLang="en-US" b="1" dirty="0"/>
              <a:t>’</a:t>
            </a:r>
            <a:r>
              <a:rPr lang="ko-KR" altLang="en-US" b="1" dirty="0"/>
              <a:t>로만</a:t>
            </a:r>
            <a:r>
              <a:rPr lang="en-US" altLang="en-US" b="1" dirty="0"/>
              <a:t>   </a:t>
            </a:r>
            <a:r>
              <a:rPr lang="ko-KR" altLang="en-US" b="1" dirty="0"/>
              <a:t>기록되어</a:t>
            </a:r>
            <a:r>
              <a:rPr lang="en-US" altLang="en-US" b="1" dirty="0"/>
              <a:t> </a:t>
            </a:r>
            <a:r>
              <a:rPr lang="ko-KR" altLang="en-US" b="1" dirty="0"/>
              <a:t>있다</a:t>
            </a:r>
            <a:r>
              <a:rPr lang="en-US" altLang="en-US" b="1" dirty="0"/>
              <a:t>.</a:t>
            </a:r>
            <a:endParaRPr lang="en-US" altLang="en-US" b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25536"/>
          </a:xfrm>
        </p:spPr>
        <p:txBody>
          <a:bodyPr>
            <a:noAutofit/>
          </a:bodyPr>
          <a:lstStyle/>
          <a:p>
            <a:r>
              <a:rPr lang="ko-K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세계</a:t>
            </a: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평화를</a:t>
            </a: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위해</a:t>
            </a: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우리의</a:t>
            </a: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공공</a:t>
            </a: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해역인</a:t>
            </a: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동남아시아해를</a:t>
            </a: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지켜야</a:t>
            </a: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하는</a:t>
            </a: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이유</a:t>
            </a:r>
            <a:endParaRPr lang="ko-KR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71472" y="2000240"/>
            <a:ext cx="8229600" cy="4340237"/>
          </a:xfrm>
        </p:spPr>
        <p:txBody>
          <a:bodyPr>
            <a:normAutofit fontScale="90000" lnSpcReduction="10000"/>
          </a:bodyPr>
          <a:lstStyle/>
          <a:p>
            <a:pPr marL="0" indent="0">
              <a:buNone/>
            </a:pPr>
            <a:r>
              <a:rPr lang="en-US" altLang="ko-KR" dirty="0"/>
              <a:t>•</a:t>
            </a:r>
            <a:r>
              <a:rPr lang="ko-KR" altLang="en-US" dirty="0"/>
              <a:t>이</a:t>
            </a:r>
            <a:r>
              <a:rPr lang="en-US" altLang="en-US" dirty="0"/>
              <a:t> </a:t>
            </a:r>
            <a:r>
              <a:rPr lang="ko-KR" altLang="en-US" dirty="0"/>
              <a:t>지역은</a:t>
            </a:r>
            <a:r>
              <a:rPr lang="en-US" altLang="en-US" dirty="0"/>
              <a:t> </a:t>
            </a:r>
            <a:r>
              <a:rPr lang="ko-KR" altLang="en-US" dirty="0"/>
              <a:t>또한</a:t>
            </a:r>
            <a:r>
              <a:rPr lang="en-US" altLang="en-US" dirty="0"/>
              <a:t> </a:t>
            </a:r>
            <a:r>
              <a:rPr lang="ko-KR" altLang="en-US" dirty="0"/>
              <a:t>세계에서</a:t>
            </a:r>
            <a:r>
              <a:rPr lang="en-US" altLang="en-US" dirty="0"/>
              <a:t> </a:t>
            </a:r>
            <a:r>
              <a:rPr lang="ko-KR" altLang="en-US" dirty="0"/>
              <a:t>가장</a:t>
            </a:r>
            <a:r>
              <a:rPr lang="en-US" altLang="en-US" dirty="0"/>
              <a:t> </a:t>
            </a:r>
            <a:r>
              <a:rPr lang="ko-KR" altLang="en-US" dirty="0"/>
              <a:t>분주한</a:t>
            </a:r>
            <a:r>
              <a:rPr lang="en-US" altLang="en-US" dirty="0"/>
              <a:t> </a:t>
            </a:r>
            <a:r>
              <a:rPr lang="ko-KR" altLang="en-US" dirty="0"/>
              <a:t>해상</a:t>
            </a:r>
            <a:r>
              <a:rPr lang="en-US" altLang="en-US" dirty="0"/>
              <a:t> </a:t>
            </a:r>
            <a:r>
              <a:rPr lang="ko-KR" altLang="en-US" dirty="0"/>
              <a:t>운송</a:t>
            </a:r>
            <a:r>
              <a:rPr lang="en-US" altLang="en-US" dirty="0"/>
              <a:t> </a:t>
            </a:r>
            <a:r>
              <a:rPr lang="ko-KR" altLang="en-US" dirty="0"/>
              <a:t>경로</a:t>
            </a:r>
            <a:r>
              <a:rPr lang="en-US" altLang="en-US" dirty="0"/>
              <a:t> </a:t>
            </a:r>
            <a:r>
              <a:rPr lang="ko-KR" altLang="en-US" dirty="0"/>
              <a:t>중</a:t>
            </a:r>
            <a:r>
              <a:rPr lang="en-US" altLang="en-US" dirty="0"/>
              <a:t> </a:t>
            </a:r>
            <a:r>
              <a:rPr lang="ko-KR" altLang="en-US" dirty="0"/>
              <a:t>하나이다</a:t>
            </a:r>
            <a:r>
              <a:rPr lang="en-US" altLang="en-US" dirty="0"/>
              <a:t>. 1980</a:t>
            </a:r>
            <a:r>
              <a:rPr lang="ko-KR" altLang="en-US" dirty="0"/>
              <a:t>년대에는</a:t>
            </a:r>
            <a:r>
              <a:rPr lang="en-US" altLang="en-US" dirty="0"/>
              <a:t> </a:t>
            </a:r>
            <a:r>
              <a:rPr lang="ko-KR" altLang="en-US" dirty="0"/>
              <a:t>하루에</a:t>
            </a:r>
            <a:r>
              <a:rPr lang="en-US" altLang="en-US" dirty="0"/>
              <a:t> </a:t>
            </a:r>
            <a:r>
              <a:rPr lang="ko-KR" altLang="en-US" dirty="0"/>
              <a:t>최소</a:t>
            </a:r>
            <a:r>
              <a:rPr lang="en-US" altLang="en-US" dirty="0"/>
              <a:t> 270</a:t>
            </a:r>
            <a:r>
              <a:rPr lang="ko-KR" altLang="en-US" dirty="0"/>
              <a:t>척의</a:t>
            </a:r>
            <a:r>
              <a:rPr lang="en-US" altLang="en-US" dirty="0"/>
              <a:t> </a:t>
            </a:r>
            <a:r>
              <a:rPr lang="ko-KR" altLang="en-US" dirty="0"/>
              <a:t>상선이</a:t>
            </a:r>
            <a:r>
              <a:rPr lang="en-US" altLang="en-US" dirty="0"/>
              <a:t> </a:t>
            </a:r>
            <a:r>
              <a:rPr lang="ko-KR" altLang="en-US" dirty="0"/>
              <a:t>이</a:t>
            </a:r>
            <a:r>
              <a:rPr lang="en-US" altLang="en-US" dirty="0"/>
              <a:t> </a:t>
            </a:r>
            <a:r>
              <a:rPr lang="ko-KR" altLang="en-US" dirty="0"/>
              <a:t>경로를</a:t>
            </a:r>
            <a:r>
              <a:rPr lang="en-US" altLang="en-US" dirty="0"/>
              <a:t> </a:t>
            </a:r>
            <a:r>
              <a:rPr lang="ko-KR" altLang="en-US" dirty="0"/>
              <a:t>이용했다</a:t>
            </a:r>
            <a:r>
              <a:rPr lang="en-US" altLang="en-US" dirty="0"/>
              <a:t>.</a:t>
            </a:r>
            <a:endParaRPr lang="en-US" altLang="en-US" dirty="0"/>
          </a:p>
          <a:p>
            <a:pPr marL="0" indent="0">
              <a:buNone/>
            </a:pPr>
            <a:r>
              <a:rPr lang="ko-KR" altLang="en-US" dirty="0"/>
              <a:t>현재</a:t>
            </a:r>
            <a:r>
              <a:rPr lang="en-US" altLang="en-US" dirty="0"/>
              <a:t> </a:t>
            </a:r>
            <a:r>
              <a:rPr lang="ko-KR" altLang="en-US" dirty="0"/>
              <a:t>전</a:t>
            </a:r>
            <a:r>
              <a:rPr lang="en-US" altLang="en-US" dirty="0"/>
              <a:t> </a:t>
            </a:r>
            <a:r>
              <a:rPr lang="ko-KR" altLang="en-US" dirty="0"/>
              <a:t>세계</a:t>
            </a:r>
            <a:r>
              <a:rPr lang="en-US" altLang="en-US" dirty="0"/>
              <a:t> </a:t>
            </a:r>
            <a:r>
              <a:rPr lang="ko-KR" altLang="en-US" dirty="0"/>
              <a:t>원유</a:t>
            </a:r>
            <a:r>
              <a:rPr lang="en-US" altLang="en-US" dirty="0"/>
              <a:t> </a:t>
            </a:r>
            <a:r>
              <a:rPr lang="ko-KR" altLang="en-US" dirty="0"/>
              <a:t>운송량의</a:t>
            </a:r>
            <a:r>
              <a:rPr lang="en-US" altLang="en-US" dirty="0"/>
              <a:t> </a:t>
            </a:r>
            <a:r>
              <a:rPr lang="ko-KR" altLang="en-US" dirty="0"/>
              <a:t>절반</a:t>
            </a:r>
            <a:r>
              <a:rPr lang="en-US" altLang="en-US" dirty="0"/>
              <a:t> </a:t>
            </a:r>
            <a:r>
              <a:rPr lang="ko-KR" altLang="en-US" dirty="0"/>
              <a:t>이상이</a:t>
            </a:r>
            <a:r>
              <a:rPr lang="en-US" altLang="en-US" dirty="0"/>
              <a:t> </a:t>
            </a:r>
            <a:r>
              <a:rPr lang="ko-KR" altLang="en-US" dirty="0"/>
              <a:t>남중국해를</a:t>
            </a:r>
            <a:r>
              <a:rPr lang="en-US" altLang="en-US" dirty="0"/>
              <a:t> </a:t>
            </a:r>
            <a:r>
              <a:rPr lang="ko-KR" altLang="en-US" dirty="0"/>
              <a:t>통해</a:t>
            </a:r>
            <a:r>
              <a:rPr lang="en-US" altLang="en-US" dirty="0"/>
              <a:t> </a:t>
            </a:r>
            <a:r>
              <a:rPr lang="ko-KR" altLang="en-US" dirty="0"/>
              <a:t>해상으로</a:t>
            </a:r>
            <a:r>
              <a:rPr lang="en-US" altLang="en-US" dirty="0"/>
              <a:t> </a:t>
            </a:r>
            <a:r>
              <a:rPr lang="ko-KR" altLang="en-US" dirty="0"/>
              <a:t>이동하고</a:t>
            </a:r>
            <a:r>
              <a:rPr lang="en-US" altLang="en-US" dirty="0"/>
              <a:t> </a:t>
            </a:r>
            <a:r>
              <a:rPr lang="ko-KR" altLang="en-US" dirty="0"/>
              <a:t>있으며</a:t>
            </a:r>
            <a:r>
              <a:rPr lang="en-US" altLang="en-US" dirty="0"/>
              <a:t>, </a:t>
            </a:r>
            <a:r>
              <a:rPr lang="ko-KR" altLang="en-US" dirty="0"/>
              <a:t>이는</a:t>
            </a:r>
            <a:r>
              <a:rPr lang="en-US" altLang="en-US" dirty="0"/>
              <a:t> </a:t>
            </a:r>
            <a:r>
              <a:rPr lang="ko-KR" altLang="en-US" dirty="0"/>
              <a:t>중화인민공화국의</a:t>
            </a:r>
            <a:r>
              <a:rPr lang="en-US" altLang="en-US" dirty="0"/>
              <a:t> </a:t>
            </a:r>
            <a:r>
              <a:rPr lang="ko-KR" altLang="en-US" dirty="0"/>
              <a:t>석유</a:t>
            </a:r>
            <a:r>
              <a:rPr lang="en-US" altLang="en-US" dirty="0"/>
              <a:t> </a:t>
            </a:r>
            <a:r>
              <a:rPr lang="ko-KR" altLang="en-US" dirty="0"/>
              <a:t>소비</a:t>
            </a:r>
            <a:r>
              <a:rPr lang="en-US" altLang="en-US" dirty="0"/>
              <a:t> </a:t>
            </a:r>
            <a:r>
              <a:rPr lang="ko-KR" altLang="en-US" dirty="0"/>
              <a:t>증가와</a:t>
            </a:r>
            <a:r>
              <a:rPr lang="en-US" altLang="en-US" dirty="0"/>
              <a:t> </a:t>
            </a:r>
            <a:r>
              <a:rPr lang="ko-KR" altLang="en-US" dirty="0"/>
              <a:t>함께</a:t>
            </a:r>
            <a:r>
              <a:rPr lang="en-US" altLang="en-US" dirty="0"/>
              <a:t> </a:t>
            </a:r>
            <a:r>
              <a:rPr lang="ko-KR" altLang="en-US" dirty="0"/>
              <a:t>꾸준히</a:t>
            </a:r>
            <a:r>
              <a:rPr lang="en-US" altLang="en-US" dirty="0"/>
              <a:t> </a:t>
            </a:r>
            <a:r>
              <a:rPr lang="ko-KR" altLang="en-US" dirty="0"/>
              <a:t>증가하고</a:t>
            </a:r>
            <a:r>
              <a:rPr lang="en-US" altLang="en-US" dirty="0"/>
              <a:t> </a:t>
            </a:r>
            <a:r>
              <a:rPr lang="ko-KR" altLang="en-US" dirty="0"/>
              <a:t>있다</a:t>
            </a:r>
            <a:r>
              <a:rPr lang="en-US" altLang="en-US" dirty="0"/>
              <a:t>.</a:t>
            </a:r>
            <a:endParaRPr lang="en-US" altLang="en-US" dirty="0"/>
          </a:p>
          <a:p>
            <a:pPr marL="0" indent="0">
              <a:buNone/>
            </a:pPr>
            <a:r>
              <a:rPr lang="ko-KR" altLang="en-US" dirty="0"/>
              <a:t>이</a:t>
            </a:r>
            <a:r>
              <a:rPr lang="en-US" altLang="en-US" dirty="0"/>
              <a:t> </a:t>
            </a:r>
            <a:r>
              <a:rPr lang="ko-KR" altLang="en-US" dirty="0"/>
              <a:t>해상</a:t>
            </a:r>
            <a:r>
              <a:rPr lang="en-US" altLang="en-US" dirty="0"/>
              <a:t> </a:t>
            </a:r>
            <a:r>
              <a:rPr lang="ko-KR" altLang="en-US" dirty="0"/>
              <a:t>교통량은</a:t>
            </a:r>
            <a:r>
              <a:rPr lang="en-US" altLang="en-US" dirty="0"/>
              <a:t> </a:t>
            </a:r>
            <a:r>
              <a:rPr lang="ko-KR" altLang="en-US" dirty="0"/>
              <a:t>수에즈</a:t>
            </a:r>
            <a:r>
              <a:rPr lang="en-US" altLang="en-US" dirty="0"/>
              <a:t> </a:t>
            </a:r>
            <a:r>
              <a:rPr lang="ko-KR" altLang="en-US" dirty="0"/>
              <a:t>운하를</a:t>
            </a:r>
            <a:r>
              <a:rPr lang="en-US" altLang="en-US" dirty="0"/>
              <a:t> </a:t>
            </a:r>
            <a:r>
              <a:rPr lang="ko-KR" altLang="en-US" dirty="0"/>
              <a:t>통과하는</a:t>
            </a:r>
            <a:r>
              <a:rPr lang="en-US" altLang="en-US" dirty="0"/>
              <a:t> </a:t>
            </a:r>
            <a:r>
              <a:rPr lang="ko-KR" altLang="en-US" dirty="0"/>
              <a:t>물동량의</a:t>
            </a:r>
            <a:r>
              <a:rPr lang="en-US" altLang="en-US" dirty="0"/>
              <a:t> </a:t>
            </a:r>
            <a:r>
              <a:rPr lang="ko-KR" altLang="en-US" dirty="0"/>
              <a:t>세</a:t>
            </a:r>
            <a:r>
              <a:rPr lang="en-US" altLang="en-US" dirty="0"/>
              <a:t> </a:t>
            </a:r>
            <a:r>
              <a:rPr lang="ko-KR" altLang="en-US" dirty="0"/>
              <a:t>배</a:t>
            </a:r>
            <a:r>
              <a:rPr lang="en-US" altLang="en-US" dirty="0"/>
              <a:t>, </a:t>
            </a:r>
            <a:r>
              <a:rPr lang="ko-KR" altLang="en-US" dirty="0"/>
              <a:t>파나마</a:t>
            </a:r>
            <a:r>
              <a:rPr lang="en-US" altLang="en-US" dirty="0"/>
              <a:t> </a:t>
            </a:r>
            <a:r>
              <a:rPr lang="ko-KR" altLang="en-US" dirty="0"/>
              <a:t>운하를</a:t>
            </a:r>
            <a:r>
              <a:rPr lang="en-US" altLang="en-US" dirty="0"/>
              <a:t> </a:t>
            </a:r>
            <a:r>
              <a:rPr lang="ko-KR" altLang="en-US" dirty="0"/>
              <a:t>통과하는</a:t>
            </a:r>
            <a:r>
              <a:rPr lang="en-US" altLang="en-US" dirty="0"/>
              <a:t> </a:t>
            </a:r>
            <a:r>
              <a:rPr lang="ko-KR" altLang="en-US" dirty="0"/>
              <a:t>물동량의</a:t>
            </a:r>
            <a:r>
              <a:rPr lang="en-US" altLang="en-US" dirty="0"/>
              <a:t> </a:t>
            </a:r>
            <a:r>
              <a:rPr lang="ko-KR" altLang="en-US" dirty="0"/>
              <a:t>다섯</a:t>
            </a:r>
            <a:r>
              <a:rPr lang="en-US" altLang="en-US" dirty="0"/>
              <a:t> </a:t>
            </a:r>
            <a:r>
              <a:rPr lang="ko-KR" altLang="en-US" dirty="0"/>
              <a:t>배에</a:t>
            </a:r>
            <a:r>
              <a:rPr lang="en-US" altLang="en-US" dirty="0"/>
              <a:t> </a:t>
            </a:r>
            <a:r>
              <a:rPr lang="ko-KR" altLang="en-US" dirty="0"/>
              <a:t>달한다</a:t>
            </a:r>
            <a:r>
              <a:rPr lang="en-US" altLang="en-US" dirty="0"/>
              <a:t>.</a:t>
            </a:r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동남아시아해</a:t>
            </a:r>
            <a:r>
              <a:rPr lang="en-US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자원을</a:t>
            </a:r>
            <a:r>
              <a:rPr lang="en-US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지켜야</a:t>
            </a:r>
            <a:r>
              <a:rPr lang="en-US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하는</a:t>
            </a:r>
            <a:r>
              <a:rPr lang="en-US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이유</a:t>
            </a:r>
            <a:endParaRPr lang="ko-KR" alt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76" y="2132639"/>
            <a:ext cx="8229600" cy="38290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2800" b="1" dirty="0"/>
              <a:t>이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지역은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석유와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천연가스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매장량이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풍부한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것으로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알려져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있지만</a:t>
            </a:r>
            <a:r>
              <a:rPr lang="en-US" altLang="en-US" sz="2800" b="1" dirty="0"/>
              <a:t>, </a:t>
            </a:r>
            <a:r>
              <a:rPr lang="ko-KR" altLang="en-US" sz="2800" b="1" dirty="0"/>
              <a:t>추정치는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매우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다양하다</a:t>
            </a:r>
            <a:r>
              <a:rPr lang="en-US" altLang="en-US" sz="2800" b="1" dirty="0"/>
              <a:t>.</a:t>
            </a:r>
            <a:endParaRPr lang="en-US" altLang="en-US" sz="2800" b="1" dirty="0"/>
          </a:p>
          <a:p>
            <a:pPr marL="0" indent="0">
              <a:buNone/>
            </a:pPr>
            <a:endParaRPr lang="en-US" altLang="en-US" sz="2800" b="1" dirty="0"/>
          </a:p>
          <a:p>
            <a:pPr marL="0" indent="0">
              <a:buNone/>
            </a:pPr>
            <a:r>
              <a:rPr lang="ko-KR" altLang="en-US" sz="2800" b="1" dirty="0"/>
              <a:t>중화인민공화국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국토자원부는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남중국해에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약</a:t>
            </a:r>
            <a:r>
              <a:rPr lang="en-US" altLang="en-US" sz="2800" b="1" dirty="0"/>
              <a:t> 177</a:t>
            </a:r>
            <a:r>
              <a:rPr lang="ko-KR" altLang="en-US" sz="2800" b="1" dirty="0"/>
              <a:t>억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톤의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원유가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매장되어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있을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수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있다고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추정한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반면</a:t>
            </a:r>
            <a:r>
              <a:rPr lang="en-US" altLang="en-US" sz="2800" b="1" dirty="0"/>
              <a:t>, </a:t>
            </a:r>
            <a:r>
              <a:rPr lang="ko-KR" altLang="en-US" sz="2800" b="1" dirty="0"/>
              <a:t>석유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부국인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쿠웨이트는</a:t>
            </a:r>
            <a:r>
              <a:rPr lang="en-US" altLang="en-US" sz="2800" b="1" dirty="0"/>
              <a:t> 130</a:t>
            </a:r>
            <a:r>
              <a:rPr lang="ko-KR" altLang="en-US" sz="2800" b="1" dirty="0"/>
              <a:t>억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톤의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원유를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보유하고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있다</a:t>
            </a:r>
            <a:r>
              <a:rPr lang="en-US" altLang="en-US" sz="2800" b="1" dirty="0"/>
              <a:t>.</a:t>
            </a:r>
            <a:endParaRPr lang="en-US" altLang="en-US" sz="2800" b="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340769"/>
            <a:ext cx="7772400" cy="2259682"/>
          </a:xfrm>
        </p:spPr>
        <p:txBody>
          <a:bodyPr/>
          <a:lstStyle/>
          <a:p>
            <a:r>
              <a:rPr lang="ko-KR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동남아시아해에</a:t>
            </a:r>
            <a:r>
              <a:rPr lang="en-US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대한</a:t>
            </a:r>
            <a:r>
              <a:rPr lang="en-US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역사적</a:t>
            </a:r>
            <a:r>
              <a:rPr lang="en-US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해양</a:t>
            </a:r>
            <a:r>
              <a:rPr lang="en-US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권리</a:t>
            </a:r>
            <a:endParaRPr lang="ko-KR" alt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b="1" dirty="0">
                <a:solidFill>
                  <a:schemeClr val="tx1"/>
                </a:solidFill>
              </a:rPr>
              <a:t>중화인민공화국의</a:t>
            </a:r>
            <a:r>
              <a:rPr lang="en-US" altLang="en-US" b="1" dirty="0">
                <a:solidFill>
                  <a:schemeClr val="tx1"/>
                </a:solidFill>
              </a:rPr>
              <a:t> </a:t>
            </a:r>
            <a:r>
              <a:rPr lang="ko-KR" altLang="en-US" b="1" dirty="0">
                <a:solidFill>
                  <a:schemeClr val="tx1"/>
                </a:solidFill>
              </a:rPr>
              <a:t>구단선</a:t>
            </a:r>
            <a:endParaRPr lang="ko-KR" altLang="en-US" b="1" dirty="0">
              <a:solidFill>
                <a:schemeClr val="tx1"/>
              </a:solidFill>
            </a:endParaRPr>
          </a:p>
          <a:p>
            <a:r>
              <a:rPr lang="en-US" altLang="ko-KR" b="1" dirty="0">
                <a:solidFill>
                  <a:schemeClr val="tx1"/>
                </a:solidFill>
              </a:rPr>
              <a:t>(9-Dash Line)</a:t>
            </a:r>
            <a:r>
              <a:rPr lang="en-US" altLang="en-US" b="1" dirty="0">
                <a:solidFill>
                  <a:schemeClr val="tx1"/>
                </a:solidFill>
              </a:rPr>
              <a:t> </a:t>
            </a:r>
            <a:r>
              <a:rPr lang="ko-KR" altLang="en-US" b="1" dirty="0">
                <a:solidFill>
                  <a:schemeClr val="tx1"/>
                </a:solidFill>
              </a:rPr>
              <a:t>주장에</a:t>
            </a:r>
            <a:r>
              <a:rPr lang="en-US" altLang="en-US" b="1" dirty="0">
                <a:solidFill>
                  <a:schemeClr val="tx1"/>
                </a:solidFill>
              </a:rPr>
              <a:t> </a:t>
            </a:r>
            <a:r>
              <a:rPr lang="ko-KR" altLang="en-US" b="1" dirty="0">
                <a:solidFill>
                  <a:schemeClr val="tx1"/>
                </a:solidFill>
              </a:rPr>
              <a:t>반대하여</a:t>
            </a:r>
            <a:endParaRPr lang="ko-KR" alt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74242"/>
          </a:xfrm>
        </p:spPr>
        <p:txBody>
          <a:bodyPr>
            <a:normAutofit/>
          </a:bodyPr>
          <a:lstStyle/>
          <a:p>
            <a:br>
              <a:rPr lang="en-US" b="1" dirty="0" smtClean="0"/>
            </a:br>
            <a:r>
              <a:rPr lang="ko-K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남중국해는</a:t>
            </a:r>
            <a:r>
              <a:rPr lang="en-US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동남아시아의</a:t>
            </a:r>
            <a:r>
              <a:rPr lang="en-US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해양</a:t>
            </a:r>
            <a:r>
              <a:rPr lang="en-US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왕국들에</a:t>
            </a:r>
            <a:r>
              <a:rPr lang="en-US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의해</a:t>
            </a:r>
            <a:r>
              <a:rPr lang="en-US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1500</a:t>
            </a:r>
            <a:r>
              <a:rPr lang="ko-K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년</a:t>
            </a:r>
            <a:r>
              <a:rPr lang="ko-K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간</a:t>
            </a:r>
            <a:r>
              <a:rPr lang="en-US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사용되어</a:t>
            </a:r>
            <a:r>
              <a:rPr lang="en-US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왔다</a:t>
            </a:r>
            <a:r>
              <a:rPr lang="en-US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ko-K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ko-KR" altLang="en-US" sz="2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2571744"/>
            <a:ext cx="8390736" cy="321471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en-US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ko-KR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세기부터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인도와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아랍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상인들은</a:t>
            </a:r>
            <a:endParaRPr lang="ko-KR" altLang="en-US" sz="2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o-KR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동남아시아의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왕국들과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술탄국에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자주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정박하여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o-KR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선박을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수리하고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o-KR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식수를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보충하며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o-KR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식량을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다시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채우</a:t>
            </a:r>
            <a:r>
              <a:rPr lang="ko-KR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며</a:t>
            </a:r>
            <a:endParaRPr lang="ko-KR" altLang="en-US" sz="2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o-KR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중국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제국으로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오가는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항해를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위한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노동력을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o-KR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확보하곤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했다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sz="2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57158" y="857232"/>
            <a:ext cx="8286808" cy="1428760"/>
          </a:xfrm>
        </p:spPr>
        <p:txBody>
          <a:bodyPr>
            <a:normAutofit fontScale="90000"/>
          </a:bodyPr>
          <a:lstStyle/>
          <a:p>
            <a:pPr latinLnBrk="0"/>
            <a:br>
              <a:rPr lang="en-US" b="1" dirty="0" smtClean="0"/>
            </a:br>
            <a:br>
              <a:rPr lang="en-US" b="1" dirty="0" smtClean="0"/>
            </a:b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665" b="1" dirty="0" smtClean="0">
                <a:solidFill>
                  <a:srgbClr val="FF0000"/>
                </a:solidFill>
              </a:rPr>
              <a:t>동남아시아해</a:t>
            </a:r>
            <a:r>
              <a:rPr lang="en-US" altLang="en-US" sz="2665" b="1" dirty="0" smtClean="0">
                <a:solidFill>
                  <a:srgbClr val="FF0000"/>
                </a:solidFill>
              </a:rPr>
              <a:t>(</a:t>
            </a:r>
            <a:r>
              <a:rPr lang="ko-KR" altLang="en-US" sz="2665" b="1" dirty="0" smtClean="0">
                <a:solidFill>
                  <a:srgbClr val="FF0000"/>
                </a:solidFill>
              </a:rPr>
              <a:t>현재</a:t>
            </a:r>
            <a:r>
              <a:rPr lang="en-US" altLang="en-US" sz="2665" b="1" dirty="0" smtClean="0">
                <a:solidFill>
                  <a:srgbClr val="FF0000"/>
                </a:solidFill>
              </a:rPr>
              <a:t> '</a:t>
            </a:r>
            <a:r>
              <a:rPr lang="ko-KR" altLang="en-US" sz="2665" b="1" dirty="0" smtClean="0">
                <a:solidFill>
                  <a:srgbClr val="FF0000"/>
                </a:solidFill>
              </a:rPr>
              <a:t>남중국해</a:t>
            </a:r>
            <a:r>
              <a:rPr lang="en-US" altLang="en-US" sz="2665" b="1" dirty="0" smtClean="0">
                <a:solidFill>
                  <a:srgbClr val="FF0000"/>
                </a:solidFill>
              </a:rPr>
              <a:t>'</a:t>
            </a:r>
            <a:r>
              <a:rPr lang="ko-KR" altLang="en-US" sz="2665" b="1" dirty="0" smtClean="0">
                <a:solidFill>
                  <a:srgbClr val="FF0000"/>
                </a:solidFill>
              </a:rPr>
              <a:t>로</a:t>
            </a:r>
            <a:r>
              <a:rPr lang="en-US" altLang="en-US" sz="2665" b="1" dirty="0" smtClean="0">
                <a:solidFill>
                  <a:srgbClr val="FF0000"/>
                </a:solidFill>
              </a:rPr>
              <a:t> </a:t>
            </a:r>
            <a:r>
              <a:rPr lang="ko-KR" altLang="en-US" sz="2665" b="1" dirty="0" smtClean="0">
                <a:solidFill>
                  <a:srgbClr val="FF0000"/>
                </a:solidFill>
              </a:rPr>
              <a:t>불리는</a:t>
            </a:r>
            <a:r>
              <a:rPr lang="en-US" altLang="en-US" sz="2665" b="1" dirty="0" smtClean="0">
                <a:solidFill>
                  <a:srgbClr val="FF0000"/>
                </a:solidFill>
              </a:rPr>
              <a:t>)</a:t>
            </a:r>
            <a:r>
              <a:rPr lang="ko-KR" altLang="en-US" sz="2665" b="1" dirty="0" smtClean="0">
                <a:solidFill>
                  <a:srgbClr val="FF0000"/>
                </a:solidFill>
              </a:rPr>
              <a:t>는</a:t>
            </a:r>
            <a:r>
              <a:rPr lang="en-US" altLang="en-US" sz="2665" b="1" dirty="0" smtClean="0">
                <a:solidFill>
                  <a:srgbClr val="FF0000"/>
                </a:solidFill>
              </a:rPr>
              <a:t>                  </a:t>
            </a:r>
            <a:r>
              <a:rPr lang="ko-KR" altLang="en-US" sz="2665" b="1" dirty="0" smtClean="0">
                <a:solidFill>
                  <a:srgbClr val="FF0000"/>
                </a:solidFill>
              </a:rPr>
              <a:t>국제</a:t>
            </a:r>
            <a:r>
              <a:rPr lang="en-US" altLang="en-US" sz="2665" b="1" dirty="0" smtClean="0">
                <a:solidFill>
                  <a:srgbClr val="FF0000"/>
                </a:solidFill>
              </a:rPr>
              <a:t> </a:t>
            </a:r>
            <a:r>
              <a:rPr lang="ko-KR" altLang="en-US" sz="2665" b="1" dirty="0" smtClean="0">
                <a:solidFill>
                  <a:srgbClr val="FF0000"/>
                </a:solidFill>
              </a:rPr>
              <a:t>해상</a:t>
            </a:r>
            <a:r>
              <a:rPr lang="en-US" altLang="en-US" sz="2665" b="1" dirty="0" smtClean="0">
                <a:solidFill>
                  <a:srgbClr val="FF0000"/>
                </a:solidFill>
              </a:rPr>
              <a:t> </a:t>
            </a:r>
            <a:r>
              <a:rPr lang="ko-KR" altLang="en-US" sz="2665" b="1" dirty="0" smtClean="0">
                <a:solidFill>
                  <a:srgbClr val="FF0000"/>
                </a:solidFill>
              </a:rPr>
              <a:t>고속로이</a:t>
            </a:r>
            <a:r>
              <a:rPr lang="ko-KR" altLang="en-US" sz="2665" b="1" dirty="0" smtClean="0">
                <a:solidFill>
                  <a:srgbClr val="FF0000"/>
                </a:solidFill>
              </a:rPr>
              <a:t>며</a:t>
            </a:r>
            <a:br>
              <a:rPr lang="ko-KR" altLang="en-US" sz="2665" b="1" dirty="0" smtClean="0">
                <a:solidFill>
                  <a:srgbClr val="FF0000"/>
                </a:solidFill>
              </a:rPr>
            </a:br>
            <a:r>
              <a:rPr lang="ko-KR" altLang="en-US" sz="2665" b="1" dirty="0" smtClean="0">
                <a:solidFill>
                  <a:srgbClr val="FF0000"/>
                </a:solidFill>
              </a:rPr>
              <a:t>자유의</a:t>
            </a:r>
            <a:r>
              <a:rPr lang="en-US" altLang="en-US" sz="2665" b="1" dirty="0" smtClean="0">
                <a:solidFill>
                  <a:srgbClr val="FF0000"/>
                </a:solidFill>
              </a:rPr>
              <a:t> </a:t>
            </a:r>
            <a:r>
              <a:rPr lang="ko-KR" altLang="en-US" sz="2665" b="1" dirty="0" smtClean="0">
                <a:solidFill>
                  <a:srgbClr val="FF0000"/>
                </a:solidFill>
              </a:rPr>
              <a:t>바다</a:t>
            </a:r>
            <a:r>
              <a:rPr lang="en-US" altLang="en-US" sz="2665" b="1" dirty="0" smtClean="0">
                <a:solidFill>
                  <a:srgbClr val="FF0000"/>
                </a:solidFill>
              </a:rPr>
              <a:t>(Mare Liberorum), </a:t>
            </a:r>
            <a:r>
              <a:rPr lang="ko-KR" altLang="en-US" sz="2665" b="1" dirty="0" smtClean="0">
                <a:solidFill>
                  <a:srgbClr val="FF0000"/>
                </a:solidFill>
              </a:rPr>
              <a:t>열린</a:t>
            </a:r>
            <a:r>
              <a:rPr lang="en-US" altLang="en-US" sz="2665" b="1" dirty="0" smtClean="0">
                <a:solidFill>
                  <a:srgbClr val="FF0000"/>
                </a:solidFill>
              </a:rPr>
              <a:t> </a:t>
            </a:r>
            <a:r>
              <a:rPr lang="ko-KR" altLang="en-US" sz="2665" b="1" dirty="0" smtClean="0">
                <a:solidFill>
                  <a:srgbClr val="FF0000"/>
                </a:solidFill>
              </a:rPr>
              <a:t>바다</a:t>
            </a:r>
            <a:br>
              <a:rPr lang="en-US" sz="2665" b="1" dirty="0" smtClean="0">
                <a:solidFill>
                  <a:srgbClr val="FF0000"/>
                </a:solidFill>
              </a:rPr>
            </a:br>
            <a:br>
              <a:rPr lang="ko-KR" altLang="en-US" dirty="0"/>
            </a:b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4790" y="2898775"/>
            <a:ext cx="8704580" cy="3530600"/>
          </a:xfrm>
        </p:spPr>
        <p:txBody>
          <a:bodyPr>
            <a:normAutofit/>
          </a:bodyPr>
          <a:lstStyle/>
          <a:p>
            <a:pPr algn="l"/>
            <a:r>
              <a:rPr lang="ko-KR" altLang="en-US" sz="2000" b="1" dirty="0" smtClean="0">
                <a:solidFill>
                  <a:schemeClr val="tx1"/>
                </a:solidFill>
              </a:rPr>
              <a:t>남중국해</a:t>
            </a:r>
            <a:r>
              <a:rPr lang="en-US" altLang="en-US" sz="2000" b="1" dirty="0" smtClean="0">
                <a:solidFill>
                  <a:schemeClr val="tx1"/>
                </a:solidFill>
              </a:rPr>
              <a:t>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해안을</a:t>
            </a:r>
            <a:r>
              <a:rPr lang="en-US" altLang="en-US" sz="2000" b="1" dirty="0" smtClean="0">
                <a:solidFill>
                  <a:schemeClr val="tx1"/>
                </a:solidFill>
              </a:rPr>
              <a:t>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따라</a:t>
            </a:r>
            <a:r>
              <a:rPr lang="en-US" altLang="en-US" sz="2000" b="1" dirty="0" smtClean="0">
                <a:solidFill>
                  <a:schemeClr val="tx1"/>
                </a:solidFill>
              </a:rPr>
              <a:t>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중국으로</a:t>
            </a:r>
            <a:r>
              <a:rPr lang="en-US" altLang="en-US" sz="2000" b="1" dirty="0" smtClean="0">
                <a:solidFill>
                  <a:schemeClr val="tx1"/>
                </a:solidFill>
              </a:rPr>
              <a:t>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가는</a:t>
            </a:r>
            <a:r>
              <a:rPr lang="en-US" altLang="en-US" sz="2000" b="1" dirty="0" smtClean="0">
                <a:solidFill>
                  <a:schemeClr val="tx1"/>
                </a:solidFill>
              </a:rPr>
              <a:t>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불편한</a:t>
            </a:r>
            <a:r>
              <a:rPr lang="en-US" altLang="en-US" sz="2000" b="1" dirty="0" smtClean="0">
                <a:solidFill>
                  <a:schemeClr val="tx1"/>
                </a:solidFill>
              </a:rPr>
              <a:t>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항해</a:t>
            </a:r>
            <a:r>
              <a:rPr lang="en-US" altLang="en-US" sz="2000" b="1" dirty="0" smtClean="0">
                <a:solidFill>
                  <a:schemeClr val="tx1"/>
                </a:solidFill>
              </a:rPr>
              <a:t>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여정에서</a:t>
            </a:r>
            <a:r>
              <a:rPr lang="en-US" altLang="en-US" sz="2000" b="1" dirty="0" smtClean="0">
                <a:solidFill>
                  <a:schemeClr val="tx1"/>
                </a:solidFill>
              </a:rPr>
              <a:t>, </a:t>
            </a:r>
            <a:endParaRPr lang="en-US" altLang="en-US" sz="2000" b="1" dirty="0" smtClean="0">
              <a:solidFill>
                <a:schemeClr val="tx1"/>
              </a:solidFill>
            </a:endParaRPr>
          </a:p>
          <a:p>
            <a:pPr algn="l"/>
            <a:r>
              <a:rPr lang="ko-KR" altLang="en-US" sz="2000" b="1" dirty="0" smtClean="0">
                <a:solidFill>
                  <a:schemeClr val="tx1"/>
                </a:solidFill>
              </a:rPr>
              <a:t>지친</a:t>
            </a:r>
            <a:r>
              <a:rPr lang="en-US" altLang="en-US" sz="2000" b="1" dirty="0" smtClean="0">
                <a:solidFill>
                  <a:schemeClr val="tx1"/>
                </a:solidFill>
              </a:rPr>
              <a:t>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선원들과</a:t>
            </a:r>
            <a:r>
              <a:rPr lang="en-US" altLang="en-US" sz="2000" b="1" dirty="0" smtClean="0">
                <a:solidFill>
                  <a:schemeClr val="tx1"/>
                </a:solidFill>
              </a:rPr>
              <a:t>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승무원들에게</a:t>
            </a:r>
            <a:r>
              <a:rPr lang="en-US" altLang="en-US" sz="2000" b="1" dirty="0" smtClean="0">
                <a:solidFill>
                  <a:schemeClr val="tx1"/>
                </a:solidFill>
              </a:rPr>
              <a:t>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휴식</a:t>
            </a:r>
            <a:r>
              <a:rPr lang="en-US" altLang="en-US" sz="2000" b="1" dirty="0" smtClean="0">
                <a:solidFill>
                  <a:schemeClr val="tx1"/>
                </a:solidFill>
              </a:rPr>
              <a:t>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지점은</a:t>
            </a:r>
            <a:r>
              <a:rPr lang="en-US" altLang="en-US" sz="2000" b="1" dirty="0" smtClean="0">
                <a:solidFill>
                  <a:schemeClr val="tx1"/>
                </a:solidFill>
              </a:rPr>
              <a:t>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필수적이었다</a:t>
            </a:r>
            <a:r>
              <a:rPr lang="en-US" altLang="en-US" sz="2000" b="1" dirty="0" smtClean="0">
                <a:solidFill>
                  <a:schemeClr val="tx1"/>
                </a:solidFill>
              </a:rPr>
              <a:t>. </a:t>
            </a:r>
            <a:endParaRPr lang="en-US" altLang="en-US" sz="2000" b="1" dirty="0" smtClean="0">
              <a:solidFill>
                <a:schemeClr val="tx1"/>
              </a:solidFill>
            </a:endParaRPr>
          </a:p>
          <a:p>
            <a:pPr algn="l"/>
            <a:endParaRPr lang="en-US" altLang="en-US" sz="2000" b="1" dirty="0" smtClean="0">
              <a:solidFill>
                <a:schemeClr val="tx1"/>
              </a:solidFill>
            </a:endParaRPr>
          </a:p>
          <a:p>
            <a:pPr algn="l"/>
            <a:r>
              <a:rPr lang="ko-KR" altLang="en-US" sz="2000" b="1" dirty="0" smtClean="0">
                <a:solidFill>
                  <a:schemeClr val="tx1"/>
                </a:solidFill>
              </a:rPr>
              <a:t>그</a:t>
            </a:r>
            <a:r>
              <a:rPr lang="en-US" altLang="en-US" sz="2000" b="1" dirty="0" smtClean="0">
                <a:solidFill>
                  <a:schemeClr val="tx1"/>
                </a:solidFill>
              </a:rPr>
              <a:t>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결과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,</a:t>
            </a:r>
            <a:r>
              <a:rPr lang="en-US" altLang="en-US" sz="2000" b="1" dirty="0" smtClean="0">
                <a:solidFill>
                  <a:schemeClr val="tx1"/>
                </a:solidFill>
              </a:rPr>
              <a:t>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상업적</a:t>
            </a:r>
            <a:r>
              <a:rPr lang="en-US" altLang="en-US" sz="2000" b="1" dirty="0" smtClean="0">
                <a:solidFill>
                  <a:schemeClr val="tx1"/>
                </a:solidFill>
              </a:rPr>
              <a:t>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연결이</a:t>
            </a:r>
            <a:r>
              <a:rPr lang="en-US" altLang="en-US" sz="2000" b="1" dirty="0" smtClean="0">
                <a:solidFill>
                  <a:schemeClr val="tx1"/>
                </a:solidFill>
              </a:rPr>
              <a:t>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문화</a:t>
            </a:r>
            <a:r>
              <a:rPr lang="en-US" altLang="en-US" sz="2000" b="1" dirty="0" smtClean="0">
                <a:solidFill>
                  <a:schemeClr val="tx1"/>
                </a:solidFill>
              </a:rPr>
              <a:t>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교류를</a:t>
            </a:r>
            <a:r>
              <a:rPr lang="en-US" altLang="en-US" sz="2000" b="1" dirty="0" smtClean="0">
                <a:solidFill>
                  <a:schemeClr val="tx1"/>
                </a:solidFill>
              </a:rPr>
              <a:t>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촉진하였고</a:t>
            </a:r>
            <a:r>
              <a:rPr lang="en-US" altLang="en-US" sz="2000" b="1" dirty="0" smtClean="0">
                <a:solidFill>
                  <a:schemeClr val="tx1"/>
                </a:solidFill>
              </a:rPr>
              <a:t>, </a:t>
            </a:r>
            <a:endParaRPr lang="en-US" altLang="en-US" sz="2000" b="1" dirty="0" smtClean="0">
              <a:solidFill>
                <a:schemeClr val="tx1"/>
              </a:solidFill>
            </a:endParaRPr>
          </a:p>
          <a:p>
            <a:pPr algn="l"/>
            <a:r>
              <a:rPr lang="ko-KR" altLang="en-US" sz="2000" b="1" dirty="0" smtClean="0">
                <a:solidFill>
                  <a:schemeClr val="tx1"/>
                </a:solidFill>
              </a:rPr>
              <a:t>초기</a:t>
            </a:r>
            <a:r>
              <a:rPr lang="en-US" altLang="en-US" sz="2000" b="1" dirty="0" smtClean="0">
                <a:solidFill>
                  <a:schemeClr val="tx1"/>
                </a:solidFill>
              </a:rPr>
              <a:t>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동남아시아에서는</a:t>
            </a:r>
            <a:r>
              <a:rPr lang="en-US" altLang="en-US" sz="2000" b="1" dirty="0" smtClean="0">
                <a:solidFill>
                  <a:schemeClr val="tx1"/>
                </a:solidFill>
              </a:rPr>
              <a:t>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외국</a:t>
            </a:r>
            <a:r>
              <a:rPr lang="en-US" altLang="en-US" sz="2000" b="1" dirty="0" smtClean="0">
                <a:solidFill>
                  <a:schemeClr val="tx1"/>
                </a:solidFill>
              </a:rPr>
              <a:t>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선원들과</a:t>
            </a:r>
            <a:r>
              <a:rPr lang="en-US" altLang="en-US" sz="2000" b="1" dirty="0" smtClean="0">
                <a:solidFill>
                  <a:schemeClr val="tx1"/>
                </a:solidFill>
              </a:rPr>
              <a:t>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상인들</a:t>
            </a:r>
            <a:r>
              <a:rPr lang="en-US" altLang="en-US" sz="20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특히</a:t>
            </a:r>
            <a:r>
              <a:rPr lang="en-US" altLang="en-US" sz="2000" b="1" dirty="0" smtClean="0">
                <a:solidFill>
                  <a:schemeClr val="tx1"/>
                </a:solidFill>
              </a:rPr>
              <a:t>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인도와</a:t>
            </a:r>
            <a:r>
              <a:rPr lang="en-US" altLang="en-US" sz="2000" b="1" dirty="0" smtClean="0">
                <a:solidFill>
                  <a:schemeClr val="tx1"/>
                </a:solidFill>
              </a:rPr>
              <a:t>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아랍</a:t>
            </a:r>
            <a:r>
              <a:rPr lang="en-US" altLang="en-US" sz="2000" b="1" dirty="0" smtClean="0">
                <a:solidFill>
                  <a:schemeClr val="tx1"/>
                </a:solidFill>
              </a:rPr>
              <a:t>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상인들의</a:t>
            </a:r>
            <a:r>
              <a:rPr lang="en-US" altLang="en-US" sz="2000" b="1" dirty="0" smtClean="0">
                <a:solidFill>
                  <a:schemeClr val="tx1"/>
                </a:solidFill>
              </a:rPr>
              <a:t>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정착지가</a:t>
            </a:r>
            <a:r>
              <a:rPr lang="en-US" altLang="en-US" sz="2000" b="1" dirty="0" smtClean="0">
                <a:solidFill>
                  <a:schemeClr val="tx1"/>
                </a:solidFill>
              </a:rPr>
              <a:t>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형성되었다</a:t>
            </a:r>
            <a:r>
              <a:rPr lang="en-US" altLang="en-US" sz="2000" b="1" dirty="0" smtClean="0">
                <a:solidFill>
                  <a:schemeClr val="tx1"/>
                </a:solidFill>
              </a:rPr>
              <a:t>. </a:t>
            </a:r>
            <a:endParaRPr lang="en-US" altLang="en-US" sz="2000" b="1" dirty="0" smtClean="0">
              <a:solidFill>
                <a:schemeClr val="tx1"/>
              </a:solidFill>
            </a:endParaRPr>
          </a:p>
          <a:p>
            <a:pPr algn="l"/>
            <a:endParaRPr lang="en-US" altLang="en-US" sz="2000" b="1" dirty="0" smtClean="0">
              <a:solidFill>
                <a:schemeClr val="tx1"/>
              </a:solidFill>
            </a:endParaRPr>
          </a:p>
          <a:p>
            <a:pPr algn="l"/>
            <a:r>
              <a:rPr lang="ko-KR" altLang="en-US" sz="2000" b="1" dirty="0" smtClean="0">
                <a:solidFill>
                  <a:schemeClr val="tx1"/>
                </a:solidFill>
              </a:rPr>
              <a:t>외국인들은</a:t>
            </a:r>
            <a:r>
              <a:rPr lang="en-US" altLang="en-US" sz="2000" b="1" dirty="0" smtClean="0">
                <a:solidFill>
                  <a:schemeClr val="tx1"/>
                </a:solidFill>
              </a:rPr>
              <a:t>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점차</a:t>
            </a:r>
            <a:r>
              <a:rPr lang="en-US" altLang="en-US" sz="2000" b="1" dirty="0" smtClean="0">
                <a:solidFill>
                  <a:schemeClr val="tx1"/>
                </a:solidFill>
              </a:rPr>
              <a:t>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현지인들과</a:t>
            </a:r>
            <a:r>
              <a:rPr lang="en-US" altLang="en-US" sz="2000" b="1" dirty="0" smtClean="0">
                <a:solidFill>
                  <a:schemeClr val="tx1"/>
                </a:solidFill>
              </a:rPr>
              <a:t>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융합되었고</a:t>
            </a:r>
            <a:r>
              <a:rPr lang="en-US" altLang="en-US" sz="20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이후</a:t>
            </a:r>
            <a:r>
              <a:rPr lang="en-US" altLang="en-US" sz="2000" b="1" dirty="0" smtClean="0">
                <a:solidFill>
                  <a:schemeClr val="tx1"/>
                </a:solidFill>
              </a:rPr>
              <a:t>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인도</a:t>
            </a:r>
            <a:r>
              <a:rPr lang="en-US" altLang="en-US" sz="2000" b="1" dirty="0" smtClean="0">
                <a:solidFill>
                  <a:schemeClr val="tx1"/>
                </a:solidFill>
              </a:rPr>
              <a:t>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상인들은</a:t>
            </a:r>
            <a:r>
              <a:rPr lang="en-US" altLang="en-US" sz="2000" b="1" dirty="0" smtClean="0">
                <a:solidFill>
                  <a:schemeClr val="tx1"/>
                </a:solidFill>
              </a:rPr>
              <a:t>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동남아시아의</a:t>
            </a:r>
            <a:r>
              <a:rPr lang="en-US" altLang="en-US" sz="2000" b="1" dirty="0" smtClean="0">
                <a:solidFill>
                  <a:schemeClr val="tx1"/>
                </a:solidFill>
              </a:rPr>
              <a:t>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여러</a:t>
            </a:r>
            <a:r>
              <a:rPr lang="en-US" altLang="en-US" sz="2000" b="1" dirty="0" smtClean="0">
                <a:solidFill>
                  <a:schemeClr val="tx1"/>
                </a:solidFill>
              </a:rPr>
              <a:t>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항구에</a:t>
            </a:r>
            <a:r>
              <a:rPr lang="en-US" altLang="en-US" sz="2000" b="1" dirty="0" smtClean="0">
                <a:solidFill>
                  <a:schemeClr val="tx1"/>
                </a:solidFill>
              </a:rPr>
              <a:t>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무역</a:t>
            </a:r>
            <a:r>
              <a:rPr lang="en-US" altLang="en-US" sz="2000" b="1" dirty="0" smtClean="0">
                <a:solidFill>
                  <a:schemeClr val="tx1"/>
                </a:solidFill>
              </a:rPr>
              <a:t>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거점을</a:t>
            </a:r>
            <a:r>
              <a:rPr lang="en-US" altLang="en-US" sz="2000" b="1" dirty="0" smtClean="0">
                <a:solidFill>
                  <a:schemeClr val="tx1"/>
                </a:solidFill>
              </a:rPr>
              <a:t>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설립하게</a:t>
            </a:r>
            <a:r>
              <a:rPr lang="en-US" altLang="en-US" sz="2000" b="1" dirty="0" smtClean="0">
                <a:solidFill>
                  <a:schemeClr val="tx1"/>
                </a:solidFill>
              </a:rPr>
              <a:t>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되었다</a:t>
            </a:r>
            <a:r>
              <a:rPr lang="en-US" altLang="en-US" sz="2000" b="1" dirty="0" smtClean="0">
                <a:solidFill>
                  <a:schemeClr val="tx1"/>
                </a:solidFill>
              </a:rPr>
              <a:t>.</a:t>
            </a:r>
            <a:endParaRPr lang="en-US" altLang="en-US" sz="20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남중국해에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대한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ko-K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역사적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권리</a:t>
            </a:r>
            <a:endParaRPr lang="ko-K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700803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세기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이전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중국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송나라가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남중국해의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해상로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확보에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관심을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가지기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전부터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동남아시아의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왕국들은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이미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인도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왕조로부터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이어진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해상로를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정착시켜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사용하고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있었다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alt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인도네시아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말레이시아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태국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필리핀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베트남의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고대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왕국들은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1200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년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동안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남중국해를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그들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고유의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해상로로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활용해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왔으며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US" alt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o-KR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우리는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이를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고대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동남아시아의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‘</a:t>
            </a:r>
            <a:r>
              <a:rPr lang="ko-KR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인도화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(Indianization)’</a:t>
            </a:r>
            <a:r>
              <a:rPr lang="ko-KR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라고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부른다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14348" y="357166"/>
            <a:ext cx="8229600" cy="1143000"/>
          </a:xfrm>
        </p:spPr>
        <p:txBody>
          <a:bodyPr>
            <a:normAutofit fontScale="90000"/>
          </a:bodyPr>
          <a:lstStyle/>
          <a:p>
            <a:pPr fontAlgn="base" latinLnBrk="0"/>
            <a:br>
              <a:rPr lang="en-US" b="1" dirty="0" smtClean="0"/>
            </a:br>
            <a:br>
              <a:rPr lang="en-US" b="1" dirty="0"/>
            </a:br>
            <a:r>
              <a:rPr lang="ko-KR" altLang="en-US" sz="4000" b="1" dirty="0" smtClean="0">
                <a:solidFill>
                  <a:srgbClr val="FF0000"/>
                </a:solidFill>
              </a:rPr>
              <a:t>지지대보트를</a:t>
            </a:r>
            <a:r>
              <a:rPr lang="en-US" altLang="en-US" sz="40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4000" b="1" dirty="0" smtClean="0">
                <a:solidFill>
                  <a:srgbClr val="FF0000"/>
                </a:solidFill>
              </a:rPr>
              <a:t>이용한</a:t>
            </a:r>
            <a:r>
              <a:rPr lang="en-US" altLang="en-US" sz="40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4000" b="1" dirty="0" smtClean="0">
                <a:solidFill>
                  <a:srgbClr val="FF0000"/>
                </a:solidFill>
              </a:rPr>
              <a:t>범선</a:t>
            </a:r>
            <a:r>
              <a:rPr lang="en-US" altLang="en-US" sz="40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4000" b="1" dirty="0" smtClean="0">
                <a:solidFill>
                  <a:srgbClr val="FF0000"/>
                </a:solidFill>
              </a:rPr>
              <a:t>무역로</a:t>
            </a:r>
            <a:br>
              <a:rPr lang="ko-KR" altLang="en-US" sz="3100" b="1" dirty="0" smtClean="0">
                <a:solidFill>
                  <a:srgbClr val="FF0000"/>
                </a:solidFill>
              </a:rPr>
            </a:br>
            <a:r>
              <a:rPr lang="ko-KR" altLang="en-US" sz="3100" b="1" dirty="0" smtClean="0">
                <a:solidFill>
                  <a:srgbClr val="FF0000"/>
                </a:solidFill>
              </a:rPr>
              <a:t>강에서</a:t>
            </a:r>
            <a:r>
              <a:rPr lang="en-US" altLang="en-US" sz="31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3100" b="1" dirty="0" smtClean="0">
                <a:solidFill>
                  <a:srgbClr val="FF0000"/>
                </a:solidFill>
              </a:rPr>
              <a:t>바다로</a:t>
            </a:r>
            <a:br>
              <a:rPr lang="ko-KR" altLang="en-US" dirty="0">
                <a:solidFill>
                  <a:srgbClr val="FF0000"/>
                </a:solidFill>
              </a:rPr>
            </a:br>
            <a:r>
              <a:rPr lang="en-US" b="1" dirty="0"/>
              <a:t> </a:t>
            </a:r>
            <a:br>
              <a:rPr lang="ko-KR" altLang="en-US" dirty="0"/>
            </a:br>
            <a:endParaRPr lang="ko-KR" altLang="en-US" dirty="0"/>
          </a:p>
        </p:txBody>
      </p:sp>
      <p:pic>
        <p:nvPicPr>
          <p:cNvPr id="4" name="내용 개체 틀 3" descr="https://upload.wikimedia.org/wikipedia/commons/thumb/7/78/Southeast_Asia_trade_route_map_XIIcentury.jpg/300px-Southeast_Asia_trade_route_map_XIIcentury.jpg">
            <a:hlinkClick r:id="rId1"/>
          </p:cNvPr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1571612"/>
            <a:ext cx="7929618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내용 개체 틀 3" descr="https://upload.wikimedia.org/wikipedia/commons/thumb/7/78/Southeast_Asia_trade_route_map_XIIcentury.jpg/300px-Southeast_Asia_trade_route_map_XIIcentury.jpg">
            <a:hlinkClick r:id="rId1"/>
          </p:cNvPr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560" y="1556792"/>
            <a:ext cx="7929618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200" b="1" dirty="0">
                <a:solidFill>
                  <a:srgbClr val="FF0000"/>
                </a:solidFill>
              </a:rPr>
              <a:t>모든</a:t>
            </a:r>
            <a:r>
              <a:rPr lang="en-US" altLang="en-US" sz="3200" b="1" dirty="0">
                <a:solidFill>
                  <a:srgbClr val="FF0000"/>
                </a:solidFill>
              </a:rPr>
              <a:t> </a:t>
            </a:r>
            <a:r>
              <a:rPr lang="ko-KR" altLang="en-US" sz="3200" b="1" dirty="0">
                <a:solidFill>
                  <a:srgbClr val="FF0000"/>
                </a:solidFill>
              </a:rPr>
              <a:t>항해는</a:t>
            </a:r>
            <a:r>
              <a:rPr lang="en-US" altLang="en-US" sz="3200" b="1" dirty="0">
                <a:solidFill>
                  <a:srgbClr val="FF0000"/>
                </a:solidFill>
              </a:rPr>
              <a:t> 4</a:t>
            </a:r>
            <a:r>
              <a:rPr lang="ko-KR" altLang="en-US" sz="3200" b="1" dirty="0">
                <a:solidFill>
                  <a:srgbClr val="FF0000"/>
                </a:solidFill>
              </a:rPr>
              <a:t>세기부터</a:t>
            </a:r>
            <a:r>
              <a:rPr lang="en-US" altLang="en-US" sz="3200" b="1" dirty="0">
                <a:solidFill>
                  <a:srgbClr val="FF0000"/>
                </a:solidFill>
              </a:rPr>
              <a:t> </a:t>
            </a:r>
            <a:r>
              <a:rPr lang="ko-KR" altLang="en-US" sz="3200" b="1" dirty="0">
                <a:solidFill>
                  <a:srgbClr val="FF0000"/>
                </a:solidFill>
              </a:rPr>
              <a:t>인도네시아의</a:t>
            </a:r>
            <a:r>
              <a:rPr lang="en-US" altLang="en-US" sz="3200" b="1" dirty="0">
                <a:solidFill>
                  <a:srgbClr val="FF0000"/>
                </a:solidFill>
              </a:rPr>
              <a:t> </a:t>
            </a:r>
            <a:r>
              <a:rPr lang="ko-KR" altLang="en-US" sz="3200" b="1" dirty="0">
                <a:solidFill>
                  <a:srgbClr val="FF0000"/>
                </a:solidFill>
              </a:rPr>
              <a:t>인도화된</a:t>
            </a:r>
            <a:r>
              <a:rPr lang="en-US" altLang="en-US" sz="3200" b="1" dirty="0">
                <a:solidFill>
                  <a:srgbClr val="FF0000"/>
                </a:solidFill>
              </a:rPr>
              <a:t> </a:t>
            </a:r>
            <a:r>
              <a:rPr lang="ko-KR" altLang="en-US" sz="3200" b="1" dirty="0">
                <a:solidFill>
                  <a:srgbClr val="FF0000"/>
                </a:solidFill>
              </a:rPr>
              <a:t>왕국에서</a:t>
            </a:r>
            <a:r>
              <a:rPr lang="en-US" altLang="en-US" sz="3200" b="1" dirty="0">
                <a:solidFill>
                  <a:srgbClr val="FF0000"/>
                </a:solidFill>
              </a:rPr>
              <a:t> </a:t>
            </a:r>
            <a:r>
              <a:rPr lang="ko-KR" altLang="en-US" sz="3200" b="1" dirty="0">
                <a:solidFill>
                  <a:srgbClr val="FF0000"/>
                </a:solidFill>
              </a:rPr>
              <a:t>시작되었다</a:t>
            </a:r>
            <a:r>
              <a:rPr lang="en-US" altLang="en-US" sz="3200" b="1" dirty="0">
                <a:solidFill>
                  <a:srgbClr val="FF0000"/>
                </a:solidFill>
              </a:rPr>
              <a:t>.</a:t>
            </a:r>
            <a:endParaRPr lang="en-US" altLang="en-US" sz="3200" b="1" dirty="0">
              <a:solidFill>
                <a:srgbClr val="FF0000"/>
              </a:solidFill>
            </a:endParaRPr>
          </a:p>
        </p:txBody>
      </p:sp>
      <p:pic>
        <p:nvPicPr>
          <p:cNvPr id="4" name="내용 개체 틀 3" descr="Malacca empire in 1500."/>
          <p:cNvPicPr>
            <a:picLocks noGrp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 bwMode="auto">
          <a:xfrm>
            <a:off x="467544" y="1785926"/>
            <a:ext cx="8208912" cy="4955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000132"/>
          </a:xfrm>
        </p:spPr>
        <p:txBody>
          <a:bodyPr>
            <a:normAutofit/>
          </a:bodyPr>
          <a:lstStyle/>
          <a:p>
            <a:pPr algn="l"/>
            <a:r>
              <a:rPr lang="ko-KR" altLang="en-US" sz="3600" b="1" dirty="0" smtClean="0">
                <a:solidFill>
                  <a:srgbClr val="FF0000"/>
                </a:solidFill>
              </a:rPr>
              <a:t>동남아시아의</a:t>
            </a:r>
            <a:r>
              <a:rPr lang="en-US" altLang="ko-KR" sz="36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3600" b="1" dirty="0" smtClean="0">
                <a:solidFill>
                  <a:srgbClr val="FF0000"/>
                </a:solidFill>
              </a:rPr>
              <a:t>인도화</a:t>
            </a:r>
            <a:endParaRPr lang="ko-KR" altLang="en-US" sz="3600" b="1" dirty="0" smtClean="0">
              <a:solidFill>
                <a:srgbClr val="FF0000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1700808"/>
            <a:ext cx="8229600" cy="4800026"/>
          </a:xfrm>
        </p:spPr>
        <p:txBody>
          <a:bodyPr>
            <a:noAutofit/>
          </a:bodyPr>
          <a:lstStyle/>
          <a:p>
            <a:r>
              <a:rPr lang="ko-KR" altLang="en-US" sz="2800" b="1" dirty="0" smtClean="0"/>
              <a:t>해양동남아시아국가들에</a:t>
            </a:r>
            <a:r>
              <a:rPr lang="en-US" altLang="ko-KR" sz="2800" b="1" dirty="0" smtClean="0"/>
              <a:t> </a:t>
            </a:r>
            <a:r>
              <a:rPr lang="ko-KR" altLang="en-US" sz="2800" b="1" dirty="0" smtClean="0"/>
              <a:t>항구도시</a:t>
            </a:r>
            <a:r>
              <a:rPr lang="en-US" altLang="ko-KR" sz="2800" b="1" dirty="0" smtClean="0"/>
              <a:t> </a:t>
            </a:r>
            <a:r>
              <a:rPr lang="ko-KR" altLang="en-US" sz="2800" b="1" dirty="0" smtClean="0"/>
              <a:t>건설에</a:t>
            </a:r>
            <a:r>
              <a:rPr lang="en-US" altLang="ko-KR" sz="2800" b="1" dirty="0" smtClean="0"/>
              <a:t> </a:t>
            </a:r>
            <a:r>
              <a:rPr lang="ko-KR" altLang="en-US" sz="2800" b="1" dirty="0" smtClean="0"/>
              <a:t>의</a:t>
            </a:r>
            <a:r>
              <a:rPr lang="ko-KR" altLang="en-US" sz="2800" b="1" dirty="0" smtClean="0"/>
              <a:t>한인도화</a:t>
            </a:r>
            <a:endParaRPr lang="en-US" altLang="ko-KR" sz="2800" dirty="0"/>
          </a:p>
          <a:p>
            <a:r>
              <a:rPr lang="en-US" altLang="ko-KR" sz="2800" dirty="0" smtClean="0"/>
              <a:t>This</a:t>
            </a:r>
            <a:r>
              <a:rPr lang="en-US" altLang="ko-KR" sz="2800" dirty="0"/>
              <a:t> port settlement, which flourished between </a:t>
            </a:r>
            <a:r>
              <a:rPr lang="en-US" altLang="ko-KR" sz="2800" b="1" dirty="0"/>
              <a:t>the 1st and 6th centuries </a:t>
            </a:r>
            <a:r>
              <a:rPr lang="en-US" altLang="ko-KR" sz="2800" b="1" cap="all" dirty="0"/>
              <a:t>CE</a:t>
            </a:r>
            <a:r>
              <a:rPr lang="en-US" altLang="ko-KR" sz="2800" b="1" dirty="0"/>
              <a:t> </a:t>
            </a:r>
            <a:r>
              <a:rPr lang="en-US" altLang="ko-KR" sz="2800" dirty="0"/>
              <a:t>amid a complex of other settlements connected by </a:t>
            </a:r>
            <a:r>
              <a:rPr lang="en-US" altLang="ko-KR" sz="2800" b="1" dirty="0" err="1"/>
              <a:t>Indianization</a:t>
            </a:r>
            <a:r>
              <a:rPr lang="en-US" altLang="ko-KR" sz="2800" dirty="0"/>
              <a:t> dealing in articles from as far as </a:t>
            </a:r>
            <a:r>
              <a:rPr lang="en-US" altLang="ko-KR" sz="2800" u="sng" dirty="0">
                <a:hlinkClick r:id="rId1"/>
              </a:rPr>
              <a:t>Rome</a:t>
            </a:r>
            <a:r>
              <a:rPr lang="en-US" altLang="ko-KR" sz="2800" dirty="0"/>
              <a:t> and inner Asia</a:t>
            </a:r>
            <a:r>
              <a:rPr lang="en-US" altLang="ko-KR" sz="2800" dirty="0" smtClean="0"/>
              <a:t>,</a:t>
            </a:r>
            <a:endParaRPr lang="en-US" altLang="ko-KR" sz="2800" dirty="0"/>
          </a:p>
          <a:p>
            <a:r>
              <a:rPr lang="en-US" altLang="ko-KR" sz="2800" dirty="0" smtClean="0"/>
              <a:t>But</a:t>
            </a:r>
            <a:r>
              <a:rPr lang="en-US" altLang="ko-KR" sz="2800" dirty="0"/>
              <a:t> it was also </a:t>
            </a:r>
            <a:r>
              <a:rPr lang="en-US" altLang="ko-KR" sz="2800" b="1" dirty="0"/>
              <a:t>a local manufacturing center</a:t>
            </a:r>
            <a:r>
              <a:rPr lang="en-US" altLang="ko-KR" sz="2800" dirty="0"/>
              <a:t> producing its own </a:t>
            </a:r>
            <a:r>
              <a:rPr lang="en-US" altLang="ko-KR" sz="2800" b="1" dirty="0"/>
              <a:t>jewelry, pottery, and other trade goods</a:t>
            </a:r>
            <a:r>
              <a:rPr lang="en-US" altLang="ko-KR" sz="2800" dirty="0"/>
              <a:t>.</a:t>
            </a:r>
            <a:endParaRPr lang="en-US" altLang="ko-KR" sz="2800" dirty="0"/>
          </a:p>
          <a:p>
            <a:endParaRPr lang="ko-KR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642918"/>
            <a:ext cx="8229600" cy="625842"/>
          </a:xfrm>
        </p:spPr>
        <p:txBody>
          <a:bodyPr>
            <a:normAutofit fontScale="90000"/>
          </a:bodyPr>
          <a:lstStyle/>
          <a:p>
            <a:r>
              <a:rPr lang="ko-KR" altLang="en-PH" sz="4000" b="1" dirty="0" smtClean="0"/>
              <a:t>해양왕국</a:t>
            </a:r>
            <a:r>
              <a:rPr lang="en-PH" sz="4000" b="1" dirty="0" smtClean="0"/>
              <a:t> </a:t>
            </a:r>
            <a:r>
              <a:rPr lang="ko-KR" altLang="en-PH" sz="4000" b="1" dirty="0" err="1" smtClean="0">
                <a:solidFill>
                  <a:srgbClr val="FF0000"/>
                </a:solidFill>
              </a:rPr>
              <a:t>스리비자야</a:t>
            </a:r>
            <a:r>
              <a:rPr lang="en-PH" sz="4000" b="1" dirty="0" smtClean="0"/>
              <a:t> </a:t>
            </a:r>
            <a:br>
              <a:rPr lang="en-PH" sz="3600" b="1" dirty="0" smtClean="0"/>
            </a:br>
            <a:endParaRPr lang="ko-KR" altLang="en-US" sz="40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1928803"/>
            <a:ext cx="8715436" cy="4380518"/>
          </a:xfrm>
        </p:spPr>
        <p:txBody>
          <a:bodyPr>
            <a:normAutofit/>
          </a:bodyPr>
          <a:lstStyle/>
          <a:p>
            <a:pPr fontAlgn="ctr" latinLnBrk="0"/>
            <a:r>
              <a:rPr lang="ko-KR" altLang="en-PH" b="1" dirty="0" smtClean="0">
                <a:solidFill>
                  <a:srgbClr val="FF0000"/>
                </a:solidFill>
              </a:rPr>
              <a:t>해로</a:t>
            </a:r>
            <a:r>
              <a:rPr lang="en-PH" b="1" dirty="0" smtClean="0">
                <a:solidFill>
                  <a:srgbClr val="FF0000"/>
                </a:solidFill>
              </a:rPr>
              <a:t> (</a:t>
            </a:r>
            <a:r>
              <a:rPr lang="ko-KR" altLang="en-PH" b="1" dirty="0" smtClean="0">
                <a:solidFill>
                  <a:srgbClr val="FF0000"/>
                </a:solidFill>
              </a:rPr>
              <a:t>인도</a:t>
            </a:r>
            <a:r>
              <a:rPr lang="en-PH" b="1" dirty="0" smtClean="0">
                <a:solidFill>
                  <a:srgbClr val="FF0000"/>
                </a:solidFill>
              </a:rPr>
              <a:t>-</a:t>
            </a:r>
            <a:r>
              <a:rPr lang="ko-KR" altLang="en-PH" b="1" dirty="0" smtClean="0">
                <a:solidFill>
                  <a:srgbClr val="FF0000"/>
                </a:solidFill>
              </a:rPr>
              <a:t>스리비자야</a:t>
            </a:r>
            <a:r>
              <a:rPr lang="en-PH" b="1" dirty="0" smtClean="0">
                <a:solidFill>
                  <a:srgbClr val="FF0000"/>
                </a:solidFill>
              </a:rPr>
              <a:t>-</a:t>
            </a:r>
            <a:r>
              <a:rPr lang="ko-KR" altLang="en-PH" b="1" dirty="0" smtClean="0">
                <a:solidFill>
                  <a:srgbClr val="FF0000"/>
                </a:solidFill>
              </a:rPr>
              <a:t>중국</a:t>
            </a:r>
            <a:r>
              <a:rPr lang="en-PH" b="1" dirty="0" smtClean="0">
                <a:solidFill>
                  <a:srgbClr val="FF0000"/>
                </a:solidFill>
              </a:rPr>
              <a:t>)</a:t>
            </a:r>
            <a:endParaRPr lang="en-PH" b="1" dirty="0" smtClean="0">
              <a:solidFill>
                <a:srgbClr val="FF0000"/>
              </a:solidFill>
            </a:endParaRPr>
          </a:p>
          <a:p>
            <a:pPr fontAlgn="ctr" latinLnBrk="0"/>
            <a:endParaRPr lang="en-PH" b="1" dirty="0" smtClean="0">
              <a:solidFill>
                <a:srgbClr val="FF0000"/>
              </a:solidFill>
            </a:endParaRPr>
          </a:p>
          <a:p>
            <a:pPr fontAlgn="ctr" latinLnBrk="0"/>
            <a:r>
              <a:rPr lang="ko-KR" altLang="en-PH" b="1" dirty="0" smtClean="0"/>
              <a:t>기원</a:t>
            </a:r>
            <a:r>
              <a:rPr lang="en-US" altLang="ko-KR" b="1" dirty="0" smtClean="0"/>
              <a:t> 650</a:t>
            </a:r>
            <a:r>
              <a:rPr lang="ko-KR" altLang="en-US" b="1" dirty="0" smtClean="0"/>
              <a:t>년</a:t>
            </a:r>
            <a:r>
              <a:rPr lang="en-US" altLang="ko-KR" b="1" dirty="0" smtClean="0"/>
              <a:t> </a:t>
            </a:r>
            <a:r>
              <a:rPr lang="ko-KR" altLang="en-US" b="1" dirty="0" smtClean="0"/>
              <a:t>건국</a:t>
            </a:r>
            <a:r>
              <a:rPr lang="en-PH" b="1" dirty="0" smtClean="0"/>
              <a:t> </a:t>
            </a:r>
            <a:endParaRPr lang="en-PH" b="1" dirty="0" smtClean="0"/>
          </a:p>
          <a:p>
            <a:pPr fontAlgn="ctr" latinLnBrk="0"/>
            <a:endParaRPr lang="en-PH" b="1" dirty="0" smtClean="0"/>
          </a:p>
          <a:p>
            <a:pPr fontAlgn="base"/>
            <a:r>
              <a:rPr lang="ko-KR" altLang="en-US" b="1" dirty="0" smtClean="0"/>
              <a:t>약</a:t>
            </a:r>
            <a:r>
              <a:rPr lang="en-US" altLang="ko-KR" b="1" dirty="0" smtClean="0"/>
              <a:t> 7</a:t>
            </a:r>
            <a:r>
              <a:rPr lang="ko-KR" altLang="en-US" b="1" dirty="0" smtClean="0"/>
              <a:t>세기부터</a:t>
            </a:r>
            <a:r>
              <a:rPr lang="en-US" altLang="ko-KR" b="1" dirty="0" smtClean="0"/>
              <a:t> 13</a:t>
            </a:r>
            <a:r>
              <a:rPr lang="ko-KR" altLang="en-US" b="1" dirty="0" smtClean="0"/>
              <a:t>세기사이</a:t>
            </a:r>
            <a:r>
              <a:rPr lang="en-US" altLang="ko-KR" b="1" dirty="0" smtClean="0"/>
              <a:t> </a:t>
            </a:r>
            <a:r>
              <a:rPr lang="ko-KR" altLang="en-US" b="1" dirty="0" smtClean="0"/>
              <a:t>동남아시아의</a:t>
            </a:r>
            <a:r>
              <a:rPr lang="en-US" altLang="ko-KR" b="1" dirty="0" smtClean="0"/>
              <a:t> </a:t>
            </a:r>
            <a:r>
              <a:rPr lang="ko-KR" altLang="en-US" b="1" dirty="0" smtClean="0"/>
              <a:t>상업을</a:t>
            </a:r>
            <a:r>
              <a:rPr lang="en-US" altLang="ko-KR" b="1" dirty="0" smtClean="0"/>
              <a:t> </a:t>
            </a:r>
            <a:r>
              <a:rPr lang="ko-KR" altLang="en-US" b="1" dirty="0" smtClean="0"/>
              <a:t>주도하여온</a:t>
            </a:r>
            <a:r>
              <a:rPr lang="en-US" altLang="ko-KR" b="1" dirty="0" smtClean="0"/>
              <a:t> </a:t>
            </a:r>
            <a:r>
              <a:rPr lang="ko-KR" altLang="en-US" b="1" dirty="0" smtClean="0"/>
              <a:t>수마트라</a:t>
            </a:r>
            <a:r>
              <a:rPr lang="en-US" altLang="ko-KR" b="1" dirty="0" smtClean="0"/>
              <a:t> </a:t>
            </a:r>
            <a:r>
              <a:rPr lang="ko-KR" altLang="en-US" b="1" dirty="0" smtClean="0"/>
              <a:t>무역왕국이었습니다</a:t>
            </a:r>
            <a:endParaRPr lang="ko-KR" altLang="en-US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857256"/>
          </a:xfrm>
        </p:spPr>
        <p:txBody>
          <a:bodyPr>
            <a:normAutofit fontScale="90000"/>
          </a:bodyPr>
          <a:lstStyle/>
          <a:p>
            <a:r>
              <a:rPr lang="ko-KR" altLang="en-US" sz="3600" b="1" dirty="0" smtClean="0"/>
              <a:t>해양왕국</a:t>
            </a:r>
            <a:r>
              <a:rPr lang="en-US" sz="3600" b="1" dirty="0" smtClean="0"/>
              <a:t> </a:t>
            </a:r>
            <a:r>
              <a:rPr lang="ko-KR" altLang="en-US" sz="3600" b="1" dirty="0" smtClean="0">
                <a:solidFill>
                  <a:srgbClr val="FF0000"/>
                </a:solidFill>
              </a:rPr>
              <a:t>파간</a:t>
            </a:r>
            <a:br>
              <a:rPr lang="en-US" sz="3600" b="1" dirty="0" smtClean="0">
                <a:solidFill>
                  <a:srgbClr val="FF0000"/>
                </a:solidFill>
              </a:rPr>
            </a:br>
            <a:endParaRPr lang="ko-KR" altLang="en-US" sz="3600" b="1" dirty="0">
              <a:solidFill>
                <a:srgbClr val="FF0000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3971940"/>
          </a:xfrm>
        </p:spPr>
        <p:txBody>
          <a:bodyPr>
            <a:normAutofit fontScale="25000" lnSpcReduction="20000"/>
          </a:bodyPr>
          <a:lstStyle/>
          <a:p>
            <a:endParaRPr lang="en-US" altLang="ko-KR" dirty="0" smtClean="0"/>
          </a:p>
          <a:p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143000" y="1988185"/>
            <a:ext cx="7787005" cy="4392930"/>
          </a:xfrm>
        </p:spPr>
        <p:txBody>
          <a:bodyPr>
            <a:normAutofit fontScale="25000" lnSpcReduction="20000"/>
          </a:bodyPr>
          <a:lstStyle/>
          <a:p>
            <a:endParaRPr lang="en-US" sz="3300" b="1" dirty="0" smtClean="0"/>
          </a:p>
          <a:p>
            <a:endParaRPr lang="en-US" sz="3600" b="1" dirty="0" smtClean="0"/>
          </a:p>
          <a:p>
            <a:r>
              <a:rPr lang="en-US" sz="9600" b="1" dirty="0" smtClean="0"/>
              <a:t>11 </a:t>
            </a:r>
            <a:r>
              <a:rPr lang="ko-KR" altLang="en-US" sz="9600" b="1" dirty="0" smtClean="0"/>
              <a:t>세기</a:t>
            </a:r>
            <a:r>
              <a:rPr lang="en-US" sz="9600" b="1" dirty="0"/>
              <a:t> </a:t>
            </a:r>
            <a:endParaRPr lang="en-US" sz="9600" b="1" dirty="0" smtClean="0"/>
          </a:p>
          <a:p>
            <a:pPr marL="0" indent="0">
              <a:buNone/>
            </a:pPr>
            <a:endParaRPr lang="en-US" sz="9600" b="1" dirty="0" smtClean="0"/>
          </a:p>
          <a:p>
            <a:r>
              <a:rPr lang="ko-KR" altLang="en-US" sz="9600" b="1" dirty="0" smtClean="0">
                <a:solidFill>
                  <a:srgbClr val="FF0000"/>
                </a:solidFill>
              </a:rPr>
              <a:t>해로</a:t>
            </a:r>
            <a:r>
              <a:rPr lang="en-US" altLang="ko-KR" sz="9600" b="1" dirty="0" smtClean="0">
                <a:solidFill>
                  <a:srgbClr val="FF0000"/>
                </a:solidFill>
              </a:rPr>
              <a:t>    </a:t>
            </a:r>
            <a:endParaRPr lang="en-US" altLang="ko-KR" sz="96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9600" b="1" dirty="0" smtClean="0">
                <a:solidFill>
                  <a:srgbClr val="FF0000"/>
                </a:solidFill>
              </a:rPr>
              <a:t>  (</a:t>
            </a:r>
            <a:r>
              <a:rPr lang="ko-KR" altLang="en-US" sz="9600" b="1" dirty="0" smtClean="0">
                <a:solidFill>
                  <a:srgbClr val="FF0000"/>
                </a:solidFill>
              </a:rPr>
              <a:t>남인도</a:t>
            </a:r>
            <a:r>
              <a:rPr lang="en-US" sz="9600" b="1" dirty="0" smtClean="0">
                <a:solidFill>
                  <a:srgbClr val="FF0000"/>
                </a:solidFill>
              </a:rPr>
              <a:t>-</a:t>
            </a:r>
            <a:r>
              <a:rPr lang="ko-KR" altLang="en-US" sz="9600" b="1" dirty="0" smtClean="0">
                <a:solidFill>
                  <a:srgbClr val="FF0000"/>
                </a:solidFill>
              </a:rPr>
              <a:t>파간</a:t>
            </a:r>
            <a:r>
              <a:rPr lang="en-US" sz="9600" b="1" dirty="0" smtClean="0">
                <a:solidFill>
                  <a:srgbClr val="FF0000"/>
                </a:solidFill>
              </a:rPr>
              <a:t>/</a:t>
            </a:r>
            <a:r>
              <a:rPr lang="ko-KR" altLang="en-US" sz="9600" b="1" dirty="0" smtClean="0">
                <a:solidFill>
                  <a:srgbClr val="FF0000"/>
                </a:solidFill>
              </a:rPr>
              <a:t>버마</a:t>
            </a:r>
            <a:r>
              <a:rPr lang="en-US" altLang="ko-KR" sz="9600" b="1" dirty="0" smtClean="0">
                <a:solidFill>
                  <a:srgbClr val="FF0000"/>
                </a:solidFill>
              </a:rPr>
              <a:t>-</a:t>
            </a:r>
            <a:r>
              <a:rPr lang="ko-KR" altLang="en-US" sz="9600" b="1" dirty="0" smtClean="0">
                <a:solidFill>
                  <a:srgbClr val="FF0000"/>
                </a:solidFill>
              </a:rPr>
              <a:t>중국</a:t>
            </a:r>
            <a:r>
              <a:rPr lang="en-US" sz="9600" b="1" dirty="0" smtClean="0">
                <a:solidFill>
                  <a:srgbClr val="FF0000"/>
                </a:solidFill>
              </a:rPr>
              <a:t>)</a:t>
            </a:r>
            <a:endParaRPr lang="en-US" sz="9600" b="1" dirty="0" smtClean="0">
              <a:solidFill>
                <a:srgbClr val="FF0000"/>
              </a:solidFill>
            </a:endParaRPr>
          </a:p>
          <a:p>
            <a:endParaRPr lang="ko-KR" altLang="en-US" sz="9600" b="1" dirty="0"/>
          </a:p>
          <a:p>
            <a:r>
              <a:rPr lang="ko-KR" altLang="en-US" sz="9600" b="1" dirty="0" smtClean="0"/>
              <a:t>중국</a:t>
            </a:r>
            <a:r>
              <a:rPr lang="en-US" altLang="en-US" sz="9600" b="1" dirty="0" smtClean="0"/>
              <a:t> </a:t>
            </a:r>
            <a:r>
              <a:rPr lang="ko-KR" altLang="en-US" sz="9600" b="1" dirty="0" smtClean="0"/>
              <a:t>조정에</a:t>
            </a:r>
            <a:r>
              <a:rPr lang="en-US" altLang="ko-KR" sz="9600" b="1" dirty="0" smtClean="0"/>
              <a:t> </a:t>
            </a:r>
            <a:r>
              <a:rPr lang="ko-KR" altLang="en-US" sz="9600" b="1" dirty="0" smtClean="0"/>
              <a:t>조공으로</a:t>
            </a:r>
            <a:r>
              <a:rPr lang="en-US" altLang="en-US" sz="9600" b="1" dirty="0" smtClean="0"/>
              <a:t> </a:t>
            </a:r>
            <a:r>
              <a:rPr lang="ko-KR" altLang="en-US" sz="9600" b="1" dirty="0" smtClean="0"/>
              <a:t>산호</a:t>
            </a:r>
            <a:r>
              <a:rPr lang="en-US" altLang="en-US" sz="9600" b="1" dirty="0" smtClean="0"/>
              <a:t>, </a:t>
            </a:r>
            <a:r>
              <a:rPr lang="ko-KR" altLang="en-US" sz="9600" b="1" dirty="0" smtClean="0"/>
              <a:t>진주</a:t>
            </a:r>
            <a:r>
              <a:rPr lang="en-US" altLang="en-US" sz="9600" b="1" dirty="0" smtClean="0"/>
              <a:t>, </a:t>
            </a:r>
            <a:r>
              <a:rPr lang="ko-KR" altLang="en-US" sz="9600" b="1" dirty="0" smtClean="0"/>
              <a:t>직물을</a:t>
            </a:r>
            <a:r>
              <a:rPr lang="en-US" altLang="en-US" sz="9600" b="1" dirty="0" smtClean="0"/>
              <a:t> </a:t>
            </a:r>
            <a:r>
              <a:rPr lang="ko-KR" altLang="en-US" sz="9600" b="1" dirty="0" smtClean="0"/>
              <a:t>제공하였고</a:t>
            </a:r>
            <a:r>
              <a:rPr lang="en-US" altLang="ko-KR" sz="9600" b="1" dirty="0" smtClean="0"/>
              <a:t> </a:t>
            </a:r>
            <a:endParaRPr lang="ko-KR" altLang="en-US" sz="9600" b="1" dirty="0" smtClean="0"/>
          </a:p>
          <a:p>
            <a:endParaRPr lang="ko-KR" altLang="en-US" sz="9600" b="1" dirty="0" smtClean="0"/>
          </a:p>
          <a:p>
            <a:r>
              <a:rPr lang="ko-KR" altLang="en-US" sz="9600" b="1" dirty="0" smtClean="0">
                <a:sym typeface="+mn-ea"/>
              </a:rPr>
              <a:t>그댓가로</a:t>
            </a:r>
            <a:r>
              <a:rPr lang="en-US" altLang="ko-KR" sz="9600" b="1" dirty="0" smtClean="0">
                <a:sym typeface="+mn-ea"/>
              </a:rPr>
              <a:t> </a:t>
            </a:r>
            <a:r>
              <a:rPr lang="ko-KR" altLang="en-US" sz="9600" b="1" dirty="0" smtClean="0"/>
              <a:t>파간은</a:t>
            </a:r>
            <a:r>
              <a:rPr lang="en-US" altLang="en-US" sz="9600" b="1" dirty="0" smtClean="0"/>
              <a:t> </a:t>
            </a:r>
            <a:r>
              <a:rPr lang="ko-KR" altLang="en-US" sz="9600" b="1" dirty="0" smtClean="0"/>
              <a:t>윈난에서</a:t>
            </a:r>
            <a:r>
              <a:rPr lang="en-US" altLang="en-US" sz="9600" b="1" dirty="0" smtClean="0"/>
              <a:t> </a:t>
            </a:r>
            <a:r>
              <a:rPr lang="ko-KR" altLang="en-US" sz="9600" b="1" dirty="0" smtClean="0"/>
              <a:t>은을</a:t>
            </a:r>
            <a:r>
              <a:rPr lang="en-US" altLang="en-US" sz="9600" b="1" dirty="0" smtClean="0"/>
              <a:t> </a:t>
            </a:r>
            <a:r>
              <a:rPr lang="ko-KR" altLang="en-US" sz="9600" b="1" dirty="0" smtClean="0"/>
              <a:t>수입하였다</a:t>
            </a:r>
            <a:r>
              <a:rPr lang="en-US" altLang="en-US" sz="9600" b="1" dirty="0" smtClean="0"/>
              <a:t>.</a:t>
            </a:r>
            <a:endParaRPr lang="en-US" altLang="en-US" sz="9600" b="1" dirty="0" smtClean="0"/>
          </a:p>
          <a:p>
            <a:endParaRPr lang="en-US" altLang="ko-KR" sz="9600" dirty="0"/>
          </a:p>
          <a:p>
            <a:pPr lvl="0"/>
            <a:endParaRPr lang="ko-KR" altLang="en-US" sz="9600" dirty="0"/>
          </a:p>
          <a:p>
            <a:endParaRPr lang="ko-KR" altLang="en-US" sz="9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o-KR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중세</a:t>
            </a:r>
            <a: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인도네시아</a:t>
            </a:r>
            <a:r>
              <a:rPr lang="en-US" altLang="ko-KR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수마트라는</a:t>
            </a:r>
            <a: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ko-KR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황금의</a:t>
            </a:r>
            <a: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땅</a:t>
            </a:r>
            <a: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ko-KR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으로</a:t>
            </a:r>
            <a: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알려져</a:t>
            </a:r>
            <a: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있었다</a:t>
            </a:r>
            <a: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2285992"/>
            <a:ext cx="8229600" cy="3840171"/>
          </a:xfrm>
        </p:spPr>
        <p:txBody>
          <a:bodyPr>
            <a:noAutofit/>
          </a:bodyPr>
          <a:lstStyle/>
          <a:p>
            <a:pPr fontAlgn="base"/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인도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아라비아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페르시아에서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온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상인들은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향신료와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중국산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상품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등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인도네시아산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물품을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구매했다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alt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en-US" alt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수마트라는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인도네시아에서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외부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세계와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가장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먼저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접촉한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지역이었다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alt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en-US" alt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중국인들은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세기에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수마트라에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도착했고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아랍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상인들은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9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세기에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이곳을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방문했다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마르코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폴로는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1292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년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중국에서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페르시아로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가는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항해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중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수마트라에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들렀다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초기에는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아랍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무슬림과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중국인들이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무역을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주도하였다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3600" b="1" dirty="0" smtClean="0"/>
            </a:br>
            <a:r>
              <a:rPr lang="ko-KR" altLang="en-US" sz="3600" b="1" dirty="0" smtClean="0"/>
              <a:t>해양왕국</a:t>
            </a:r>
            <a:r>
              <a:rPr lang="en-US" b="1" dirty="0" smtClean="0"/>
              <a:t> </a:t>
            </a:r>
            <a:r>
              <a:rPr lang="ko-KR" altLang="en-US" b="1" dirty="0" smtClean="0">
                <a:solidFill>
                  <a:srgbClr val="FF0000"/>
                </a:solidFill>
              </a:rPr>
              <a:t>말라카</a:t>
            </a:r>
            <a:br>
              <a:rPr lang="en-US" b="1" dirty="0" smtClean="0"/>
            </a:b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fontAlgn="base" latinLnBrk="0"/>
            <a:endParaRPr lang="ko-KR" altLang="en-US" sz="2600" b="1" dirty="0" smtClean="0"/>
          </a:p>
          <a:p>
            <a:pPr fontAlgn="base" latinLnBrk="0"/>
            <a:r>
              <a:rPr lang="ko-KR" altLang="en-US" sz="2600" b="1" dirty="0" smtClean="0"/>
              <a:t>해상</a:t>
            </a:r>
            <a:r>
              <a:rPr lang="en-US" altLang="en-US" sz="2600" b="1" dirty="0" smtClean="0"/>
              <a:t> </a:t>
            </a:r>
            <a:r>
              <a:rPr lang="ko-KR" altLang="en-US" sz="2600" b="1" dirty="0" smtClean="0"/>
              <a:t>루트</a:t>
            </a:r>
            <a:r>
              <a:rPr lang="en-US" altLang="en-US" sz="2600" b="1" dirty="0" smtClean="0"/>
              <a:t> (</a:t>
            </a:r>
            <a:r>
              <a:rPr lang="ko-KR" altLang="en-US" sz="2600" b="1" dirty="0" smtClean="0"/>
              <a:t>아랍</a:t>
            </a:r>
            <a:r>
              <a:rPr lang="en-US" altLang="en-US" sz="2600" b="1" dirty="0" smtClean="0"/>
              <a:t>–</a:t>
            </a:r>
            <a:r>
              <a:rPr lang="ko-KR" altLang="en-US" sz="2600" b="1" dirty="0" smtClean="0"/>
              <a:t>말라카</a:t>
            </a:r>
            <a:r>
              <a:rPr lang="en-US" altLang="en-US" sz="2600" b="1" dirty="0" smtClean="0"/>
              <a:t>–</a:t>
            </a:r>
            <a:r>
              <a:rPr lang="ko-KR" altLang="en-US" sz="2600" b="1" dirty="0" smtClean="0"/>
              <a:t>중국</a:t>
            </a:r>
            <a:r>
              <a:rPr lang="en-US" altLang="en-US" sz="2600" b="1" dirty="0" smtClean="0"/>
              <a:t>), 1403?–1511</a:t>
            </a:r>
            <a:r>
              <a:rPr lang="ko-KR" altLang="en-US" sz="2600" b="1" dirty="0" smtClean="0"/>
              <a:t>년</a:t>
            </a:r>
            <a:endParaRPr lang="ko-KR" altLang="en-US" sz="2600" b="1" dirty="0" smtClean="0"/>
          </a:p>
          <a:p>
            <a:pPr fontAlgn="base" latinLnBrk="0"/>
            <a:endParaRPr lang="en-US" altLang="en-US" sz="2600" b="1" dirty="0" smtClean="0"/>
          </a:p>
          <a:p>
            <a:pPr fontAlgn="base" latinLnBrk="0"/>
            <a:r>
              <a:rPr lang="ko-KR" altLang="en-US" sz="2600" b="1" dirty="0" smtClean="0"/>
              <a:t>말라카는</a:t>
            </a:r>
            <a:r>
              <a:rPr lang="en-US" altLang="en-US" sz="2600" b="1" dirty="0" smtClean="0"/>
              <a:t> </a:t>
            </a:r>
            <a:r>
              <a:rPr lang="ko-KR" altLang="en-US" sz="2600" b="1" dirty="0" smtClean="0"/>
              <a:t>국제</a:t>
            </a:r>
            <a:r>
              <a:rPr lang="en-US" altLang="en-US" sz="2600" b="1" dirty="0" smtClean="0"/>
              <a:t> </a:t>
            </a:r>
            <a:r>
              <a:rPr lang="ko-KR" altLang="en-US" sz="2600" b="1" dirty="0" smtClean="0"/>
              <a:t>무역항으로</a:t>
            </a:r>
            <a:r>
              <a:rPr lang="en-US" altLang="en-US" sz="2600" b="1" dirty="0" smtClean="0"/>
              <a:t> </a:t>
            </a:r>
            <a:r>
              <a:rPr lang="ko-KR" altLang="en-US" sz="2600" b="1" dirty="0" smtClean="0"/>
              <a:t>번성하게</a:t>
            </a:r>
            <a:r>
              <a:rPr lang="en-US" altLang="en-US" sz="2600" b="1" dirty="0" smtClean="0"/>
              <a:t> </a:t>
            </a:r>
            <a:r>
              <a:rPr lang="ko-KR" altLang="en-US" sz="2600" b="1" dirty="0" smtClean="0"/>
              <a:t>되었다</a:t>
            </a:r>
            <a:r>
              <a:rPr lang="en-US" altLang="en-US" sz="2600" b="1" dirty="0" smtClean="0"/>
              <a:t>. </a:t>
            </a:r>
            <a:endParaRPr lang="en-US" altLang="en-US" sz="2600" b="1" dirty="0" smtClean="0"/>
          </a:p>
          <a:p>
            <a:pPr fontAlgn="base" latinLnBrk="0"/>
            <a:endParaRPr lang="en-US" altLang="en-US" sz="2600" b="1" dirty="0" smtClean="0"/>
          </a:p>
          <a:p>
            <a:pPr fontAlgn="base" latinLnBrk="0"/>
            <a:endParaRPr lang="en-US" altLang="en-US" sz="2600" b="1" dirty="0" smtClean="0"/>
          </a:p>
          <a:p>
            <a:pPr fontAlgn="base" latinLnBrk="0"/>
            <a:r>
              <a:rPr lang="ko-KR" altLang="en-US" sz="2600" b="1" dirty="0" smtClean="0"/>
              <a:t>중국에서는</a:t>
            </a:r>
            <a:r>
              <a:rPr lang="en-US" altLang="en-US" sz="2600" b="1" dirty="0" smtClean="0"/>
              <a:t> </a:t>
            </a:r>
            <a:r>
              <a:rPr lang="ko-KR" altLang="en-US" sz="2600" b="1" dirty="0" smtClean="0"/>
              <a:t>도자기</a:t>
            </a:r>
            <a:r>
              <a:rPr lang="en-US" altLang="en-US" sz="2600" b="1" dirty="0" smtClean="0"/>
              <a:t>, </a:t>
            </a:r>
            <a:r>
              <a:rPr lang="ko-KR" altLang="en-US" sz="2600" b="1" dirty="0" smtClean="0"/>
              <a:t>비단</a:t>
            </a:r>
            <a:r>
              <a:rPr lang="en-US" altLang="en-US" sz="2600" b="1" dirty="0" smtClean="0"/>
              <a:t>, </a:t>
            </a:r>
            <a:r>
              <a:rPr lang="ko-KR" altLang="en-US" sz="2600" b="1" dirty="0" smtClean="0"/>
              <a:t>철이</a:t>
            </a:r>
            <a:r>
              <a:rPr lang="en-US" altLang="en-US" sz="2600" b="1" dirty="0" smtClean="0"/>
              <a:t> </a:t>
            </a:r>
            <a:r>
              <a:rPr lang="ko-KR" altLang="en-US" sz="2600" b="1" dirty="0" smtClean="0"/>
              <a:t>들어왔고</a:t>
            </a:r>
            <a:r>
              <a:rPr lang="en-US" altLang="en-US" sz="2600" b="1" dirty="0" smtClean="0"/>
              <a:t>, </a:t>
            </a:r>
            <a:r>
              <a:rPr lang="ko-KR" altLang="en-US" sz="2600" b="1" dirty="0" smtClean="0"/>
              <a:t>말레이</a:t>
            </a:r>
            <a:r>
              <a:rPr lang="en-US" altLang="en-US" sz="2600" b="1" dirty="0" smtClean="0"/>
              <a:t> </a:t>
            </a:r>
            <a:r>
              <a:rPr lang="ko-KR" altLang="en-US" sz="2600" b="1" dirty="0" smtClean="0"/>
              <a:t>군도에서는</a:t>
            </a:r>
            <a:r>
              <a:rPr lang="en-US" altLang="en-US" sz="2600" b="1" dirty="0" smtClean="0"/>
              <a:t> </a:t>
            </a:r>
            <a:r>
              <a:rPr lang="ko-KR" altLang="en-US" sz="2600" b="1" dirty="0" smtClean="0"/>
              <a:t>장뇌</a:t>
            </a:r>
            <a:r>
              <a:rPr lang="en-US" altLang="en-US" sz="2600" b="1" dirty="0" smtClean="0"/>
              <a:t>, </a:t>
            </a:r>
            <a:r>
              <a:rPr lang="ko-KR" altLang="en-US" sz="2600" b="1" dirty="0" smtClean="0"/>
              <a:t>백단향</a:t>
            </a:r>
            <a:r>
              <a:rPr lang="en-US" altLang="en-US" sz="2600" b="1" dirty="0" smtClean="0"/>
              <a:t>, </a:t>
            </a:r>
            <a:r>
              <a:rPr lang="ko-KR" altLang="en-US" sz="2600" b="1" dirty="0" smtClean="0"/>
              <a:t>향신료</a:t>
            </a:r>
            <a:r>
              <a:rPr lang="en-US" altLang="en-US" sz="2600" b="1" dirty="0" smtClean="0"/>
              <a:t>, </a:t>
            </a:r>
            <a:r>
              <a:rPr lang="ko-KR" altLang="en-US" sz="2600" b="1" dirty="0" smtClean="0"/>
              <a:t>생선</a:t>
            </a:r>
            <a:r>
              <a:rPr lang="en-US" altLang="en-US" sz="2600" b="1" dirty="0" smtClean="0"/>
              <a:t>, </a:t>
            </a:r>
            <a:r>
              <a:rPr lang="ko-KR" altLang="en-US" sz="2600" b="1" dirty="0" smtClean="0"/>
              <a:t>해조류와</a:t>
            </a:r>
            <a:r>
              <a:rPr lang="en-US" altLang="en-US" sz="2600" b="1" dirty="0" smtClean="0"/>
              <a:t> </a:t>
            </a:r>
            <a:r>
              <a:rPr lang="ko-KR" altLang="en-US" sz="2600" b="1" dirty="0" smtClean="0"/>
              <a:t>같은</a:t>
            </a:r>
            <a:r>
              <a:rPr lang="en-US" altLang="en-US" sz="2600" b="1" dirty="0" smtClean="0"/>
              <a:t> </a:t>
            </a:r>
            <a:r>
              <a:rPr lang="ko-KR" altLang="en-US" sz="2600" b="1" dirty="0" smtClean="0"/>
              <a:t>천연</a:t>
            </a:r>
            <a:r>
              <a:rPr lang="en-US" altLang="en-US" sz="2600" b="1" dirty="0" smtClean="0"/>
              <a:t> </a:t>
            </a:r>
            <a:r>
              <a:rPr lang="ko-KR" altLang="en-US" sz="2600" b="1" dirty="0" smtClean="0"/>
              <a:t>자원이</a:t>
            </a:r>
            <a:r>
              <a:rPr lang="en-US" altLang="en-US" sz="2600" b="1" dirty="0" smtClean="0"/>
              <a:t> </a:t>
            </a:r>
            <a:r>
              <a:rPr lang="ko-KR" altLang="en-US" sz="2600" b="1" dirty="0" smtClean="0"/>
              <a:t>거래되었다</a:t>
            </a:r>
            <a:r>
              <a:rPr lang="en-US" altLang="en-US" sz="2600" b="1" dirty="0" smtClean="0"/>
              <a:t>.</a:t>
            </a:r>
            <a:endParaRPr lang="en-US" altLang="en-US" sz="2600" b="1" dirty="0" smtClean="0"/>
          </a:p>
          <a:p>
            <a:pPr fontAlgn="base" latinLnBrk="0"/>
            <a:endParaRPr lang="ko-KR" altLang="en-US" sz="2600" dirty="0"/>
          </a:p>
          <a:p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1000132"/>
          </a:xfrm>
        </p:spPr>
        <p:txBody>
          <a:bodyPr>
            <a:normAutofit fontScale="90000"/>
          </a:bodyPr>
          <a:lstStyle/>
          <a:p>
            <a:pPr latinLnBrk="0"/>
            <a:br>
              <a:rPr lang="en-US" sz="2700" b="1" dirty="0" smtClean="0"/>
            </a:br>
            <a:br>
              <a:rPr lang="en-US" sz="2700" b="1" dirty="0"/>
            </a:br>
            <a:br>
              <a:rPr lang="en-US" sz="2700" b="1" dirty="0" smtClean="0"/>
            </a:br>
            <a:r>
              <a:rPr lang="ko-KR" altLang="en-US" sz="2700" b="1" dirty="0" smtClean="0"/>
              <a:t>해양왕국</a:t>
            </a:r>
            <a:r>
              <a:rPr lang="en-US" altLang="ko-KR" sz="2700" b="1" dirty="0" smtClean="0"/>
              <a:t> </a:t>
            </a:r>
            <a:r>
              <a:rPr lang="ko-KR" altLang="en-US" b="1" dirty="0" err="1">
                <a:solidFill>
                  <a:srgbClr val="FF0000"/>
                </a:solidFill>
              </a:rPr>
              <a:t>후난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br>
              <a:rPr lang="en-US" b="1" dirty="0" smtClean="0">
                <a:solidFill>
                  <a:srgbClr val="FF0000"/>
                </a:solidFill>
              </a:rPr>
            </a:br>
            <a:br>
              <a:rPr lang="ko-KR" altLang="en-US" dirty="0"/>
            </a:b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401080" cy="5043510"/>
          </a:xfrm>
        </p:spPr>
        <p:txBody>
          <a:bodyPr>
            <a:normAutofit lnSpcReduction="20000"/>
          </a:bodyPr>
          <a:lstStyle/>
          <a:p>
            <a:pPr marL="0" indent="0" latinLnBrk="0">
              <a:buNone/>
            </a:pPr>
            <a:r>
              <a:rPr lang="ko-KR" altLang="en-US" sz="2800" b="1" dirty="0" smtClean="0"/>
              <a:t>베트남의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해상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루트</a:t>
            </a:r>
            <a:endParaRPr lang="ko-KR" altLang="en-US" sz="2800" b="1" dirty="0" smtClean="0"/>
          </a:p>
          <a:p>
            <a:pPr marL="0" indent="0" latinLnBrk="0">
              <a:buNone/>
            </a:pPr>
            <a:r>
              <a:rPr lang="en-US" altLang="en-US" sz="2800" b="1" dirty="0" smtClean="0"/>
              <a:t>(</a:t>
            </a:r>
            <a:r>
              <a:rPr lang="ko-KR" altLang="en-US" sz="2800" b="1" dirty="0" smtClean="0"/>
              <a:t>아랍</a:t>
            </a:r>
            <a:r>
              <a:rPr lang="en-US" altLang="en-US" sz="2800" b="1" dirty="0" smtClean="0"/>
              <a:t>-</a:t>
            </a:r>
            <a:r>
              <a:rPr lang="ko-KR" altLang="en-US" sz="2800" b="1" dirty="0" smtClean="0"/>
              <a:t>스리위자야</a:t>
            </a:r>
            <a:r>
              <a:rPr lang="en-US" altLang="en-US" sz="2800" b="1" dirty="0" smtClean="0"/>
              <a:t>-</a:t>
            </a:r>
            <a:r>
              <a:rPr lang="ko-KR" altLang="en-US" sz="2800" b="1" dirty="0" smtClean="0"/>
              <a:t>푸난</a:t>
            </a:r>
            <a:r>
              <a:rPr lang="en-US" altLang="en-US" sz="2800" b="1" dirty="0" smtClean="0"/>
              <a:t>-</a:t>
            </a:r>
            <a:r>
              <a:rPr lang="ko-KR" altLang="en-US" sz="2800" b="1" dirty="0" smtClean="0"/>
              <a:t>한</a:t>
            </a:r>
            <a:r>
              <a:rPr lang="en-US" altLang="en-US" sz="2800" b="1" dirty="0" smtClean="0"/>
              <a:t>·</a:t>
            </a:r>
            <a:r>
              <a:rPr lang="ko-KR" altLang="en-US" sz="2800" b="1" dirty="0" smtClean="0"/>
              <a:t>당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왕조</a:t>
            </a:r>
            <a:r>
              <a:rPr lang="en-US" altLang="en-US" sz="2800" b="1" dirty="0" smtClean="0"/>
              <a:t>)</a:t>
            </a:r>
            <a:endParaRPr lang="en-US" altLang="en-US" sz="2800" b="1" dirty="0" smtClean="0"/>
          </a:p>
          <a:p>
            <a:pPr marL="0" indent="0" latinLnBrk="0">
              <a:buNone/>
            </a:pPr>
            <a:endParaRPr lang="en-US" altLang="en-US" sz="2800" b="1" dirty="0" smtClean="0"/>
          </a:p>
          <a:p>
            <a:pPr marL="0" indent="0" latinLnBrk="0">
              <a:buNone/>
            </a:pPr>
            <a:r>
              <a:rPr lang="ko-KR" altLang="en-US" sz="2800" b="1" dirty="0" smtClean="0"/>
              <a:t>중국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상인들은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코뿔소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뿔</a:t>
            </a:r>
            <a:r>
              <a:rPr lang="en-US" altLang="en-US" sz="2800" b="1" dirty="0" smtClean="0"/>
              <a:t>, </a:t>
            </a:r>
            <a:r>
              <a:rPr lang="ko-KR" altLang="en-US" sz="2800" b="1" dirty="0" smtClean="0"/>
              <a:t>상아</a:t>
            </a:r>
            <a:r>
              <a:rPr lang="en-US" altLang="en-US" sz="2800" b="1" dirty="0" smtClean="0"/>
              <a:t>, </a:t>
            </a:r>
            <a:r>
              <a:rPr lang="ko-KR" altLang="en-US" sz="2800" b="1" dirty="0" smtClean="0"/>
              <a:t>금</a:t>
            </a:r>
            <a:r>
              <a:rPr lang="en-US" altLang="en-US" sz="2800" b="1" dirty="0" smtClean="0"/>
              <a:t>, </a:t>
            </a:r>
            <a:r>
              <a:rPr lang="ko-KR" altLang="en-US" sz="2800" b="1" dirty="0" smtClean="0"/>
              <a:t>벌꿀</a:t>
            </a:r>
            <a:r>
              <a:rPr lang="en-US" altLang="en-US" sz="2800" b="1" dirty="0" smtClean="0"/>
              <a:t>, </a:t>
            </a:r>
            <a:r>
              <a:rPr lang="ko-KR" altLang="en-US" sz="2800" b="1" dirty="0" smtClean="0"/>
              <a:t>마노</a:t>
            </a:r>
            <a:r>
              <a:rPr lang="en-US" altLang="en-US" sz="2800" b="1" dirty="0" smtClean="0"/>
              <a:t>,     </a:t>
            </a:r>
            <a:r>
              <a:rPr lang="ko-KR" altLang="en-US" sz="2800" b="1" dirty="0" smtClean="0"/>
              <a:t>그리고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특히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백단향과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같은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현지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상품을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저렴한</a:t>
            </a:r>
            <a:r>
              <a:rPr lang="en-US" altLang="en-US" sz="2800" b="1" dirty="0" smtClean="0"/>
              <a:t>   </a:t>
            </a:r>
            <a:r>
              <a:rPr lang="ko-KR" altLang="en-US" sz="2800" b="1" dirty="0" smtClean="0"/>
              <a:t>가격에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사기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위해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이곳을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방문했다</a:t>
            </a:r>
            <a:r>
              <a:rPr lang="en-US" altLang="en-US" sz="2800" b="1" dirty="0" smtClean="0"/>
              <a:t>.  </a:t>
            </a:r>
            <a:endParaRPr lang="en-US" altLang="en-US" sz="2800" b="1" dirty="0" smtClean="0"/>
          </a:p>
          <a:p>
            <a:pPr marL="0" indent="0" latinLnBrk="0">
              <a:buNone/>
            </a:pPr>
            <a:r>
              <a:rPr lang="en-US" altLang="en-US" sz="2800" b="1" dirty="0" smtClean="0"/>
              <a:t>                 </a:t>
            </a:r>
            <a:endParaRPr lang="en-US" altLang="en-US" sz="2800" b="1" dirty="0" smtClean="0"/>
          </a:p>
          <a:p>
            <a:pPr marL="0" indent="0" latinLnBrk="0">
              <a:buNone/>
            </a:pPr>
            <a:r>
              <a:rPr lang="ko-KR" altLang="en-US" sz="2800" b="1" dirty="0" smtClean="0"/>
              <a:t>후난왕국의</a:t>
            </a:r>
            <a:r>
              <a:rPr lang="en-US" altLang="ko-KR" sz="2800" b="1" dirty="0" smtClean="0"/>
              <a:t> </a:t>
            </a:r>
            <a:r>
              <a:rPr lang="ko-KR" altLang="en-US" sz="2800" b="1" dirty="0" smtClean="0"/>
              <a:t>옥허</a:t>
            </a:r>
            <a:r>
              <a:rPr lang="en-US" altLang="en-US" sz="2800" b="1" dirty="0" smtClean="0"/>
              <a:t>(Oc Eo)</a:t>
            </a:r>
            <a:r>
              <a:rPr lang="ko-KR" altLang="en-US" sz="2800" b="1" dirty="0" smtClean="0"/>
              <a:t>에서는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대량의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보석류가</a:t>
            </a:r>
            <a:r>
              <a:rPr lang="en-US" altLang="en-US" sz="2800" b="1" dirty="0" smtClean="0"/>
              <a:t>   </a:t>
            </a:r>
            <a:r>
              <a:rPr lang="ko-KR" altLang="en-US" sz="2800" b="1" dirty="0" smtClean="0"/>
              <a:t>발굴되었는데</a:t>
            </a:r>
            <a:r>
              <a:rPr lang="en-US" altLang="en-US" sz="2800" b="1" dirty="0" smtClean="0"/>
              <a:t>, </a:t>
            </a:r>
            <a:r>
              <a:rPr lang="ko-KR" altLang="en-US" sz="2800" b="1" dirty="0" smtClean="0"/>
              <a:t>이는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금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장신구</a:t>
            </a:r>
            <a:r>
              <a:rPr lang="en-US" altLang="en-US" sz="2800" b="1" dirty="0" smtClean="0"/>
              <a:t> 1,311</a:t>
            </a:r>
            <a:r>
              <a:rPr lang="ko-KR" altLang="en-US" sz="2800" b="1" dirty="0" smtClean="0"/>
              <a:t>점</a:t>
            </a:r>
            <a:r>
              <a:rPr lang="en-US" altLang="en-US" sz="2800" b="1" dirty="0" smtClean="0"/>
              <a:t>, </a:t>
            </a:r>
            <a:r>
              <a:rPr lang="ko-KR" altLang="en-US" sz="2800" b="1" dirty="0" smtClean="0"/>
              <a:t>옥</a:t>
            </a:r>
            <a:r>
              <a:rPr lang="en-US" altLang="en-US" sz="2800" b="1" dirty="0" smtClean="0"/>
              <a:t>·</a:t>
            </a:r>
            <a:r>
              <a:rPr lang="ko-KR" altLang="en-US" sz="2800" b="1" dirty="0" smtClean="0"/>
              <a:t>루비</a:t>
            </a:r>
            <a:r>
              <a:rPr lang="en-US" altLang="en-US" sz="2800" b="1" dirty="0" smtClean="0"/>
              <a:t>·</a:t>
            </a:r>
            <a:r>
              <a:rPr lang="ko-KR" altLang="en-US" sz="2800" b="1" dirty="0" smtClean="0"/>
              <a:t>진주로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만든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구슬</a:t>
            </a:r>
            <a:r>
              <a:rPr lang="en-US" altLang="en-US" sz="2800" b="1" dirty="0" smtClean="0"/>
              <a:t> 2</a:t>
            </a:r>
            <a:r>
              <a:rPr lang="ko-KR" altLang="en-US" sz="2800" b="1" dirty="0" smtClean="0"/>
              <a:t>만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개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이상</a:t>
            </a:r>
            <a:r>
              <a:rPr lang="en-US" altLang="en-US" sz="2800" b="1" dirty="0" smtClean="0"/>
              <a:t>, </a:t>
            </a:r>
            <a:r>
              <a:rPr lang="ko-KR" altLang="en-US" sz="2800" b="1" dirty="0" smtClean="0"/>
              <a:t>그리고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외국에서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기원한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금</a:t>
            </a:r>
            <a:r>
              <a:rPr lang="en-US" altLang="en-US" sz="2800" b="1" dirty="0" smtClean="0"/>
              <a:t>·</a:t>
            </a:r>
            <a:r>
              <a:rPr lang="ko-KR" altLang="en-US" sz="2800" b="1" dirty="0" smtClean="0"/>
              <a:t>청동</a:t>
            </a:r>
            <a:r>
              <a:rPr lang="en-US" altLang="en-US" sz="2800" b="1" dirty="0" smtClean="0"/>
              <a:t>·</a:t>
            </a:r>
            <a:r>
              <a:rPr lang="ko-KR" altLang="en-US" sz="2800" b="1" dirty="0" smtClean="0"/>
              <a:t>은으로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만든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유물</a:t>
            </a:r>
            <a:r>
              <a:rPr lang="en-US" altLang="en-US" sz="2800" b="1" dirty="0" smtClean="0"/>
              <a:t> 45</a:t>
            </a:r>
            <a:r>
              <a:rPr lang="ko-KR" altLang="en-US" sz="2800" b="1" dirty="0" smtClean="0"/>
              <a:t>점으로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구성되어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있었다</a:t>
            </a:r>
            <a:r>
              <a:rPr lang="en-US" altLang="en-US" sz="2800" b="1" dirty="0" smtClean="0"/>
              <a:t>.</a:t>
            </a:r>
            <a:endParaRPr lang="en-US" altLang="en-US" sz="2800" b="1" dirty="0" smtClean="0"/>
          </a:p>
          <a:p>
            <a:pPr marL="0" indent="0" latinLnBrk="0">
              <a:buNone/>
            </a:pPr>
            <a:endParaRPr lang="en-US" altLang="en-US" sz="2800" b="1" dirty="0" smtClean="0"/>
          </a:p>
          <a:p>
            <a:pPr marL="0" indent="0" latinLnBrk="0">
              <a:buNone/>
            </a:pPr>
            <a:endParaRPr lang="en-US" altLang="en-US" sz="2800" dirty="0" smtClean="0"/>
          </a:p>
          <a:p>
            <a:pPr marL="0" indent="0" latinLnBrk="0">
              <a:buNone/>
            </a:pPr>
            <a:endParaRPr lang="en-US" altLang="en-US" sz="2800" dirty="0" smtClean="0"/>
          </a:p>
          <a:p>
            <a:pPr marL="0" indent="0" latinLnBrk="0">
              <a:buNone/>
            </a:pPr>
            <a:endParaRPr lang="en-US" altLang="en-US" sz="2800" dirty="0" smtClean="0"/>
          </a:p>
          <a:p>
            <a:pPr marL="0" indent="0" latinLnBrk="0">
              <a:buNone/>
            </a:pPr>
            <a:endParaRPr lang="en-US" altLang="en-US" sz="2800" dirty="0" smtClean="0"/>
          </a:p>
          <a:p>
            <a:pPr marL="0" indent="0" latinLnBrk="0">
              <a:buNone/>
            </a:pPr>
            <a:endParaRPr lang="en-US" altLang="en-US" sz="2800" dirty="0" smtClean="0"/>
          </a:p>
          <a:p>
            <a:pPr marL="0" indent="0" latinLnBrk="0">
              <a:buNone/>
            </a:pPr>
            <a:endParaRPr lang="en-US" altLang="en-US" sz="2800" dirty="0" smtClean="0"/>
          </a:p>
          <a:p>
            <a:pPr marL="0" indent="0" latinLnBrk="0">
              <a:buNone/>
            </a:pPr>
            <a:endParaRPr lang="en-US" altLang="en-US" sz="2800" dirty="0" smtClean="0"/>
          </a:p>
          <a:p>
            <a:pPr marL="0" indent="0" latinLnBrk="0">
              <a:buNone/>
            </a:pPr>
            <a:endParaRPr lang="en-US" altLang="en-US" sz="2800" dirty="0" smtClean="0"/>
          </a:p>
          <a:p>
            <a:pPr marL="0" indent="0" latinLnBrk="0">
              <a:buNone/>
            </a:pPr>
            <a:endParaRPr lang="en-US" alt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01080" cy="1143000"/>
          </a:xfrm>
        </p:spPr>
        <p:txBody>
          <a:bodyPr>
            <a:normAutofit/>
          </a:bodyPr>
          <a:lstStyle/>
          <a:p>
            <a:r>
              <a:rPr lang="ko-KR" altLang="en-US" sz="3100" b="1" dirty="0" smtClean="0"/>
              <a:t>해양왕국</a:t>
            </a:r>
            <a:r>
              <a:rPr lang="en-US" altLang="ko-KR" sz="3100" b="1" dirty="0" smtClean="0"/>
              <a:t> </a:t>
            </a:r>
            <a:r>
              <a:rPr lang="ko-KR" altLang="en-US" sz="3100" b="1" dirty="0" smtClean="0">
                <a:solidFill>
                  <a:srgbClr val="FF0000"/>
                </a:solidFill>
              </a:rPr>
              <a:t>톤도</a:t>
            </a:r>
            <a:endParaRPr lang="ko-KR" altLang="en-US" sz="31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 fontScale="90000" lnSpcReduction="10000"/>
          </a:bodyPr>
          <a:lstStyle/>
          <a:p>
            <a:r>
              <a:rPr lang="ko-KR" altLang="en-US" sz="311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항로</a:t>
            </a:r>
            <a:r>
              <a:rPr lang="en-US" altLang="ko-KR" sz="311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1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ko-KR" altLang="en-US" sz="311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스리비자야</a:t>
            </a:r>
            <a:r>
              <a:rPr lang="en-US" sz="311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o-KR" altLang="en-US" sz="311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톤도</a:t>
            </a:r>
            <a:r>
              <a:rPr lang="en-US" sz="311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o-KR" altLang="en-US" sz="311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중국의</a:t>
            </a:r>
            <a:r>
              <a:rPr lang="en-US" altLang="ko-KR" sz="311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311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당</a:t>
            </a:r>
            <a:r>
              <a:rPr lang="en-US" altLang="ko-KR" sz="311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ko-KR" altLang="en-US" sz="311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송</a:t>
            </a:r>
            <a:r>
              <a:rPr lang="en-US" altLang="ko-KR" sz="311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ko-KR" altLang="en-US" sz="311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명나라</a:t>
            </a:r>
            <a:r>
              <a:rPr lang="en-US" sz="311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en-US" sz="311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ko-KR" sz="24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en-US" dirty="0"/>
              <a:t>  10</a:t>
            </a:r>
            <a:r>
              <a:rPr lang="ko-KR" altLang="en-US" dirty="0"/>
              <a:t>세기에</a:t>
            </a:r>
            <a:r>
              <a:rPr lang="en-US" altLang="en-US" dirty="0"/>
              <a:t> </a:t>
            </a:r>
            <a:r>
              <a:rPr lang="ko-KR" altLang="en-US" dirty="0"/>
              <a:t>이</a:t>
            </a:r>
            <a:r>
              <a:rPr lang="en-US" altLang="en-US" dirty="0"/>
              <a:t> </a:t>
            </a:r>
            <a:r>
              <a:rPr lang="ko-KR" altLang="en-US" dirty="0"/>
              <a:t>왕국은</a:t>
            </a:r>
            <a:r>
              <a:rPr lang="en-US" altLang="en-US" dirty="0"/>
              <a:t> </a:t>
            </a:r>
            <a:r>
              <a:rPr lang="ko-KR" altLang="en-US" dirty="0"/>
              <a:t>오랜</a:t>
            </a:r>
            <a:r>
              <a:rPr lang="en-US" altLang="en-US" dirty="0"/>
              <a:t> </a:t>
            </a:r>
            <a:r>
              <a:rPr lang="ko-KR" altLang="en-US" dirty="0"/>
              <a:t>기간</a:t>
            </a:r>
            <a:r>
              <a:rPr lang="en-US" altLang="en-US" dirty="0"/>
              <a:t> </a:t>
            </a:r>
            <a:r>
              <a:rPr lang="ko-KR" altLang="en-US" dirty="0"/>
              <a:t>존재해</a:t>
            </a:r>
            <a:r>
              <a:rPr lang="en-US" altLang="en-US" dirty="0"/>
              <a:t> </a:t>
            </a:r>
            <a:r>
              <a:rPr lang="ko-KR" altLang="en-US" dirty="0"/>
              <a:t>온</a:t>
            </a:r>
            <a:r>
              <a:rPr lang="en-US" altLang="en-US" dirty="0"/>
              <a:t> </a:t>
            </a:r>
            <a:endParaRPr lang="en-US" altLang="en-US" dirty="0"/>
          </a:p>
          <a:p>
            <a:pPr marL="0" indent="0">
              <a:buNone/>
            </a:pPr>
            <a:r>
              <a:rPr lang="en-US" altLang="ko-KR" dirty="0"/>
              <a:t>  </a:t>
            </a:r>
            <a:r>
              <a:rPr lang="ko-KR" altLang="en-US" dirty="0"/>
              <a:t>고대</a:t>
            </a:r>
            <a:r>
              <a:rPr lang="en-US" altLang="en-US" dirty="0"/>
              <a:t> </a:t>
            </a:r>
            <a:r>
              <a:rPr lang="ko-KR" altLang="en-US" dirty="0"/>
              <a:t>지역</a:t>
            </a:r>
            <a:r>
              <a:rPr lang="en-US" altLang="en-US" dirty="0"/>
              <a:t> </a:t>
            </a:r>
            <a:r>
              <a:rPr lang="ko-KR" altLang="en-US" dirty="0"/>
              <a:t>무역로의</a:t>
            </a:r>
            <a:r>
              <a:rPr lang="en-US" altLang="en-US" dirty="0"/>
              <a:t> </a:t>
            </a:r>
            <a:r>
              <a:rPr lang="ko-KR" altLang="en-US" dirty="0"/>
              <a:t>중심성을</a:t>
            </a:r>
            <a:r>
              <a:rPr lang="en-US" altLang="en-US" dirty="0"/>
              <a:t> </a:t>
            </a:r>
            <a:r>
              <a:rPr lang="ko-KR" altLang="en-US" dirty="0"/>
              <a:t>기반으로</a:t>
            </a:r>
            <a:r>
              <a:rPr lang="en-US" altLang="en-US" dirty="0"/>
              <a:t> </a:t>
            </a:r>
            <a:r>
              <a:rPr lang="ko-KR" altLang="en-US" dirty="0"/>
              <a:t>형성된</a:t>
            </a:r>
            <a:r>
              <a:rPr lang="en-US" altLang="en-US" dirty="0"/>
              <a:t>  </a:t>
            </a:r>
            <a:endParaRPr lang="en-US" altLang="en-US" dirty="0"/>
          </a:p>
          <a:p>
            <a:pPr marL="0" indent="0">
              <a:buNone/>
            </a:pPr>
            <a:r>
              <a:rPr lang="en-US" altLang="en-US" dirty="0"/>
              <a:t>  </a:t>
            </a:r>
            <a:r>
              <a:rPr lang="ko-KR" altLang="en-US" dirty="0"/>
              <a:t>인도화된</a:t>
            </a:r>
            <a:r>
              <a:rPr lang="en-US" altLang="en-US" dirty="0"/>
              <a:t> </a:t>
            </a:r>
            <a:r>
              <a:rPr lang="ko-KR" altLang="en-US" dirty="0"/>
              <a:t>왕국이었습니다</a:t>
            </a:r>
            <a:r>
              <a:rPr lang="en-US" altLang="en-US" dirty="0"/>
              <a:t>. </a:t>
            </a:r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ko-KR" dirty="0"/>
              <a:t>  </a:t>
            </a:r>
            <a:r>
              <a:rPr lang="ko-KR" altLang="en-US" dirty="0"/>
              <a:t>이</a:t>
            </a:r>
            <a:r>
              <a:rPr lang="en-US" altLang="en-US" dirty="0"/>
              <a:t> </a:t>
            </a:r>
            <a:r>
              <a:rPr lang="ko-KR" altLang="en-US" dirty="0"/>
              <a:t>왕국은</a:t>
            </a:r>
            <a:r>
              <a:rPr lang="en-US" altLang="en-US" dirty="0"/>
              <a:t> </a:t>
            </a:r>
            <a:r>
              <a:rPr lang="ko-KR" altLang="en-US" dirty="0"/>
              <a:t>원나라</a:t>
            </a:r>
            <a:r>
              <a:rPr lang="en-US" altLang="en-US" dirty="0"/>
              <a:t>(</a:t>
            </a:r>
            <a:r>
              <a:rPr lang="ko-KR" altLang="en-US" dirty="0"/>
              <a:t>몽골이</a:t>
            </a:r>
            <a:r>
              <a:rPr lang="en-US" altLang="en-US" dirty="0"/>
              <a:t> </a:t>
            </a:r>
            <a:r>
              <a:rPr lang="ko-KR" altLang="en-US" dirty="0"/>
              <a:t>이끈</a:t>
            </a:r>
            <a:r>
              <a:rPr lang="en-US" altLang="en-US" dirty="0"/>
              <a:t> </a:t>
            </a:r>
            <a:r>
              <a:rPr lang="ko-KR" altLang="en-US" dirty="0"/>
              <a:t>왕조</a:t>
            </a:r>
            <a:r>
              <a:rPr lang="en-US" altLang="en-US" dirty="0"/>
              <a:t>)</a:t>
            </a:r>
            <a:r>
              <a:rPr lang="ko-KR" altLang="en-US" dirty="0"/>
              <a:t>의</a:t>
            </a:r>
            <a:r>
              <a:rPr lang="en-US" altLang="en-US" dirty="0"/>
              <a:t> </a:t>
            </a:r>
            <a:r>
              <a:rPr lang="ko-KR" altLang="en-US" dirty="0"/>
              <a:t>붕괴</a:t>
            </a:r>
            <a:r>
              <a:rPr lang="en-US" altLang="en-US" dirty="0"/>
              <a:t>      </a:t>
            </a:r>
            <a:endParaRPr lang="en-US" altLang="en-US" dirty="0"/>
          </a:p>
          <a:p>
            <a:pPr marL="0" indent="0">
              <a:buNone/>
            </a:pPr>
            <a:r>
              <a:rPr lang="en-US" altLang="en-US" dirty="0"/>
              <a:t>  </a:t>
            </a:r>
            <a:r>
              <a:rPr lang="ko-KR" altLang="en-US" dirty="0"/>
              <a:t>이후</a:t>
            </a:r>
            <a:r>
              <a:rPr lang="en-US" altLang="en-US" dirty="0"/>
              <a:t> </a:t>
            </a:r>
            <a:r>
              <a:rPr lang="ko-KR" altLang="en-US" dirty="0"/>
              <a:t>명나라</a:t>
            </a:r>
            <a:r>
              <a:rPr lang="en-US" altLang="en-US" dirty="0"/>
              <a:t>(1368–1644</a:t>
            </a:r>
            <a:r>
              <a:rPr lang="ko-KR" altLang="en-US" dirty="0"/>
              <a:t>년</a:t>
            </a:r>
            <a:r>
              <a:rPr lang="en-US" altLang="en-US" dirty="0"/>
              <a:t>) </a:t>
            </a:r>
            <a:r>
              <a:rPr lang="ko-KR" altLang="en-US" dirty="0"/>
              <a:t>시기에</a:t>
            </a:r>
            <a:r>
              <a:rPr lang="en-US" altLang="en-US" dirty="0"/>
              <a:t>                        </a:t>
            </a:r>
            <a:endParaRPr lang="en-US" altLang="en-US" dirty="0"/>
          </a:p>
          <a:p>
            <a:pPr marL="0" indent="0">
              <a:buNone/>
            </a:pPr>
            <a:r>
              <a:rPr lang="en-US" altLang="en-US" dirty="0"/>
              <a:t>  </a:t>
            </a:r>
            <a:r>
              <a:rPr lang="ko-KR" altLang="en-US" dirty="0"/>
              <a:t>중국과</a:t>
            </a:r>
            <a:r>
              <a:rPr lang="en-US" altLang="en-US" dirty="0"/>
              <a:t> </a:t>
            </a:r>
            <a:r>
              <a:rPr lang="ko-KR" altLang="en-US" dirty="0"/>
              <a:t>외교</a:t>
            </a:r>
            <a:r>
              <a:rPr lang="en-US" altLang="en-US" dirty="0"/>
              <a:t> </a:t>
            </a:r>
            <a:r>
              <a:rPr lang="ko-KR" altLang="en-US" dirty="0"/>
              <a:t>및</a:t>
            </a:r>
            <a:r>
              <a:rPr lang="en-US" altLang="en-US" dirty="0"/>
              <a:t> </a:t>
            </a:r>
            <a:r>
              <a:rPr lang="ko-KR" altLang="en-US" dirty="0"/>
              <a:t>상업</a:t>
            </a:r>
            <a:r>
              <a:rPr lang="en-US" altLang="en-US" dirty="0"/>
              <a:t> </a:t>
            </a:r>
            <a:r>
              <a:rPr lang="ko-KR" altLang="en-US" dirty="0"/>
              <a:t>관계를</a:t>
            </a:r>
            <a:r>
              <a:rPr lang="en-US" altLang="en-US" dirty="0"/>
              <a:t> </a:t>
            </a:r>
            <a:r>
              <a:rPr lang="ko-KR" altLang="en-US" dirty="0"/>
              <a:t>시작하기도</a:t>
            </a:r>
            <a:r>
              <a:rPr lang="en-US" altLang="en-US" dirty="0"/>
              <a:t> </a:t>
            </a:r>
            <a:r>
              <a:rPr lang="ko-KR" altLang="en-US" dirty="0"/>
              <a:t>했습니다</a:t>
            </a:r>
            <a:r>
              <a:rPr lang="en-US" altLang="en-US" dirty="0"/>
              <a:t>.</a:t>
            </a: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792088"/>
          </a:xfrm>
        </p:spPr>
        <p:txBody>
          <a:bodyPr>
            <a:normAutofit fontScale="90000"/>
          </a:bodyPr>
          <a:lstStyle/>
          <a:p>
            <a:br>
              <a:rPr lang="en-US" sz="3600" b="1" dirty="0" smtClean="0"/>
            </a:br>
            <a:br>
              <a:rPr lang="en-US" sz="3600" b="1" dirty="0" smtClean="0"/>
            </a:br>
            <a:r>
              <a:rPr lang="ko-KR" alt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해양</a:t>
            </a:r>
            <a:r>
              <a:rPr lang="en-US" alt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왕국</a:t>
            </a:r>
            <a:r>
              <a:rPr lang="en-US" alt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부투안</a:t>
            </a:r>
            <a:b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600" b="1" dirty="0" smtClean="0"/>
            </a:br>
            <a:endParaRPr lang="ko-KR" altLang="en-US" sz="36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600200"/>
            <a:ext cx="8712968" cy="5257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ko-KR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해상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항로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ko-KR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스리위자야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ko-KR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부투안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ko-KR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참파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ko-KR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원나라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중국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alt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o-KR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부투안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라자국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ko-KR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또는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부투안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왕국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ko-KR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은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o-KR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현재의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민다나오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섬을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중심으로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한</a:t>
            </a:r>
            <a:endParaRPr lang="ko-KR" alt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인도계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정치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체제였습니다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alt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o-KR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이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왕국은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금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채굴과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금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제품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생산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o-KR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그리고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o-KR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누산타라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지역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전역에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걸친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광범위한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무역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네트워크로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유명했습니다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785794"/>
            <a:ext cx="8229600" cy="1011222"/>
          </a:xfrm>
        </p:spPr>
        <p:txBody>
          <a:bodyPr>
            <a:normAutofit fontScale="90000"/>
          </a:bodyPr>
          <a:lstStyle/>
          <a:p>
            <a:br>
              <a:rPr lang="en-US" b="1" dirty="0"/>
            </a:br>
            <a:br>
              <a:rPr lang="en-US" b="1" dirty="0" smtClean="0"/>
            </a:b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술루</a:t>
            </a:r>
            <a:r>
              <a:rPr lang="en-US" alt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술탄국</a:t>
            </a:r>
            <a:b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ko-KR" altLang="en-US" sz="31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100" dirty="0" smtClean="0"/>
              <a:t> </a:t>
            </a:r>
            <a:br>
              <a:rPr lang="ko-KR" altLang="en-US" dirty="0" smtClean="0"/>
            </a:b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785926"/>
            <a:ext cx="8712968" cy="4829196"/>
          </a:xfrm>
        </p:spPr>
        <p:txBody>
          <a:bodyPr>
            <a:normAutofit/>
          </a:bodyPr>
          <a:lstStyle/>
          <a:p>
            <a:pPr fontAlgn="base"/>
            <a:endParaRPr lang="en-US" b="1" dirty="0" smtClean="0"/>
          </a:p>
          <a:p>
            <a:pPr fontAlgn="base"/>
            <a:r>
              <a:rPr lang="ko-KR" altLang="en-US" sz="2800" dirty="0"/>
              <a:t>해상</a:t>
            </a:r>
            <a:r>
              <a:rPr lang="en-US" altLang="en-US" sz="2800" dirty="0"/>
              <a:t> </a:t>
            </a:r>
            <a:r>
              <a:rPr lang="ko-KR" altLang="en-US" sz="2800" dirty="0"/>
              <a:t>항로</a:t>
            </a:r>
            <a:r>
              <a:rPr lang="en-US" altLang="en-US" sz="2800" dirty="0"/>
              <a:t> (</a:t>
            </a:r>
            <a:r>
              <a:rPr lang="ko-KR" altLang="en-US" sz="2800" dirty="0"/>
              <a:t>말라카</a:t>
            </a:r>
            <a:r>
              <a:rPr lang="en-US" altLang="en-US" sz="2800" dirty="0"/>
              <a:t>–</a:t>
            </a:r>
            <a:r>
              <a:rPr lang="ko-KR" altLang="en-US" sz="2800" dirty="0"/>
              <a:t>술루</a:t>
            </a:r>
            <a:r>
              <a:rPr lang="en-US" altLang="en-US" sz="2800" dirty="0"/>
              <a:t>–</a:t>
            </a:r>
            <a:r>
              <a:rPr lang="ko-KR" altLang="en-US" sz="2800" dirty="0"/>
              <a:t>송나라</a:t>
            </a:r>
            <a:r>
              <a:rPr lang="en-US" altLang="en-US" sz="2800" dirty="0"/>
              <a:t> </a:t>
            </a:r>
            <a:r>
              <a:rPr lang="ko-KR" altLang="en-US" sz="2800" dirty="0"/>
              <a:t>중국</a:t>
            </a:r>
            <a:r>
              <a:rPr lang="en-US" altLang="en-US" sz="2800" dirty="0"/>
              <a:t>) </a:t>
            </a:r>
            <a:endParaRPr lang="en-US" altLang="en-US" sz="2800" dirty="0"/>
          </a:p>
          <a:p>
            <a:pPr marL="0" indent="0" fontAlgn="base">
              <a:buNone/>
            </a:pPr>
            <a:r>
              <a:rPr lang="en-US" altLang="en-US" sz="2800" dirty="0"/>
              <a:t>   12</a:t>
            </a:r>
            <a:r>
              <a:rPr lang="ko-KR" altLang="en-US" sz="2800" dirty="0"/>
              <a:t>세기</a:t>
            </a:r>
            <a:r>
              <a:rPr lang="en-US" altLang="en-US" sz="2800" dirty="0"/>
              <a:t>~15</a:t>
            </a:r>
            <a:r>
              <a:rPr lang="ko-KR" altLang="en-US" sz="2800" dirty="0"/>
              <a:t>세기</a:t>
            </a:r>
            <a:endParaRPr lang="ko-KR" altLang="en-US" sz="2800" dirty="0"/>
          </a:p>
          <a:p>
            <a:pPr marL="0" indent="0" fontAlgn="base">
              <a:buNone/>
            </a:pPr>
            <a:endParaRPr lang="ko-KR" altLang="en-US" sz="2800" dirty="0"/>
          </a:p>
          <a:p>
            <a:pPr fontAlgn="base"/>
            <a:r>
              <a:rPr lang="ko-KR" altLang="en-US" sz="2800" dirty="0"/>
              <a:t>술루는</a:t>
            </a:r>
            <a:r>
              <a:rPr lang="en-US" altLang="en-US" sz="2800" dirty="0"/>
              <a:t> </a:t>
            </a:r>
            <a:r>
              <a:rPr lang="ko-KR" altLang="en-US" sz="2800" dirty="0"/>
              <a:t>중국과</a:t>
            </a:r>
            <a:r>
              <a:rPr lang="en-US" altLang="en-US" sz="2800" dirty="0"/>
              <a:t> </a:t>
            </a:r>
            <a:r>
              <a:rPr lang="ko-KR" altLang="en-US" sz="2800" dirty="0"/>
              <a:t>안정적인</a:t>
            </a:r>
            <a:r>
              <a:rPr lang="en-US" altLang="en-US" sz="2800" dirty="0"/>
              <a:t> </a:t>
            </a:r>
            <a:r>
              <a:rPr lang="ko-KR" altLang="en-US" sz="2800" dirty="0"/>
              <a:t>조공</a:t>
            </a:r>
            <a:r>
              <a:rPr lang="en-US" altLang="en-US" sz="2800" dirty="0"/>
              <a:t> </a:t>
            </a:r>
            <a:r>
              <a:rPr lang="ko-KR" altLang="en-US" sz="2800" dirty="0"/>
              <a:t>관계를</a:t>
            </a:r>
            <a:r>
              <a:rPr lang="en-US" altLang="en-US" sz="2800" dirty="0"/>
              <a:t> </a:t>
            </a:r>
            <a:r>
              <a:rPr lang="ko-KR" altLang="en-US" sz="2800" dirty="0"/>
              <a:t>유지하였습니다</a:t>
            </a:r>
            <a:r>
              <a:rPr lang="en-US" altLang="en-US" sz="2800" dirty="0"/>
              <a:t>.</a:t>
            </a:r>
            <a:endParaRPr lang="en-US" altLang="en-US" sz="2800" dirty="0"/>
          </a:p>
          <a:p>
            <a:pPr fontAlgn="base"/>
            <a:endParaRPr lang="en-US" altLang="en-US" sz="2800" dirty="0"/>
          </a:p>
          <a:p>
            <a:pPr fontAlgn="base"/>
            <a:r>
              <a:rPr lang="ko-KR" altLang="en-US" sz="2800" dirty="0"/>
              <a:t>술루</a:t>
            </a:r>
            <a:r>
              <a:rPr lang="en-US" altLang="ko-KR" sz="2800" dirty="0"/>
              <a:t> </a:t>
            </a:r>
            <a:r>
              <a:rPr lang="ko-KR" altLang="en-US" sz="2800" dirty="0"/>
              <a:t>술탄국</a:t>
            </a:r>
            <a:r>
              <a:rPr lang="ko-KR" altLang="en-US" sz="2800" dirty="0"/>
              <a:t>은</a:t>
            </a:r>
            <a:r>
              <a:rPr lang="en-US" altLang="en-US" sz="2800" dirty="0"/>
              <a:t> </a:t>
            </a:r>
            <a:r>
              <a:rPr lang="ko-KR" altLang="en-US" sz="2800" dirty="0"/>
              <a:t>동남아시아</a:t>
            </a:r>
            <a:r>
              <a:rPr lang="en-US" altLang="en-US" sz="2800" dirty="0"/>
              <a:t> </a:t>
            </a:r>
            <a:r>
              <a:rPr lang="ko-KR" altLang="en-US" sz="2800" dirty="0"/>
              <a:t>전역에서</a:t>
            </a:r>
            <a:r>
              <a:rPr lang="en-US" altLang="en-US" sz="2800" dirty="0"/>
              <a:t> </a:t>
            </a:r>
            <a:r>
              <a:rPr lang="ko-KR" altLang="en-US" sz="2800" dirty="0"/>
              <a:t>노예</a:t>
            </a:r>
            <a:r>
              <a:rPr lang="en-US" altLang="en-US" sz="2800" dirty="0"/>
              <a:t> </a:t>
            </a:r>
            <a:r>
              <a:rPr lang="ko-KR" altLang="en-US" sz="2800" dirty="0"/>
              <a:t>무역의</a:t>
            </a:r>
            <a:r>
              <a:rPr lang="en-US" altLang="en-US" sz="2800" dirty="0"/>
              <a:t> </a:t>
            </a:r>
            <a:r>
              <a:rPr lang="ko-KR" altLang="en-US" sz="2800" dirty="0"/>
              <a:t>교환</a:t>
            </a:r>
            <a:r>
              <a:rPr lang="en-US" altLang="en-US" sz="2800" dirty="0"/>
              <a:t> </a:t>
            </a:r>
            <a:r>
              <a:rPr lang="ko-KR" altLang="en-US" sz="2800" dirty="0"/>
              <a:t>중심지로</a:t>
            </a:r>
            <a:r>
              <a:rPr lang="en-US" altLang="en-US" sz="2800" dirty="0"/>
              <a:t> </a:t>
            </a:r>
            <a:r>
              <a:rPr lang="ko-KR" altLang="en-US" sz="2800" dirty="0"/>
              <a:t>떠올랐습니다</a:t>
            </a:r>
            <a:r>
              <a:rPr lang="en-US" altLang="en-US" sz="2800" dirty="0"/>
              <a:t>.</a:t>
            </a:r>
            <a:endParaRPr lang="en-US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71472" y="357166"/>
            <a:ext cx="8229600" cy="1296974"/>
          </a:xfrm>
        </p:spPr>
        <p:txBody>
          <a:bodyPr>
            <a:normAutofit fontScale="90000"/>
          </a:bodyPr>
          <a:lstStyle/>
          <a:p>
            <a:br>
              <a:rPr lang="en-US" sz="4000" b="1" dirty="0" smtClean="0"/>
            </a:br>
            <a:r>
              <a:rPr lang="ko-KR" altLang="en-US" sz="311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인도는</a:t>
            </a:r>
            <a:r>
              <a:rPr lang="en-US" altLang="en-US" sz="311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311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역사적으로</a:t>
            </a:r>
            <a:r>
              <a:rPr lang="en-US" altLang="en-US" sz="311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311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영향력을</a:t>
            </a:r>
            <a:r>
              <a:rPr lang="en-US" altLang="en-US" sz="311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311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행사한</a:t>
            </a:r>
            <a:r>
              <a:rPr lang="en-US" altLang="en-US" sz="311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311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나라였습니다</a:t>
            </a:r>
            <a:r>
              <a:rPr lang="en-US" altLang="en-US" sz="311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altLang="en-US" sz="311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o-KR" altLang="en-US" sz="311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중국처럼</a:t>
            </a:r>
            <a:r>
              <a:rPr lang="en-US" altLang="en-US" sz="311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311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침략자가</a:t>
            </a:r>
            <a:r>
              <a:rPr lang="en-US" altLang="en-US" sz="311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311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아니었습니다</a:t>
            </a:r>
            <a:r>
              <a:rPr lang="en-US" altLang="en-US" sz="311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sz="311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1714488"/>
            <a:ext cx="8715436" cy="4572032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endParaRPr lang="ko-KR" altLang="en-US" b="1" dirty="0" smtClean="0"/>
          </a:p>
          <a:p>
            <a:pPr marL="0" indent="0" fontAlgn="base">
              <a:buNone/>
            </a:pPr>
            <a:r>
              <a:rPr lang="ko-KR" altLang="en-US" sz="2400" b="1" dirty="0" smtClean="0"/>
              <a:t>인도의</a:t>
            </a:r>
            <a:r>
              <a:rPr lang="en-US" altLang="en-US" sz="2400" b="1" dirty="0" smtClean="0"/>
              <a:t> </a:t>
            </a:r>
            <a:r>
              <a:rPr lang="ko-KR" altLang="en-US" sz="2400" b="1" dirty="0" smtClean="0"/>
              <a:t>시각에서</a:t>
            </a:r>
            <a:r>
              <a:rPr lang="en-US" altLang="en-US" sz="2400" b="1" dirty="0" smtClean="0"/>
              <a:t> </a:t>
            </a:r>
            <a:r>
              <a:rPr lang="ko-KR" altLang="en-US" sz="2400" b="1" dirty="0" smtClean="0"/>
              <a:t>본</a:t>
            </a:r>
            <a:r>
              <a:rPr lang="en-US" altLang="en-US" sz="2400" b="1" dirty="0" smtClean="0"/>
              <a:t> </a:t>
            </a:r>
            <a:r>
              <a:rPr lang="ko-KR" altLang="en-US" sz="2400" b="1" dirty="0" smtClean="0"/>
              <a:t>초기</a:t>
            </a:r>
            <a:r>
              <a:rPr lang="en-US" altLang="en-US" sz="2400" b="1" dirty="0" smtClean="0"/>
              <a:t> </a:t>
            </a:r>
            <a:r>
              <a:rPr lang="ko-KR" altLang="en-US" sz="2400" b="1" dirty="0" smtClean="0"/>
              <a:t>동남아시아</a:t>
            </a:r>
            <a:r>
              <a:rPr lang="en-US" altLang="en-US" sz="2400" b="1" dirty="0" smtClean="0"/>
              <a:t>.</a:t>
            </a:r>
            <a:endParaRPr lang="en-US" altLang="en-US" sz="2400" b="1" dirty="0" smtClean="0"/>
          </a:p>
          <a:p>
            <a:pPr marL="0" indent="0" fontAlgn="base">
              <a:buNone/>
            </a:pPr>
            <a:endParaRPr lang="en-US" altLang="en-US" sz="2400" b="1" dirty="0" smtClean="0"/>
          </a:p>
          <a:p>
            <a:pPr marL="0" indent="0" fontAlgn="base">
              <a:buNone/>
            </a:pPr>
            <a:r>
              <a:rPr lang="ko-KR" altLang="en-US" sz="2400" b="1" dirty="0" smtClean="0"/>
              <a:t>인도가</a:t>
            </a:r>
            <a:r>
              <a:rPr lang="en-US" altLang="en-US" sz="2400" b="1" dirty="0" smtClean="0"/>
              <a:t> </a:t>
            </a:r>
            <a:r>
              <a:rPr lang="ko-KR" altLang="en-US" sz="2400" b="1" dirty="0" smtClean="0"/>
              <a:t>동남아시아에</a:t>
            </a:r>
            <a:r>
              <a:rPr lang="en-US" altLang="en-US" sz="2400" b="1" dirty="0" smtClean="0"/>
              <a:t> </a:t>
            </a:r>
            <a:r>
              <a:rPr lang="ko-KR" altLang="en-US" sz="2400" b="1" dirty="0" smtClean="0"/>
              <a:t>기여한</a:t>
            </a:r>
            <a:r>
              <a:rPr lang="en-US" altLang="en-US" sz="2400" b="1" dirty="0" smtClean="0"/>
              <a:t> </a:t>
            </a:r>
            <a:r>
              <a:rPr lang="ko-KR" altLang="en-US" sz="2400" b="1" dirty="0" smtClean="0"/>
              <a:t>가장</a:t>
            </a:r>
            <a:r>
              <a:rPr lang="en-US" altLang="en-US" sz="2400" b="1" dirty="0" smtClean="0"/>
              <a:t> </a:t>
            </a:r>
            <a:r>
              <a:rPr lang="ko-KR" altLang="en-US" sz="2400" b="1" dirty="0" smtClean="0"/>
              <a:t>근본적인</a:t>
            </a:r>
            <a:r>
              <a:rPr lang="en-US" altLang="en-US" sz="2400" b="1" dirty="0" smtClean="0"/>
              <a:t> </a:t>
            </a:r>
            <a:r>
              <a:rPr lang="ko-KR" altLang="en-US" sz="2400" b="1" dirty="0" smtClean="0"/>
              <a:t>것은</a:t>
            </a:r>
            <a:r>
              <a:rPr lang="en-US" altLang="en-US" sz="2400" b="1" dirty="0" smtClean="0"/>
              <a:t> </a:t>
            </a:r>
            <a:endParaRPr lang="en-US" altLang="en-US" sz="2400" b="1" dirty="0" smtClean="0"/>
          </a:p>
          <a:p>
            <a:pPr marL="0" indent="0" fontAlgn="base">
              <a:buNone/>
            </a:pPr>
            <a:r>
              <a:rPr lang="ko-KR" altLang="en-US" sz="2400" b="1" dirty="0" smtClean="0"/>
              <a:t>오래전에</a:t>
            </a:r>
            <a:r>
              <a:rPr lang="en-US" altLang="en-US" sz="2400" b="1" dirty="0" smtClean="0"/>
              <a:t> </a:t>
            </a:r>
            <a:r>
              <a:rPr lang="ko-KR" altLang="en-US" sz="2400" b="1" dirty="0" smtClean="0"/>
              <a:t>잊혀진</a:t>
            </a:r>
            <a:r>
              <a:rPr lang="en-US" altLang="en-US" sz="2400" b="1" dirty="0" smtClean="0"/>
              <a:t> </a:t>
            </a:r>
            <a:r>
              <a:rPr lang="ko-KR" altLang="en-US" sz="2400" b="1" dirty="0" smtClean="0"/>
              <a:t>정복</a:t>
            </a:r>
            <a:r>
              <a:rPr lang="en-US" altLang="en-US" sz="2400" b="1" dirty="0" smtClean="0"/>
              <a:t> </a:t>
            </a:r>
            <a:r>
              <a:rPr lang="ko-KR" altLang="en-US" sz="2400" b="1" dirty="0" smtClean="0"/>
              <a:t>군대나</a:t>
            </a:r>
            <a:r>
              <a:rPr lang="en-US" altLang="en-US" sz="2400" b="1" dirty="0" smtClean="0"/>
              <a:t> </a:t>
            </a:r>
            <a:r>
              <a:rPr lang="ko-KR" altLang="en-US" sz="2400" b="1" dirty="0" smtClean="0"/>
              <a:t>왕조가</a:t>
            </a:r>
            <a:r>
              <a:rPr lang="en-US" altLang="en-US" sz="2400" b="1" dirty="0" smtClean="0"/>
              <a:t> </a:t>
            </a:r>
            <a:r>
              <a:rPr lang="ko-KR" altLang="en-US" sz="2400" b="1" dirty="0" smtClean="0"/>
              <a:t>아니었</a:t>
            </a:r>
            <a:r>
              <a:rPr lang="ko-KR" altLang="en-US" sz="2400" b="1" dirty="0" smtClean="0"/>
              <a:t>다</a:t>
            </a:r>
            <a:endParaRPr lang="ko-KR" altLang="en-US" sz="2400" b="1" dirty="0" smtClean="0"/>
          </a:p>
          <a:p>
            <a:pPr marL="0" indent="0" fontAlgn="base">
              <a:buNone/>
            </a:pPr>
            <a:endParaRPr lang="en-US" altLang="en-US" sz="2400" b="1" dirty="0" smtClean="0"/>
          </a:p>
          <a:p>
            <a:pPr marL="0" indent="0" fontAlgn="base">
              <a:buNone/>
            </a:pPr>
            <a:r>
              <a:rPr lang="ko-KR" altLang="en-US" sz="2400" b="1" dirty="0" smtClean="0"/>
              <a:t>인도말로</a:t>
            </a:r>
            <a:r>
              <a:rPr lang="en-US" altLang="en-US" sz="2400" b="1" dirty="0" smtClean="0"/>
              <a:t> </a:t>
            </a:r>
            <a:r>
              <a:rPr lang="ko-KR" altLang="en-US" sz="2400" b="1" dirty="0" smtClean="0"/>
              <a:t>데바타</a:t>
            </a:r>
            <a:r>
              <a:rPr lang="en-US" altLang="en-US" sz="2400" b="1" dirty="0" smtClean="0"/>
              <a:t>(devata) (</a:t>
            </a:r>
            <a:r>
              <a:rPr lang="ko-KR" altLang="en-US" sz="2400" b="1" dirty="0" smtClean="0"/>
              <a:t>신</a:t>
            </a:r>
            <a:r>
              <a:rPr lang="en-US" altLang="en-US" sz="2400" b="1" dirty="0" smtClean="0"/>
              <a:t>)</a:t>
            </a:r>
            <a:r>
              <a:rPr lang="ko-KR" altLang="en-US" sz="2400" b="1" dirty="0" smtClean="0"/>
              <a:t>에서</a:t>
            </a:r>
            <a:r>
              <a:rPr lang="en-US" altLang="en-US" sz="2400" b="1" dirty="0" smtClean="0"/>
              <a:t> </a:t>
            </a:r>
            <a:r>
              <a:rPr lang="ko-KR" altLang="en-US" sz="2400" b="1" dirty="0" smtClean="0"/>
              <a:t>유래한</a:t>
            </a:r>
            <a:r>
              <a:rPr lang="en-US" altLang="en-US" sz="2400" b="1" dirty="0" smtClean="0"/>
              <a:t> </a:t>
            </a:r>
            <a:endParaRPr lang="en-US" altLang="en-US" sz="2400" b="1" dirty="0" smtClean="0"/>
          </a:p>
          <a:p>
            <a:pPr marL="0" indent="0" fontAlgn="base">
              <a:buNone/>
            </a:pPr>
            <a:r>
              <a:rPr lang="ko-KR" altLang="en-US" sz="2400" b="1" dirty="0" smtClean="0"/>
              <a:t>지적</a:t>
            </a:r>
            <a:r>
              <a:rPr lang="en-US" altLang="en-US" sz="2400" b="1" dirty="0" smtClean="0"/>
              <a:t>·</a:t>
            </a:r>
            <a:r>
              <a:rPr lang="ko-KR" altLang="en-US" sz="2400" b="1" dirty="0" smtClean="0"/>
              <a:t>예술적</a:t>
            </a:r>
            <a:r>
              <a:rPr lang="en-US" altLang="en-US" sz="2400" b="1" dirty="0" smtClean="0"/>
              <a:t> </a:t>
            </a:r>
            <a:r>
              <a:rPr lang="ko-KR" altLang="en-US" sz="2400" b="1" dirty="0" smtClean="0"/>
              <a:t>창조에</a:t>
            </a:r>
            <a:r>
              <a:rPr lang="en-US" altLang="en-US" sz="2400" b="1" dirty="0" smtClean="0"/>
              <a:t> </a:t>
            </a:r>
            <a:r>
              <a:rPr lang="ko-KR" altLang="en-US" sz="2400" b="1" dirty="0" smtClean="0"/>
              <a:t>있어서의</a:t>
            </a:r>
            <a:endParaRPr lang="ko-KR" altLang="en-US" sz="2400" b="1" dirty="0" smtClean="0"/>
          </a:p>
          <a:p>
            <a:pPr marL="0" indent="0" fontAlgn="base">
              <a:buNone/>
            </a:pPr>
            <a:r>
              <a:rPr lang="ko-KR" altLang="en-US" sz="2400" b="1" dirty="0" smtClean="0"/>
              <a:t>문화와</a:t>
            </a:r>
            <a:r>
              <a:rPr lang="en-US" altLang="ko-KR" sz="2400" b="1" dirty="0" smtClean="0"/>
              <a:t> </a:t>
            </a:r>
            <a:r>
              <a:rPr lang="ko-KR" altLang="en-US" sz="2400" b="1" dirty="0" smtClean="0"/>
              <a:t>정치체제에</a:t>
            </a:r>
            <a:r>
              <a:rPr lang="en-US" altLang="ko-KR" sz="2400" b="1" dirty="0" smtClean="0"/>
              <a:t> </a:t>
            </a:r>
            <a:r>
              <a:rPr lang="ko-KR" altLang="en-US" sz="2400" b="1" dirty="0" smtClean="0"/>
              <a:t>의한</a:t>
            </a:r>
            <a:r>
              <a:rPr lang="en-US" altLang="ko-KR" sz="2400" b="1" dirty="0" smtClean="0"/>
              <a:t> </a:t>
            </a:r>
            <a:r>
              <a:rPr lang="ko-KR" altLang="en-US" sz="2400" b="1" dirty="0" smtClean="0"/>
              <a:t>영향력이었습니다</a:t>
            </a:r>
            <a:r>
              <a:rPr lang="en-US" altLang="en-US" sz="2400" b="1" dirty="0" smtClean="0"/>
              <a:t>.</a:t>
            </a:r>
            <a:endParaRPr lang="en-US" altLang="en-US" sz="2400" b="1" dirty="0" smtClean="0"/>
          </a:p>
          <a:p>
            <a:endParaRPr lang="ko-KR" alt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38138"/>
          </a:xfrm>
        </p:spPr>
        <p:txBody>
          <a:bodyPr>
            <a:normAutofit fontScale="90000"/>
          </a:bodyPr>
          <a:lstStyle/>
          <a:p>
            <a:r>
              <a:rPr lang="en-US" altLang="en-US" sz="4000" b="1" dirty="0">
                <a:solidFill>
                  <a:srgbClr val="FF0000"/>
                </a:solidFill>
              </a:rPr>
              <a:t> </a:t>
            </a:r>
            <a:r>
              <a:rPr lang="ko-KR" altLang="en-US" sz="4000" b="1" dirty="0">
                <a:solidFill>
                  <a:srgbClr val="FF0000"/>
                </a:solidFill>
              </a:rPr>
              <a:t>바다</a:t>
            </a:r>
            <a:r>
              <a:rPr lang="en-US" altLang="ko-KR" sz="4000" b="1" dirty="0">
                <a:solidFill>
                  <a:srgbClr val="FF0000"/>
                </a:solidFill>
              </a:rPr>
              <a:t> </a:t>
            </a:r>
            <a:r>
              <a:rPr lang="ko-KR" altLang="en-US" sz="4000" b="1" dirty="0">
                <a:solidFill>
                  <a:srgbClr val="FF0000"/>
                </a:solidFill>
              </a:rPr>
              <a:t>이름</a:t>
            </a:r>
            <a:r>
              <a:rPr lang="en-US" altLang="en-US" sz="4000" b="1" dirty="0">
                <a:solidFill>
                  <a:srgbClr val="FF0000"/>
                </a:solidFill>
              </a:rPr>
              <a:t> </a:t>
            </a:r>
            <a:r>
              <a:rPr lang="ko-KR" altLang="en-US" sz="4000" b="1" dirty="0">
                <a:solidFill>
                  <a:srgbClr val="FF0000"/>
                </a:solidFill>
              </a:rPr>
              <a:t>변경</a:t>
            </a:r>
            <a:r>
              <a:rPr lang="en-US" altLang="ko-KR" sz="4000" b="1" dirty="0">
                <a:solidFill>
                  <a:srgbClr val="FF0000"/>
                </a:solidFill>
              </a:rPr>
              <a:t> </a:t>
            </a:r>
            <a:r>
              <a:rPr lang="ko-KR" altLang="en-US" sz="4000" b="1" dirty="0">
                <a:solidFill>
                  <a:srgbClr val="FF0000"/>
                </a:solidFill>
                <a:sym typeface="+mn-ea"/>
              </a:rPr>
              <a:t>사례</a:t>
            </a:r>
            <a:br>
              <a:rPr lang="ko-KR" altLang="en-US" sz="4000" b="1" dirty="0">
                <a:solidFill>
                  <a:srgbClr val="FF0000"/>
                </a:solidFill>
              </a:rPr>
            </a:br>
            <a:r>
              <a:rPr lang="ko-KR" altLang="en-US" sz="3110" b="1" dirty="0">
                <a:solidFill>
                  <a:srgbClr val="FF0000"/>
                </a:solidFill>
              </a:rPr>
              <a:t>일본해를</a:t>
            </a:r>
            <a:r>
              <a:rPr lang="en-US" altLang="ko-KR" sz="4000" b="1" dirty="0">
                <a:solidFill>
                  <a:srgbClr val="FF0000"/>
                </a:solidFill>
              </a:rPr>
              <a:t> </a:t>
            </a:r>
            <a:r>
              <a:rPr lang="ko-KR" altLang="en-US" sz="3100" b="1" dirty="0">
                <a:solidFill>
                  <a:srgbClr val="FF0000"/>
                </a:solidFill>
              </a:rPr>
              <a:t>일본해</a:t>
            </a:r>
            <a:r>
              <a:rPr lang="en-US" altLang="en-US" sz="3100" b="1" dirty="0">
                <a:solidFill>
                  <a:srgbClr val="FF0000"/>
                </a:solidFill>
              </a:rPr>
              <a:t>(</a:t>
            </a:r>
            <a:r>
              <a:rPr lang="ko-KR" altLang="en-US" sz="3100" b="1" dirty="0">
                <a:solidFill>
                  <a:srgbClr val="FF0000"/>
                </a:solidFill>
              </a:rPr>
              <a:t>동해</a:t>
            </a:r>
            <a:r>
              <a:rPr lang="en-US" altLang="en-US" sz="3100" b="1" dirty="0">
                <a:solidFill>
                  <a:srgbClr val="FF0000"/>
                </a:solidFill>
              </a:rPr>
              <a:t>)</a:t>
            </a:r>
            <a:r>
              <a:rPr lang="ko-KR" altLang="en-US" sz="3100" b="1" dirty="0">
                <a:solidFill>
                  <a:srgbClr val="FF0000"/>
                </a:solidFill>
              </a:rPr>
              <a:t>로</a:t>
            </a:r>
            <a:endParaRPr lang="ko-KR" altLang="en-US" sz="3100" b="1" dirty="0">
              <a:solidFill>
                <a:srgbClr val="FF0000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988840"/>
            <a:ext cx="8640960" cy="46805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2400" b="1" dirty="0"/>
              <a:t>일본은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한반도와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동해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사이의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해역을</a:t>
            </a:r>
            <a:r>
              <a:rPr lang="en-US" altLang="en-US" sz="2400" b="1" dirty="0"/>
              <a:t> </a:t>
            </a:r>
            <a:endParaRPr lang="en-US" altLang="en-US" sz="2400" b="1" dirty="0"/>
          </a:p>
          <a:p>
            <a:pPr marL="0" indent="0">
              <a:buNone/>
            </a:pPr>
            <a:r>
              <a:rPr lang="en-US" altLang="en-US" sz="2400" b="1" dirty="0"/>
              <a:t>36</a:t>
            </a:r>
            <a:r>
              <a:rPr lang="ko-KR" altLang="en-US" sz="2400" b="1" dirty="0"/>
              <a:t>년간의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식민지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지배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기간</a:t>
            </a:r>
            <a:r>
              <a:rPr lang="en-US" altLang="en-US" sz="2400" b="1" dirty="0"/>
              <a:t>(1910–1945) </a:t>
            </a:r>
            <a:r>
              <a:rPr lang="ko-KR" altLang="en-US" sz="2400" b="1" dirty="0"/>
              <a:t>동안</a:t>
            </a:r>
            <a:endParaRPr lang="ko-KR" altLang="en-US" sz="2400" b="1" dirty="0"/>
          </a:p>
          <a:p>
            <a:pPr marL="0" indent="0">
              <a:buNone/>
            </a:pPr>
            <a:r>
              <a:rPr lang="en-US" altLang="en-US" sz="2400" b="1" dirty="0"/>
              <a:t> ‘</a:t>
            </a:r>
            <a:r>
              <a:rPr lang="ko-KR" altLang="en-US" sz="2400" b="1" dirty="0"/>
              <a:t>일본해</a:t>
            </a:r>
            <a:r>
              <a:rPr lang="en-US" altLang="en-US" sz="2400" b="1" dirty="0"/>
              <a:t>’</a:t>
            </a:r>
            <a:r>
              <a:rPr lang="ko-KR" altLang="en-US" sz="2400" b="1" dirty="0"/>
              <a:t>라고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주장해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왔습니다</a:t>
            </a:r>
            <a:r>
              <a:rPr lang="en-US" altLang="en-US" sz="2400" b="1" dirty="0"/>
              <a:t>. </a:t>
            </a:r>
            <a:endParaRPr lang="en-US" altLang="en-US" sz="2400" b="1" dirty="0"/>
          </a:p>
          <a:p>
            <a:pPr marL="0" indent="0">
              <a:buNone/>
            </a:pPr>
            <a:endParaRPr lang="en-US" altLang="en-US" sz="2400" b="1" dirty="0"/>
          </a:p>
          <a:p>
            <a:pPr marL="0" indent="0">
              <a:buNone/>
            </a:pPr>
            <a:r>
              <a:rPr lang="ko-KR" altLang="en-US" sz="2400" b="1" dirty="0"/>
              <a:t>그러나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지금은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미국을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비롯한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전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세계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대부분의</a:t>
            </a:r>
            <a:endParaRPr lang="ko-KR" altLang="en-US" sz="2400" b="1" dirty="0"/>
          </a:p>
          <a:p>
            <a:pPr marL="0" indent="0">
              <a:buNone/>
            </a:pPr>
            <a:r>
              <a:rPr lang="ko-KR" altLang="en-US" sz="2400" b="1" dirty="0"/>
              <a:t>중등학교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교과서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지도에</a:t>
            </a:r>
            <a:r>
              <a:rPr lang="en-US" altLang="en-US" sz="2400" b="1" dirty="0"/>
              <a:t> ‘</a:t>
            </a:r>
            <a:r>
              <a:rPr lang="ko-KR" altLang="en-US" sz="2400" b="1" dirty="0"/>
              <a:t>일본해</a:t>
            </a:r>
            <a:r>
              <a:rPr lang="en-US" altLang="en-US" sz="2400" b="1" dirty="0"/>
              <a:t>(</a:t>
            </a:r>
            <a:r>
              <a:rPr lang="ko-KR" altLang="en-US" sz="2400" b="1" dirty="0"/>
              <a:t>동해</a:t>
            </a:r>
            <a:r>
              <a:rPr lang="en-US" altLang="en-US" sz="2400" b="1" dirty="0"/>
              <a:t>)’</a:t>
            </a:r>
            <a:r>
              <a:rPr lang="ko-KR" altLang="en-US" sz="2400" b="1" dirty="0"/>
              <a:t>로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표기되고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있습니다</a:t>
            </a:r>
            <a:r>
              <a:rPr lang="en-US" altLang="en-US" sz="2400" b="1" dirty="0"/>
              <a:t>. </a:t>
            </a:r>
            <a:endParaRPr lang="en-US" altLang="en-US" sz="2400" b="1" dirty="0"/>
          </a:p>
          <a:p>
            <a:pPr marL="0" indent="0">
              <a:buNone/>
            </a:pPr>
            <a:endParaRPr lang="en-US" altLang="en-US" sz="2400" b="1" dirty="0"/>
          </a:p>
          <a:p>
            <a:pPr marL="0" indent="0">
              <a:buNone/>
            </a:pPr>
            <a:r>
              <a:rPr lang="ko-KR" altLang="en-US" sz="2400" b="1" dirty="0"/>
              <a:t>이는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한국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국민들이</a:t>
            </a:r>
            <a:r>
              <a:rPr lang="en-US" altLang="en-US" sz="2400" b="1" dirty="0"/>
              <a:t> 15</a:t>
            </a:r>
            <a:r>
              <a:rPr lang="ko-KR" altLang="en-US" sz="2400" b="1" dirty="0"/>
              <a:t>년간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꾸준히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펼쳐온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명칭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변경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캠페인의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결과입니다</a:t>
            </a:r>
            <a:r>
              <a:rPr lang="en-US" altLang="en-US" sz="2400" b="1" dirty="0"/>
              <a:t>.</a:t>
            </a:r>
            <a:endParaRPr lang="en-US" altLang="en-US" sz="2400" b="1" dirty="0"/>
          </a:p>
          <a:p>
            <a:endParaRPr lang="en-US" altLang="en-US" b="1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rmAutofit/>
          </a:bodyPr>
          <a:lstStyle/>
          <a:p>
            <a:r>
              <a:rPr lang="ko-KR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해양권</a:t>
            </a:r>
            <a:endParaRPr lang="ko-KR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600200"/>
            <a:ext cx="9036496" cy="4900634"/>
          </a:xfrm>
        </p:spPr>
        <p:txBody>
          <a:bodyPr>
            <a:normAutofit fontScale="90000" lnSpcReduction="10000"/>
          </a:bodyPr>
          <a:lstStyle/>
          <a:p>
            <a:pPr marL="0" indent="0">
              <a:buNone/>
            </a:pP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석기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시대부터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남중국해는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동남아시아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사람들에게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왕국과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술탄국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사이의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생명선이었습니다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동남아시아의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왕국과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술탄국은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세기부터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인도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상인과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종교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지도자들에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의해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세워졌습니다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남인도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출신의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인도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상인들은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동남아시아해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항로를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자유롭게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이용했습니다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그들은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종종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동남아시아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왕국에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정박하여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배를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수리하고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식수와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식량을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보충하거나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중국으로의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긴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항해를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위한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노동력을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확보하였습니다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세기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이전에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초기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동남아시아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왕국들은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동남아시아해를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공동의</a:t>
            </a:r>
            <a:r>
              <a:rPr lang="en-US" altLang="ko-K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바다로서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공유하며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해상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고속도로로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활용하였습니다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555" b="1" dirty="0"/>
              <a:t>배타적</a:t>
            </a:r>
            <a:r>
              <a:rPr lang="en-US" altLang="en-US" sz="3555" b="1" dirty="0"/>
              <a:t> </a:t>
            </a:r>
            <a:r>
              <a:rPr lang="ko-KR" altLang="en-US" sz="3555" b="1" dirty="0"/>
              <a:t>경제</a:t>
            </a:r>
            <a:r>
              <a:rPr lang="en-US" altLang="en-US" sz="3555" b="1" dirty="0"/>
              <a:t> </a:t>
            </a:r>
            <a:r>
              <a:rPr lang="ko-KR" altLang="en-US" sz="3555" b="1" dirty="0"/>
              <a:t>수역</a:t>
            </a:r>
            <a:r>
              <a:rPr lang="en-US" altLang="en-US" sz="3555" b="1" dirty="0"/>
              <a:t>(EEZ) </a:t>
            </a:r>
            <a:r>
              <a:rPr lang="ko-KR" altLang="en-US" sz="3555" b="1" dirty="0"/>
              <a:t>해역의</a:t>
            </a:r>
            <a:r>
              <a:rPr lang="en-US" altLang="en-US" sz="3555" b="1" dirty="0"/>
              <a:t> </a:t>
            </a:r>
            <a:r>
              <a:rPr lang="ko-KR" altLang="en-US" sz="3555" b="1" dirty="0"/>
              <a:t>권리</a:t>
            </a:r>
            <a:endParaRPr lang="ko-KR" altLang="en-US" sz="3555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2071678"/>
            <a:ext cx="8229600" cy="4054485"/>
          </a:xfrm>
        </p:spPr>
        <p:txBody>
          <a:bodyPr>
            <a:normAutofit fontScale="90000" lnSpcReduction="10000"/>
          </a:bodyPr>
          <a:lstStyle/>
          <a:p>
            <a:r>
              <a:rPr lang="ko-KR" altLang="en-US" sz="2800" b="1" dirty="0"/>
              <a:t>경제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주권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해역인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배타적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경제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수역</a:t>
            </a:r>
            <a:r>
              <a:rPr lang="en-US" altLang="en-US" sz="2800" b="1" dirty="0"/>
              <a:t>(EEZ)</a:t>
            </a:r>
            <a:r>
              <a:rPr lang="ko-KR" altLang="en-US" sz="2800" b="1" dirty="0"/>
              <a:t>은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유엔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해양법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협약</a:t>
            </a:r>
            <a:r>
              <a:rPr lang="en-US" altLang="en-US" sz="2800" b="1" dirty="0"/>
              <a:t>(UNCLOS)</a:t>
            </a:r>
            <a:r>
              <a:rPr lang="ko-KR" altLang="en-US" sz="2800" b="1" dirty="0"/>
              <a:t>에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근거하여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설정되었습니다</a:t>
            </a:r>
            <a:r>
              <a:rPr lang="en-US" altLang="en-US" sz="2800" b="1" dirty="0"/>
              <a:t>. </a:t>
            </a:r>
            <a:endParaRPr lang="en-US" altLang="en-US" sz="2800" b="1" dirty="0"/>
          </a:p>
          <a:p>
            <a:endParaRPr lang="en-US" altLang="en-US" sz="2800" b="1" dirty="0"/>
          </a:p>
          <a:p>
            <a:r>
              <a:rPr lang="ko-KR" altLang="en-US" sz="2800" b="1" dirty="0"/>
              <a:t>연안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국가는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유엔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해양법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협약을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바탕으로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국가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법률을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제정해야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합니다</a:t>
            </a:r>
            <a:r>
              <a:rPr lang="en-US" altLang="en-US" sz="2800" b="1" dirty="0"/>
              <a:t>. </a:t>
            </a:r>
            <a:endParaRPr lang="en-US" altLang="en-US" sz="2800" b="1" dirty="0"/>
          </a:p>
          <a:p>
            <a:endParaRPr lang="en-US" altLang="en-US" sz="2800" b="1" dirty="0"/>
          </a:p>
          <a:p>
            <a:r>
              <a:rPr lang="ko-KR" altLang="en-US" sz="2800" b="1" dirty="0"/>
              <a:t>연안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국가는</a:t>
            </a:r>
            <a:r>
              <a:rPr lang="en-US" altLang="en-US" sz="2800" b="1" dirty="0"/>
              <a:t> 200</a:t>
            </a:r>
            <a:r>
              <a:rPr lang="ko-KR" altLang="en-US" sz="2800" b="1" dirty="0"/>
              <a:t>해리</a:t>
            </a:r>
            <a:r>
              <a:rPr lang="en-US" altLang="en-US" sz="2800" b="1" dirty="0"/>
              <a:t>(</a:t>
            </a:r>
            <a:r>
              <a:rPr lang="ko-KR" altLang="en-US" sz="2800" b="1" dirty="0"/>
              <a:t>약</a:t>
            </a:r>
            <a:r>
              <a:rPr lang="en-US" altLang="en-US" sz="2800" b="1" dirty="0"/>
              <a:t> 370km) </a:t>
            </a:r>
            <a:r>
              <a:rPr lang="ko-KR" altLang="en-US" sz="2800" b="1" dirty="0"/>
              <a:t>이내에서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해양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자원과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광물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자원과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같은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비생물학적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자원을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개발하고</a:t>
            </a:r>
            <a:r>
              <a:rPr lang="en-US" altLang="en-US" sz="2800" b="1" dirty="0"/>
              <a:t>    </a:t>
            </a:r>
            <a:r>
              <a:rPr lang="ko-KR" altLang="en-US" sz="2800" b="1" dirty="0"/>
              <a:t>이용할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권리를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가지며</a:t>
            </a:r>
            <a:r>
              <a:rPr lang="en-US" altLang="en-US" sz="2800" b="1" dirty="0"/>
              <a:t>, </a:t>
            </a:r>
            <a:r>
              <a:rPr lang="ko-KR" altLang="en-US" sz="2800" b="1" dirty="0"/>
              <a:t>해양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오염을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방지할</a:t>
            </a:r>
            <a:r>
              <a:rPr lang="en-US" altLang="en-US" sz="2800" b="1" dirty="0"/>
              <a:t> </a:t>
            </a:r>
            <a:r>
              <a:rPr lang="ko-KR" altLang="en-US" sz="2800" b="1" dirty="0"/>
              <a:t>의무를</a:t>
            </a:r>
            <a:r>
              <a:rPr lang="en-US" altLang="en-US" sz="2800" b="1" dirty="0"/>
              <a:t>   </a:t>
            </a:r>
            <a:r>
              <a:rPr lang="ko-KR" altLang="en-US" sz="2800" b="1" dirty="0"/>
              <a:t>집니다</a:t>
            </a:r>
            <a:r>
              <a:rPr lang="en-US" altLang="en-US" sz="2800" b="1" dirty="0"/>
              <a:t>.</a:t>
            </a:r>
            <a:endParaRPr lang="en-US" altLang="en-US" sz="2800" b="1" dirty="0"/>
          </a:p>
          <a:p>
            <a:endParaRPr lang="en-US" altLang="en-US" b="1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PH" sz="3600" b="1" dirty="0" smtClean="0"/>
              <a:t>결론</a:t>
            </a:r>
            <a:endParaRPr lang="en-PH" sz="3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b="1" dirty="0"/>
              <a:t>동남아시아해</a:t>
            </a:r>
            <a:r>
              <a:rPr lang="en-US" altLang="en-US" b="1" dirty="0"/>
              <a:t> </a:t>
            </a:r>
            <a:r>
              <a:rPr lang="ko-KR" altLang="en-US" b="1" dirty="0"/>
              <a:t>명칭</a:t>
            </a:r>
            <a:r>
              <a:rPr lang="en-US" altLang="en-US" b="1" dirty="0"/>
              <a:t> </a:t>
            </a:r>
            <a:r>
              <a:rPr lang="ko-KR" altLang="en-US" b="1" dirty="0"/>
              <a:t>제안</a:t>
            </a:r>
            <a:endParaRPr lang="ko-KR" altLang="en-US" b="1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Autofit/>
          </a:bodyPr>
          <a:lstStyle/>
          <a:p>
            <a:r>
              <a:rPr lang="ko-K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결론</a:t>
            </a: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및</a:t>
            </a: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제안</a:t>
            </a:r>
            <a:endParaRPr lang="ko-KR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85720" y="1285860"/>
            <a:ext cx="8643998" cy="484030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지리적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명칭은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수천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년에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걸친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거주민들의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역사에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따라</a:t>
            </a:r>
            <a:endParaRPr lang="ko-KR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자연스럽게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형성된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것이지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정치나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군사력에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의해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만들어진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것이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아닙니다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남중국해에서의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불법적인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'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구단선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정책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에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기반한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중국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(PRC)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의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군사적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지배에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강력히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반대한다는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의사를</a:t>
            </a:r>
            <a:endParaRPr lang="ko-KR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표현하는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대안적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선택입니다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모든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아세안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(ASEAN)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국가들은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학교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교과서에서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남중국해의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명칭을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‘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동남아시아해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로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변경해야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합니다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o-KR" altLang="en-US" sz="2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지도에서</a:t>
            </a:r>
            <a:r>
              <a:rPr lang="en-US" altLang="en-US" sz="2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남중국해의</a:t>
            </a:r>
            <a:r>
              <a:rPr lang="en-US" altLang="en-US" sz="2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이름을</a:t>
            </a:r>
            <a:r>
              <a:rPr lang="en-US" altLang="en-US" sz="2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변경해야</a:t>
            </a:r>
            <a:r>
              <a:rPr lang="en-US" altLang="en-US" sz="2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하는</a:t>
            </a:r>
            <a:r>
              <a:rPr lang="en-US" altLang="en-US" sz="2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      </a:t>
            </a:r>
            <a:r>
              <a:rPr lang="ko-KR" altLang="en-US" sz="2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분명한</a:t>
            </a:r>
            <a:r>
              <a:rPr lang="en-US" altLang="en-US" sz="2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이유입니다</a:t>
            </a:r>
            <a:r>
              <a:rPr lang="en-US" altLang="en-US" sz="28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.</a:t>
            </a:r>
            <a:endParaRPr lang="en-US" altLang="en-US" sz="28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1928802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2400" b="1" dirty="0" smtClean="0"/>
              <a:t>지리학적으로</a:t>
            </a:r>
            <a:r>
              <a:rPr lang="en-US" altLang="en-US" sz="2400" b="1" dirty="0" smtClean="0"/>
              <a:t> </a:t>
            </a:r>
            <a:r>
              <a:rPr lang="ko-KR" altLang="en-US" sz="2400" b="1" dirty="0" smtClean="0"/>
              <a:t>남중국해의</a:t>
            </a:r>
            <a:r>
              <a:rPr lang="en-US" altLang="en-US" sz="2400" b="1" dirty="0" smtClean="0"/>
              <a:t> </a:t>
            </a:r>
            <a:r>
              <a:rPr lang="ko-KR" altLang="en-US" sz="2400" b="1" dirty="0" smtClean="0"/>
              <a:t>역사적</a:t>
            </a:r>
            <a:r>
              <a:rPr lang="en-US" altLang="en-US" sz="2400" b="1" dirty="0" smtClean="0"/>
              <a:t> </a:t>
            </a:r>
            <a:r>
              <a:rPr lang="ko-KR" altLang="en-US" sz="2400" b="1" dirty="0" smtClean="0"/>
              <a:t>해양</a:t>
            </a:r>
            <a:r>
              <a:rPr lang="en-US" altLang="en-US" sz="2400" b="1" dirty="0" smtClean="0"/>
              <a:t> </a:t>
            </a:r>
            <a:r>
              <a:rPr lang="ko-KR" altLang="en-US" sz="2400" b="1" dirty="0" smtClean="0"/>
              <a:t>위치를</a:t>
            </a:r>
            <a:r>
              <a:rPr lang="en-US" altLang="en-US" sz="2400" b="1" dirty="0" smtClean="0"/>
              <a:t> </a:t>
            </a:r>
            <a:r>
              <a:rPr lang="ko-KR" altLang="en-US" sz="2400" b="1" dirty="0" smtClean="0"/>
              <a:t>정당화하는</a:t>
            </a:r>
            <a:r>
              <a:rPr lang="en-US" altLang="en-US" sz="2400" b="1" dirty="0" smtClean="0"/>
              <a:t> </a:t>
            </a:r>
            <a:r>
              <a:rPr lang="ko-KR" altLang="en-US" sz="2400" b="1" dirty="0" smtClean="0"/>
              <a:t>것은</a:t>
            </a:r>
            <a:r>
              <a:rPr lang="en-US" altLang="en-US" sz="2400" b="1" dirty="0" smtClean="0"/>
              <a:t> </a:t>
            </a:r>
            <a:r>
              <a:rPr lang="ko-KR" altLang="en-US" sz="2400" b="1" dirty="0" smtClean="0"/>
              <a:t>동남아시아해의</a:t>
            </a:r>
            <a:r>
              <a:rPr lang="en-US" altLang="en-US" sz="2400" b="1" dirty="0" smtClean="0"/>
              <a:t> </a:t>
            </a:r>
            <a:r>
              <a:rPr lang="ko-KR" altLang="en-US" sz="2400" b="1" dirty="0" smtClean="0"/>
              <a:t>평화를</a:t>
            </a:r>
            <a:r>
              <a:rPr lang="en-US" altLang="en-US" sz="2400" b="1" dirty="0" smtClean="0"/>
              <a:t> </a:t>
            </a:r>
            <a:r>
              <a:rPr lang="ko-KR" altLang="en-US" sz="2400" b="1" dirty="0" smtClean="0"/>
              <a:t>유지하는</a:t>
            </a:r>
            <a:r>
              <a:rPr lang="en-US" altLang="en-US" sz="2400" b="1" dirty="0" smtClean="0"/>
              <a:t> </a:t>
            </a:r>
            <a:r>
              <a:rPr lang="ko-KR" altLang="en-US" sz="2400" b="1" dirty="0" smtClean="0"/>
              <a:t>데</a:t>
            </a:r>
            <a:r>
              <a:rPr lang="en-US" altLang="en-US" sz="2400" b="1" dirty="0" smtClean="0"/>
              <a:t> </a:t>
            </a:r>
            <a:r>
              <a:rPr lang="ko-KR" altLang="en-US" sz="2400" b="1" dirty="0" smtClean="0"/>
              <a:t>도움이</a:t>
            </a:r>
            <a:r>
              <a:rPr lang="en-US" altLang="en-US" sz="2400" b="1" dirty="0" smtClean="0"/>
              <a:t> </a:t>
            </a:r>
            <a:r>
              <a:rPr lang="ko-KR" altLang="en-US" sz="2400" b="1" dirty="0" smtClean="0"/>
              <a:t>될</a:t>
            </a:r>
            <a:r>
              <a:rPr lang="en-US" altLang="en-US" sz="2400" b="1" dirty="0" smtClean="0"/>
              <a:t> </a:t>
            </a:r>
            <a:r>
              <a:rPr lang="ko-KR" altLang="en-US" sz="2400" b="1" dirty="0" smtClean="0"/>
              <a:t>것으로</a:t>
            </a:r>
            <a:r>
              <a:rPr lang="en-US" altLang="en-US" sz="2400" b="1" dirty="0" smtClean="0"/>
              <a:t> </a:t>
            </a:r>
            <a:r>
              <a:rPr lang="ko-KR" altLang="en-US" sz="2400" b="1" dirty="0" smtClean="0"/>
              <a:t>기대됩니다</a:t>
            </a:r>
            <a:r>
              <a:rPr lang="en-US" altLang="en-US" sz="2400" b="1" dirty="0" smtClean="0"/>
              <a:t>. </a:t>
            </a:r>
            <a:endParaRPr lang="en-US" altLang="en-US" sz="2400" b="1" dirty="0" smtClean="0"/>
          </a:p>
          <a:p>
            <a:pPr marL="0" indent="0">
              <a:buNone/>
            </a:pPr>
            <a:endParaRPr lang="en-US" altLang="en-US" sz="2400" b="1" dirty="0" smtClean="0"/>
          </a:p>
          <a:p>
            <a:pPr marL="0" indent="0">
              <a:buNone/>
            </a:pPr>
            <a:r>
              <a:rPr lang="ko-KR" altLang="en-US" sz="2400" b="1" dirty="0" smtClean="0"/>
              <a:t>해양</a:t>
            </a:r>
            <a:r>
              <a:rPr lang="en-US" altLang="en-US" sz="2400" b="1" dirty="0" smtClean="0"/>
              <a:t> </a:t>
            </a:r>
            <a:r>
              <a:rPr lang="ko-KR" altLang="en-US" sz="2400" b="1" dirty="0" smtClean="0"/>
              <a:t>역사에</a:t>
            </a:r>
            <a:r>
              <a:rPr lang="en-US" altLang="en-US" sz="2400" b="1" dirty="0" smtClean="0"/>
              <a:t> </a:t>
            </a:r>
            <a:r>
              <a:rPr lang="ko-KR" altLang="en-US" sz="2400" b="1" dirty="0" smtClean="0"/>
              <a:t>따르면</a:t>
            </a:r>
            <a:r>
              <a:rPr lang="en-US" altLang="en-US" sz="2400" b="1" dirty="0" smtClean="0"/>
              <a:t>, </a:t>
            </a:r>
            <a:r>
              <a:rPr lang="ko-KR" altLang="en-US" sz="2400" b="1" dirty="0" smtClean="0"/>
              <a:t>역사적인</a:t>
            </a:r>
            <a:r>
              <a:rPr lang="en-US" altLang="en-US" sz="2400" b="1" dirty="0" smtClean="0"/>
              <a:t> </a:t>
            </a:r>
            <a:r>
              <a:rPr lang="ko-KR" altLang="en-US" sz="2400" b="1" dirty="0" smtClean="0"/>
              <a:t>해양</a:t>
            </a:r>
            <a:r>
              <a:rPr lang="en-US" altLang="en-US" sz="2400" b="1" dirty="0" smtClean="0"/>
              <a:t> </a:t>
            </a:r>
            <a:r>
              <a:rPr lang="ko-KR" altLang="en-US" sz="2400" b="1" dirty="0" smtClean="0"/>
              <a:t>권리는</a:t>
            </a:r>
            <a:r>
              <a:rPr lang="en-US" altLang="en-US" sz="2400" b="1" dirty="0" smtClean="0"/>
              <a:t> </a:t>
            </a:r>
            <a:r>
              <a:rPr lang="ko-KR" altLang="en-US" sz="2400" b="1" dirty="0" smtClean="0"/>
              <a:t>동남아시아</a:t>
            </a:r>
            <a:r>
              <a:rPr lang="en-US" altLang="en-US" sz="2400" b="1" dirty="0" smtClean="0"/>
              <a:t> </a:t>
            </a:r>
            <a:r>
              <a:rPr lang="ko-KR" altLang="en-US" sz="2400" b="1" dirty="0" smtClean="0"/>
              <a:t>국민에게</a:t>
            </a:r>
            <a:r>
              <a:rPr lang="en-US" altLang="en-US" sz="2400" b="1" dirty="0" smtClean="0"/>
              <a:t> </a:t>
            </a:r>
            <a:r>
              <a:rPr lang="ko-KR" altLang="en-US" sz="2400" b="1" dirty="0" smtClean="0"/>
              <a:t>속합니다</a:t>
            </a:r>
            <a:r>
              <a:rPr lang="en-US" altLang="en-US" sz="2400" b="1" dirty="0" smtClean="0"/>
              <a:t>. </a:t>
            </a:r>
            <a:endParaRPr lang="en-US" altLang="en-US" sz="2400" b="1" dirty="0" smtClean="0"/>
          </a:p>
          <a:p>
            <a:pPr marL="0" indent="0">
              <a:buNone/>
            </a:pPr>
            <a:endParaRPr lang="en-US" altLang="en-US" sz="2400" b="1" dirty="0" smtClean="0"/>
          </a:p>
          <a:p>
            <a:pPr marL="0" indent="0">
              <a:buNone/>
            </a:pPr>
            <a:r>
              <a:rPr lang="ko-KR" altLang="en-US" sz="2400" b="1" dirty="0" smtClean="0"/>
              <a:t>학교</a:t>
            </a:r>
            <a:r>
              <a:rPr lang="en-US" altLang="en-US" sz="2400" b="1" dirty="0" smtClean="0"/>
              <a:t> </a:t>
            </a:r>
            <a:r>
              <a:rPr lang="ko-KR" altLang="en-US" sz="2400" b="1" dirty="0" smtClean="0"/>
              <a:t>교과서에서</a:t>
            </a:r>
            <a:r>
              <a:rPr lang="en-US" altLang="en-US" sz="2400" b="1" dirty="0" smtClean="0"/>
              <a:t> </a:t>
            </a:r>
            <a:r>
              <a:rPr lang="ko-KR" altLang="en-US" sz="2400" b="1" dirty="0" smtClean="0"/>
              <a:t>남중국해를</a:t>
            </a:r>
            <a:r>
              <a:rPr lang="en-US" altLang="en-US" sz="2400" b="1" dirty="0" smtClean="0"/>
              <a:t> </a:t>
            </a:r>
            <a:r>
              <a:rPr lang="ko-KR" altLang="en-US" sz="2400" b="1" dirty="0" smtClean="0"/>
              <a:t>동남아시아해로</a:t>
            </a:r>
            <a:r>
              <a:rPr lang="en-US" altLang="en-US" sz="2400" b="1" dirty="0" smtClean="0"/>
              <a:t> </a:t>
            </a:r>
            <a:r>
              <a:rPr lang="ko-KR" altLang="en-US" sz="2400" b="1" dirty="0" smtClean="0"/>
              <a:t>개명하는</a:t>
            </a:r>
            <a:r>
              <a:rPr lang="en-US" altLang="en-US" sz="2400" b="1" dirty="0" smtClean="0"/>
              <a:t> </a:t>
            </a:r>
            <a:r>
              <a:rPr lang="ko-KR" altLang="en-US" sz="2400" b="1" dirty="0" smtClean="0"/>
              <a:t>것은</a:t>
            </a:r>
            <a:r>
              <a:rPr lang="en-US" altLang="en-US" sz="2400" b="1" dirty="0" smtClean="0"/>
              <a:t> </a:t>
            </a:r>
            <a:r>
              <a:rPr lang="ko-KR" altLang="en-US" sz="2400" b="1" dirty="0" smtClean="0"/>
              <a:t>중화인민공화국</a:t>
            </a:r>
            <a:r>
              <a:rPr lang="en-US" altLang="en-US" sz="2400" b="1" dirty="0" smtClean="0"/>
              <a:t>(PRC)</a:t>
            </a:r>
            <a:r>
              <a:rPr lang="ko-KR" altLang="en-US" sz="2400" b="1" dirty="0" smtClean="0"/>
              <a:t>의</a:t>
            </a:r>
            <a:r>
              <a:rPr lang="en-US" altLang="en-US" sz="2400" b="1" dirty="0" smtClean="0"/>
              <a:t> </a:t>
            </a:r>
            <a:r>
              <a:rPr lang="ko-KR" altLang="en-US" sz="2400" b="1" dirty="0" smtClean="0"/>
              <a:t>군사적</a:t>
            </a:r>
            <a:r>
              <a:rPr lang="en-US" altLang="en-US" sz="2400" b="1" dirty="0" smtClean="0"/>
              <a:t> </a:t>
            </a:r>
            <a:r>
              <a:rPr lang="ko-KR" altLang="en-US" sz="2400" b="1" dirty="0" smtClean="0"/>
              <a:t>침략에</a:t>
            </a:r>
            <a:r>
              <a:rPr lang="en-US" altLang="en-US" sz="2400" b="1" dirty="0" smtClean="0"/>
              <a:t> </a:t>
            </a:r>
            <a:r>
              <a:rPr lang="ko-KR" altLang="en-US" sz="2400" b="1" dirty="0" smtClean="0"/>
              <a:t>맞서</a:t>
            </a:r>
            <a:r>
              <a:rPr lang="en-US" altLang="en-US" sz="2400" b="1" dirty="0" smtClean="0"/>
              <a:t> </a:t>
            </a:r>
            <a:r>
              <a:rPr lang="ko-KR" altLang="en-US" sz="2400" b="1" dirty="0" smtClean="0"/>
              <a:t>우리의</a:t>
            </a:r>
            <a:r>
              <a:rPr lang="en-US" altLang="en-US" sz="2400" b="1" dirty="0" smtClean="0"/>
              <a:t> </a:t>
            </a:r>
            <a:r>
              <a:rPr lang="ko-KR" altLang="en-US" sz="2400" b="1" dirty="0" smtClean="0"/>
              <a:t>주권을</a:t>
            </a:r>
            <a:r>
              <a:rPr lang="en-US" altLang="en-US" sz="2400" b="1" dirty="0" smtClean="0"/>
              <a:t> </a:t>
            </a:r>
            <a:r>
              <a:rPr lang="ko-KR" altLang="en-US" sz="2400" b="1" dirty="0" smtClean="0"/>
              <a:t>지키기</a:t>
            </a:r>
            <a:r>
              <a:rPr lang="en-US" altLang="en-US" sz="2400" b="1" dirty="0" smtClean="0"/>
              <a:t> </a:t>
            </a:r>
            <a:r>
              <a:rPr lang="ko-KR" altLang="en-US" sz="2400" b="1" dirty="0" smtClean="0"/>
              <a:t>위한</a:t>
            </a:r>
            <a:r>
              <a:rPr lang="en-US" altLang="en-US" sz="2400" b="1" dirty="0" smtClean="0"/>
              <a:t> </a:t>
            </a:r>
            <a:r>
              <a:rPr lang="ko-KR" altLang="en-US" sz="2400" b="1" dirty="0" smtClean="0"/>
              <a:t>것입니다</a:t>
            </a:r>
            <a:r>
              <a:rPr lang="en-US" altLang="en-US" sz="2400" b="1" dirty="0" smtClean="0"/>
              <a:t>.</a:t>
            </a:r>
            <a:endParaRPr lang="en-US" altLang="en-US" sz="2400" b="1" dirty="0" smtClean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txBody>
          <a:bodyPr>
            <a:noAutofit/>
          </a:bodyPr>
          <a:lstStyle/>
          <a:p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중국의</a:t>
            </a:r>
            <a:r>
              <a:rPr lang="en-US" altLang="ko-KR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송나라와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명나라의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지도에는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황해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(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서중국해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),     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동중국해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,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남중국해가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있었기</a:t>
            </a:r>
            <a:r>
              <a:rPr lang="en-US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 </a:t>
            </a:r>
            <a:r>
              <a:rPr lang="ko-KR" altLang="en-US" sz="2400" b="1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때문입니다</a:t>
            </a:r>
            <a:endParaRPr lang="ko-KR" altLang="en-US" sz="2400" b="1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pic>
        <p:nvPicPr>
          <p:cNvPr id="4" name="내용 개체 틀 3" descr="http://3.bp.blogspot.com/-Y4plipnLAzA/UXtFdFfy_6I/AAAAAAAAAdM/MchlMC44SOg/s1600/w45_Song_Jin-Dynasty.gif"/>
          <p:cNvPicPr>
            <a:picLocks noGrp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1738870"/>
            <a:ext cx="3801491" cy="49304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http://4.bp.blogspot.com/-wVljUN24DBw/TVqEyVW5r_I/AAAAAAAAAAY/BxWlQSj2_zI/s1600/Map+of+Ming+Dynasty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7" r="23590"/>
          <a:stretch>
            <a:fillRect/>
          </a:stretch>
        </p:blipFill>
        <p:spPr bwMode="auto">
          <a:xfrm>
            <a:off x="4130699" y="2060848"/>
            <a:ext cx="4936173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o-KR" altLang="en-US" sz="2400" b="1" dirty="0">
                <a:latin typeface="+mn-ea"/>
                <a:ea typeface="+mn-ea"/>
                <a:cs typeface="+mn-ea"/>
              </a:rPr>
              <a:t>남중국해는</a:t>
            </a:r>
            <a:r>
              <a:rPr lang="en-US" altLang="en-US" sz="2400" b="1" dirty="0">
                <a:latin typeface="+mn-ea"/>
                <a:ea typeface="+mn-ea"/>
                <a:cs typeface="+mn-ea"/>
              </a:rPr>
              <a:t> </a:t>
            </a:r>
            <a:r>
              <a:rPr lang="ko-KR" altLang="en-US" sz="2400" b="1" dirty="0">
                <a:latin typeface="+mn-ea"/>
                <a:ea typeface="+mn-ea"/>
                <a:cs typeface="+mn-ea"/>
              </a:rPr>
              <a:t>중국의</a:t>
            </a:r>
            <a:r>
              <a:rPr lang="en-US" altLang="en-US" sz="2400" b="1" dirty="0">
                <a:latin typeface="+mn-ea"/>
                <a:ea typeface="+mn-ea"/>
                <a:cs typeface="+mn-ea"/>
              </a:rPr>
              <a:t> </a:t>
            </a:r>
            <a:r>
              <a:rPr lang="ko-KR" altLang="en-US" sz="2400" b="1" dirty="0">
                <a:latin typeface="+mn-ea"/>
                <a:ea typeface="+mn-ea"/>
                <a:cs typeface="+mn-ea"/>
              </a:rPr>
              <a:t>배타적</a:t>
            </a:r>
            <a:r>
              <a:rPr lang="en-US" altLang="en-US" sz="2400" b="1" dirty="0">
                <a:latin typeface="+mn-ea"/>
                <a:ea typeface="+mn-ea"/>
                <a:cs typeface="+mn-ea"/>
              </a:rPr>
              <a:t> </a:t>
            </a:r>
            <a:r>
              <a:rPr lang="ko-KR" altLang="en-US" sz="2400" b="1" dirty="0">
                <a:latin typeface="+mn-ea"/>
                <a:ea typeface="+mn-ea"/>
                <a:cs typeface="+mn-ea"/>
              </a:rPr>
              <a:t>경제</a:t>
            </a:r>
            <a:r>
              <a:rPr lang="en-US" altLang="en-US" sz="2400" b="1" dirty="0">
                <a:latin typeface="+mn-ea"/>
                <a:ea typeface="+mn-ea"/>
                <a:cs typeface="+mn-ea"/>
              </a:rPr>
              <a:t> </a:t>
            </a:r>
            <a:r>
              <a:rPr lang="ko-KR" altLang="en-US" sz="2400" b="1" dirty="0">
                <a:latin typeface="+mn-ea"/>
                <a:ea typeface="+mn-ea"/>
                <a:cs typeface="+mn-ea"/>
              </a:rPr>
              <a:t>수역</a:t>
            </a:r>
            <a:r>
              <a:rPr lang="en-US" altLang="en-US" sz="2400" b="1" dirty="0">
                <a:latin typeface="+mn-ea"/>
                <a:ea typeface="+mn-ea"/>
                <a:cs typeface="+mn-ea"/>
              </a:rPr>
              <a:t>(EEZ)</a:t>
            </a:r>
            <a:r>
              <a:rPr lang="ko-KR" altLang="en-US" sz="2400" b="1" dirty="0">
                <a:latin typeface="+mn-ea"/>
                <a:ea typeface="+mn-ea"/>
                <a:cs typeface="+mn-ea"/>
              </a:rPr>
              <a:t>에</a:t>
            </a:r>
            <a:r>
              <a:rPr lang="en-US" altLang="ko-KR" sz="2400" b="1" dirty="0">
                <a:latin typeface="+mn-ea"/>
                <a:ea typeface="+mn-ea"/>
                <a:cs typeface="+mn-ea"/>
              </a:rPr>
              <a:t>                 </a:t>
            </a:r>
            <a:r>
              <a:rPr lang="en-US" altLang="en-US" sz="2400" b="1" dirty="0">
                <a:latin typeface="+mn-ea"/>
                <a:ea typeface="+mn-ea"/>
                <a:cs typeface="+mn-ea"/>
              </a:rPr>
              <a:t> </a:t>
            </a:r>
            <a:r>
              <a:rPr lang="ko-KR" altLang="en-US" sz="2400" b="1" dirty="0">
                <a:latin typeface="+mn-ea"/>
                <a:ea typeface="+mn-ea"/>
                <a:cs typeface="+mn-ea"/>
              </a:rPr>
              <a:t>위치해야</a:t>
            </a:r>
            <a:r>
              <a:rPr lang="en-US" altLang="en-US" sz="2400" b="1" dirty="0">
                <a:latin typeface="+mn-ea"/>
                <a:ea typeface="+mn-ea"/>
                <a:cs typeface="+mn-ea"/>
              </a:rPr>
              <a:t> </a:t>
            </a:r>
            <a:r>
              <a:rPr lang="ko-KR" altLang="en-US" sz="2400" b="1" dirty="0">
                <a:latin typeface="+mn-ea"/>
                <a:ea typeface="+mn-ea"/>
                <a:cs typeface="+mn-ea"/>
              </a:rPr>
              <a:t>합니다</a:t>
            </a:r>
            <a:r>
              <a:rPr lang="en-US" altLang="en-US" sz="2400" b="1" dirty="0">
                <a:latin typeface="+mn-ea"/>
                <a:ea typeface="+mn-ea"/>
                <a:cs typeface="+mn-ea"/>
              </a:rPr>
              <a:t>.</a:t>
            </a:r>
            <a:br>
              <a:rPr lang="en-US" altLang="en-US" sz="2400" b="1" dirty="0">
                <a:latin typeface="+mn-ea"/>
                <a:ea typeface="+mn-ea"/>
                <a:cs typeface="+mn-ea"/>
              </a:rPr>
            </a:br>
            <a:r>
              <a:rPr lang="ko-KR" altLang="en-US" sz="2400" b="1" dirty="0">
                <a:latin typeface="+mn-ea"/>
                <a:ea typeface="+mn-ea"/>
                <a:cs typeface="+mn-ea"/>
              </a:rPr>
              <a:t>동남아시아해는</a:t>
            </a:r>
            <a:r>
              <a:rPr lang="en-US" altLang="en-US" sz="2400" b="1" dirty="0">
                <a:latin typeface="+mn-ea"/>
                <a:ea typeface="+mn-ea"/>
                <a:cs typeface="+mn-ea"/>
              </a:rPr>
              <a:t> </a:t>
            </a:r>
            <a:r>
              <a:rPr lang="ko-KR" altLang="en-US" sz="2400" b="1" dirty="0">
                <a:latin typeface="+mn-ea"/>
                <a:ea typeface="+mn-ea"/>
                <a:cs typeface="+mn-ea"/>
              </a:rPr>
              <a:t>위임된</a:t>
            </a:r>
            <a:r>
              <a:rPr lang="en-US" altLang="en-US" sz="2400" b="1" dirty="0">
                <a:latin typeface="+mn-ea"/>
                <a:ea typeface="+mn-ea"/>
                <a:cs typeface="+mn-ea"/>
              </a:rPr>
              <a:t> </a:t>
            </a:r>
            <a:r>
              <a:rPr lang="ko-KR" altLang="en-US" sz="2400" b="1" dirty="0">
                <a:latin typeface="+mn-ea"/>
                <a:ea typeface="+mn-ea"/>
                <a:cs typeface="+mn-ea"/>
              </a:rPr>
              <a:t>구역에</a:t>
            </a:r>
            <a:r>
              <a:rPr lang="en-US" altLang="en-US" sz="2400" b="1" dirty="0">
                <a:latin typeface="+mn-ea"/>
                <a:ea typeface="+mn-ea"/>
                <a:cs typeface="+mn-ea"/>
              </a:rPr>
              <a:t> </a:t>
            </a:r>
            <a:r>
              <a:rPr lang="ko-KR" altLang="en-US" sz="2400" b="1" dirty="0">
                <a:latin typeface="+mn-ea"/>
                <a:ea typeface="+mn-ea"/>
                <a:cs typeface="+mn-ea"/>
              </a:rPr>
              <a:t>위치해야</a:t>
            </a:r>
            <a:r>
              <a:rPr lang="en-US" altLang="en-US" sz="2400" b="1" dirty="0">
                <a:latin typeface="+mn-ea"/>
                <a:ea typeface="+mn-ea"/>
                <a:cs typeface="+mn-ea"/>
              </a:rPr>
              <a:t> </a:t>
            </a:r>
            <a:r>
              <a:rPr lang="ko-KR" altLang="en-US" sz="2400" b="1" dirty="0">
                <a:latin typeface="+mn-ea"/>
                <a:ea typeface="+mn-ea"/>
                <a:cs typeface="+mn-ea"/>
              </a:rPr>
              <a:t>합니다</a:t>
            </a:r>
            <a:r>
              <a:rPr lang="en-US" altLang="en-US" sz="2400" b="1" dirty="0">
                <a:latin typeface="+mn-ea"/>
                <a:ea typeface="+mn-ea"/>
                <a:cs typeface="+mn-ea"/>
              </a:rPr>
              <a:t>.</a:t>
            </a:r>
            <a:endParaRPr lang="en-US" altLang="en-US" sz="2400" b="1" dirty="0">
              <a:latin typeface="+mn-ea"/>
              <a:ea typeface="+mn-ea"/>
              <a:cs typeface="+mn-ea"/>
            </a:endParaRPr>
          </a:p>
        </p:txBody>
      </p:sp>
      <p:pic>
        <p:nvPicPr>
          <p:cNvPr id="4" name="내용 개체 틀 3" descr="https://qph.fs.quoracdn.net/main-qimg-4aabd557746740582465d121955df11a-c"/>
          <p:cNvPicPr>
            <a:picLocks noGrp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600200"/>
            <a:ext cx="3928779" cy="525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altLang="ko-KR" sz="2700" b="1" i="1" dirty="0" smtClean="0"/>
            </a:br>
            <a:br>
              <a:rPr lang="en-US" altLang="ko-KR" sz="2700" b="1" i="1" dirty="0" smtClean="0"/>
            </a:br>
            <a:br>
              <a:rPr lang="en-US" altLang="ko-KR" sz="2700" b="1" i="1" dirty="0" smtClean="0"/>
            </a:br>
            <a:r>
              <a:rPr lang="en-US" altLang="en-US" sz="2700" b="1" dirty="0"/>
              <a:t>"</a:t>
            </a:r>
            <a:r>
              <a:rPr lang="ko-KR" altLang="en-US" sz="2700" b="1" dirty="0"/>
              <a:t>역사적</a:t>
            </a:r>
            <a:r>
              <a:rPr lang="en-US" altLang="en-US" sz="2700" b="1" dirty="0"/>
              <a:t> </a:t>
            </a:r>
            <a:r>
              <a:rPr lang="ko-KR" altLang="en-US" sz="2700" b="1" dirty="0"/>
              <a:t>정당성에</a:t>
            </a:r>
            <a:r>
              <a:rPr lang="en-US" altLang="en-US" sz="2700" b="1" dirty="0"/>
              <a:t> </a:t>
            </a:r>
            <a:r>
              <a:rPr lang="ko-KR" altLang="en-US" sz="2700" b="1" dirty="0"/>
              <a:t>근거할</a:t>
            </a:r>
            <a:r>
              <a:rPr lang="en-US" altLang="en-US" sz="2700" b="1" dirty="0"/>
              <a:t> </a:t>
            </a:r>
            <a:r>
              <a:rPr lang="ko-KR" altLang="en-US" sz="2700" b="1" dirty="0"/>
              <a:t>때</a:t>
            </a:r>
            <a:r>
              <a:rPr lang="en-US" altLang="en-US" sz="2700" b="1" dirty="0"/>
              <a:t>, </a:t>
            </a:r>
            <a:r>
              <a:rPr lang="ko-KR" altLang="en-US" sz="2700" b="1" dirty="0"/>
              <a:t>남중국해는</a:t>
            </a:r>
            <a:r>
              <a:rPr lang="en-US" altLang="en-US" sz="2700" b="1" dirty="0"/>
              <a:t> </a:t>
            </a:r>
            <a:r>
              <a:rPr lang="ko-KR" altLang="en-US" sz="2700" b="1" dirty="0"/>
              <a:t>하이난섬과</a:t>
            </a:r>
            <a:r>
              <a:rPr lang="en-US" altLang="en-US" sz="2700" b="1" dirty="0"/>
              <a:t>      </a:t>
            </a:r>
            <a:r>
              <a:rPr lang="ko-KR" altLang="en-US" sz="2700" b="1" dirty="0"/>
              <a:t>타이완</a:t>
            </a:r>
            <a:r>
              <a:rPr lang="en-US" altLang="en-US" sz="2700" b="1" dirty="0"/>
              <a:t> </a:t>
            </a:r>
            <a:r>
              <a:rPr lang="ko-KR" altLang="en-US" sz="2700" b="1" dirty="0"/>
              <a:t>해협</a:t>
            </a:r>
            <a:r>
              <a:rPr lang="en-US" altLang="en-US" sz="2700" b="1" dirty="0"/>
              <a:t> </a:t>
            </a:r>
            <a:r>
              <a:rPr lang="ko-KR" altLang="en-US" sz="2700" b="1" dirty="0"/>
              <a:t>사이의</a:t>
            </a:r>
            <a:r>
              <a:rPr lang="en-US" altLang="en-US" sz="2700" b="1" dirty="0"/>
              <a:t> </a:t>
            </a:r>
            <a:r>
              <a:rPr lang="ko-KR" altLang="en-US" sz="2700" b="1" dirty="0"/>
              <a:t>북위</a:t>
            </a:r>
            <a:r>
              <a:rPr lang="en-US" altLang="en-US" sz="2700" b="1" dirty="0"/>
              <a:t> 20</a:t>
            </a:r>
            <a:r>
              <a:rPr lang="ko-KR" altLang="en-US" sz="2700" b="1" dirty="0"/>
              <a:t>도</a:t>
            </a:r>
            <a:r>
              <a:rPr lang="en-US" altLang="en-US" sz="2700" b="1" dirty="0"/>
              <a:t> </a:t>
            </a:r>
            <a:r>
              <a:rPr lang="ko-KR" altLang="en-US" sz="2700" b="1" dirty="0"/>
              <a:t>이남에</a:t>
            </a:r>
            <a:r>
              <a:rPr lang="en-US" altLang="en-US" sz="2700" b="1" dirty="0"/>
              <a:t> </a:t>
            </a:r>
            <a:r>
              <a:rPr lang="ko-KR" altLang="en-US" sz="2700" b="1" dirty="0"/>
              <a:t>수평적으로</a:t>
            </a:r>
            <a:r>
              <a:rPr lang="en-US" altLang="ko-KR" sz="2700" b="1" dirty="0"/>
              <a:t>        </a:t>
            </a:r>
            <a:r>
              <a:rPr lang="en-US" altLang="en-US" sz="2700" b="1" dirty="0"/>
              <a:t> </a:t>
            </a:r>
            <a:r>
              <a:rPr lang="ko-KR" altLang="en-US" sz="2700" b="1" dirty="0"/>
              <a:t>위치해야</a:t>
            </a:r>
            <a:r>
              <a:rPr lang="en-US" altLang="en-US" sz="2700" b="1" dirty="0"/>
              <a:t> </a:t>
            </a:r>
            <a:r>
              <a:rPr lang="ko-KR" altLang="en-US" sz="2700" b="1" dirty="0"/>
              <a:t>합니다</a:t>
            </a:r>
            <a:r>
              <a:rPr lang="en-US" altLang="en-US" sz="2700" b="1" dirty="0"/>
              <a:t>.</a:t>
            </a:r>
            <a:br>
              <a:rPr lang="en-US" altLang="ko-KR" sz="2700" b="1" dirty="0"/>
            </a:br>
            <a:br>
              <a:rPr lang="ko-KR" altLang="ko-KR" dirty="0"/>
            </a:br>
            <a:endParaRPr lang="ko-KR" altLang="en-US" dirty="0"/>
          </a:p>
        </p:txBody>
      </p:sp>
      <p:pic>
        <p:nvPicPr>
          <p:cNvPr id="5" name="Picture 4" descr="SEAS Map original Bol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67890" y="1636395"/>
            <a:ext cx="4605020" cy="496125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6883</Words>
  <Application>WPS Presentation</Application>
  <PresentationFormat>On-screen Show (4:3)</PresentationFormat>
  <Paragraphs>496</Paragraphs>
  <Slides>44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44</vt:i4>
      </vt:variant>
    </vt:vector>
  </HeadingPairs>
  <TitlesOfParts>
    <vt:vector size="56" baseType="lpstr">
      <vt:lpstr>Arial</vt:lpstr>
      <vt:lpstr>SimSun</vt:lpstr>
      <vt:lpstr>Wingdings</vt:lpstr>
      <vt:lpstr>Times New Roman</vt:lpstr>
      <vt:lpstr>Malgun Gothic</vt:lpstr>
      <vt:lpstr>Microsoft YaHei</vt:lpstr>
      <vt:lpstr>Arial Unicode MS</vt:lpstr>
      <vt:lpstr>Times New Roman</vt:lpstr>
      <vt:lpstr>Gulim</vt:lpstr>
      <vt:lpstr>MS Mincho</vt:lpstr>
      <vt:lpstr>Segoe Print</vt:lpstr>
      <vt:lpstr>Office 테마</vt:lpstr>
      <vt:lpstr>Southeast Asia Commonality (SEACOM) Research Foundation Inc. 동남아시아 공통성연구 재단</vt:lpstr>
      <vt:lpstr>남중국해의  최초의 선원은 누구였습니까?</vt:lpstr>
      <vt:lpstr>인도 타밀나두는 몬순 바람을 이용해 중국 제국과 로마 제국을 바다로 연결하는 뛰어난 항해자이자  상인이었다.</vt:lpstr>
      <vt:lpstr>동남아시아(대만, 폴리네시아를 위한 인도네시아)의 고대 해양 카누 및 범선 종류</vt:lpstr>
      <vt:lpstr> 필리핀 부뚜안의 범선</vt:lpstr>
      <vt:lpstr>동남아시아(비사야, 필리핀)의 아웃리거가 있는  고대 범선 종류</vt:lpstr>
      <vt:lpstr> 고대 남중국해는 1세기부터 12세기까지 ‘인도 아시아 해’라고 불렸을지도 모른다.</vt:lpstr>
      <vt:lpstr>동남아시아 해양 왕국들에서 가장 오래 지속된 인도화</vt:lpstr>
      <vt:lpstr>1947년 이후 영토 분쟁 구단선</vt:lpstr>
      <vt:lpstr>중국에 의한 구단선Nine-dash line</vt:lpstr>
      <vt:lpstr>9단선은 불법입니다 Nine-dash line is illegal</vt:lpstr>
      <vt:lpstr>중국의 남중국해 ‘구단선(9-Dash line)’의  법적 효력</vt:lpstr>
      <vt:lpstr>PowerPoint 演示文稿</vt:lpstr>
      <vt:lpstr>중국의 남중국해 계획</vt:lpstr>
      <vt:lpstr>남중국해 지도 명칭 변경의 현실성</vt:lpstr>
      <vt:lpstr>왜 동남아시아해인가?</vt:lpstr>
      <vt:lpstr>16세기 이전의 중국 역사 지도에는 ‘남해’만 표기되어 있다.</vt:lpstr>
      <vt:lpstr>세계 평화를 위해 우리의 공공 해역인 동남아시아해를 지켜야 하는 이유</vt:lpstr>
      <vt:lpstr>동남아시아해 자원을 지켜야 하는 이유</vt:lpstr>
      <vt:lpstr>동남아시아해에 대한 역사적 해양 권리</vt:lpstr>
      <vt:lpstr> 남중국해는 동남아시아의 해양 왕국들에 의해  1500년간 사용되어 왔다. </vt:lpstr>
      <vt:lpstr>   동남아시아해(현재 '남중국해'로 불리는)는                  국제 해상 고속로이며 자유의 바다(Mare Liberorum), 열린 바다  </vt:lpstr>
      <vt:lpstr>남중국해에 대한  역사적 권리</vt:lpstr>
      <vt:lpstr>  지지대보트를 이용한 범선 무역로 강에서 바다로   </vt:lpstr>
      <vt:lpstr>모든 항해는 4세기부터 인도네시아의 인도화된 왕국에서 시작되었다.</vt:lpstr>
      <vt:lpstr>동남아시아의 인도화</vt:lpstr>
      <vt:lpstr>해양왕국 스리비자야  </vt:lpstr>
      <vt:lpstr>해양왕국 파간 </vt:lpstr>
      <vt:lpstr>중세 인도네시아 수마트라는 “황금의 땅”으로 알려져 있었다.</vt:lpstr>
      <vt:lpstr> 해양왕국 말라카 </vt:lpstr>
      <vt:lpstr>   해양왕국 후난   </vt:lpstr>
      <vt:lpstr>해양왕국 톤도</vt:lpstr>
      <vt:lpstr>  해양 왕국 부투안  </vt:lpstr>
      <vt:lpstr>   술루 술탄국    </vt:lpstr>
      <vt:lpstr> 인도는 역사적으로 영향력을 행사한 나라였습니다. 중국처럼 침략자가 아니었습니다.</vt:lpstr>
      <vt:lpstr> 바다 이름 변경 사례 일본해를 일본해(동해)로</vt:lpstr>
      <vt:lpstr>해양권</vt:lpstr>
      <vt:lpstr>배타적 경제 수역(EEZ) 해역의 권리</vt:lpstr>
      <vt:lpstr>결론</vt:lpstr>
      <vt:lpstr>결론 및 제안</vt:lpstr>
      <vt:lpstr>지도에서 남중국해의 이름을 변경해야 하는       분명한 이유입니다.</vt:lpstr>
      <vt:lpstr>중국의 송나라와 명나라의 지도에는 황해(서중국해),      동중국해, 남중국해가 있었기 때문입니다</vt:lpstr>
      <vt:lpstr>남중국해는 중국의 배타적 경제 수역(EEZ)에                  위치해야 합니다. 동남아시아해는 위임된 구역에 위치해야 합니다.</vt:lpstr>
      <vt:lpstr>   "역사적 정당성에 근거할 때, 남중국해는 하이난섬과      타이완 해협 사이의 북위 20도 이남에 수평적으로         위치해야 합니다.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Balanghai roads on Southeast Asian Sea (being called “ASEAN Sea”) as a mare liberum</dc:title>
  <dc:creator>lg</dc:creator>
  <cp:lastModifiedBy>최경철</cp:lastModifiedBy>
  <cp:revision>175</cp:revision>
  <dcterms:created xsi:type="dcterms:W3CDTF">2019-01-07T21:36:00Z</dcterms:created>
  <dcterms:modified xsi:type="dcterms:W3CDTF">2025-07-15T04:24:08Z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DAF50CB4625A4452B2F4C2FA014A0DCC_13</vt:lpwstr>
  </property>
  <property fmtid="{D5CDD505-2E9C-101B-9397-08002B2CF9AE}" pid="3" name="KSOProductBuildVer">
    <vt:lpwstr>1033-12.2.0.21931</vt:lpwstr>
  </property>
</Properties>
</file>