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71" r:id="rId17"/>
    <p:sldId id="270" r:id="rId18"/>
    <p:sldId id="273" r:id="rId19"/>
    <p:sldId id="274" r:id="rId20"/>
    <p:sldId id="275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55195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6351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4113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1532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5836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6766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13456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6571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27477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5327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2432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CC4B0-FCB3-4CF7-A740-3970AF60CCC4}" type="datetimeFigureOut">
              <a:rPr lang="en-PH" smtClean="0"/>
              <a:t>19/07/2025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D9A57-B255-45B5-B166-824A1A80D81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899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/>
              <a:t>남중국해의 항로 빈도와 이슬람화에 따른 역사적 점유</a:t>
            </a:r>
            <a:endParaRPr lang="en-PH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057672"/>
          </a:xfrm>
        </p:spPr>
        <p:txBody>
          <a:bodyPr>
            <a:normAutofit/>
          </a:bodyPr>
          <a:lstStyle/>
          <a:p>
            <a:r>
              <a:rPr lang="ko-KR" altLang="en-US" sz="2400" b="1" dirty="0" smtClean="0"/>
              <a:t>연구자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파주라 무스타</a:t>
            </a:r>
            <a:r>
              <a:rPr lang="ko-KR" altLang="en-US" sz="2400" dirty="0" smtClean="0"/>
              <a:t>파 </a:t>
            </a:r>
            <a:r>
              <a:rPr lang="en-US" altLang="ko-KR" sz="2400" dirty="0" smtClean="0"/>
              <a:t>(</a:t>
            </a:r>
            <a:r>
              <a:rPr lang="en-US" altLang="ko-KR" sz="2400" dirty="0" err="1" smtClean="0"/>
              <a:t>Fazurah</a:t>
            </a:r>
            <a:r>
              <a:rPr lang="en-US" altLang="ko-KR" sz="2400" dirty="0" smtClean="0"/>
              <a:t> </a:t>
            </a:r>
            <a:r>
              <a:rPr lang="en-US" altLang="ko-KR" sz="2400" dirty="0" err="1" smtClean="0"/>
              <a:t>Mustafah</a:t>
            </a:r>
            <a:r>
              <a:rPr lang="en-US" altLang="ko-KR" sz="2400" dirty="0" smtClean="0"/>
              <a:t>)</a:t>
            </a:r>
            <a:endParaRPr lang="en-PH" sz="2400" dirty="0"/>
          </a:p>
        </p:txBody>
      </p:sp>
    </p:spTree>
    <p:extLst>
      <p:ext uri="{BB962C8B-B14F-4D97-AF65-F5344CB8AC3E}">
        <p14:creationId xmlns:p14="http://schemas.microsoft.com/office/powerpoint/2010/main" val="3378682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sz="3600" b="1" dirty="0" smtClean="0"/>
              <a:t>개요</a:t>
            </a:r>
            <a:r>
              <a:rPr lang="ko-KR" altLang="en-US" sz="3600" dirty="0" smtClean="0"/>
              <a:t/>
            </a:r>
            <a:br>
              <a:rPr lang="ko-KR" altLang="en-US" sz="3600" dirty="0" smtClean="0"/>
            </a:br>
            <a:endParaRPr lang="en-P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916832"/>
            <a:ext cx="7283152" cy="4209331"/>
          </a:xfrm>
        </p:spPr>
        <p:txBody>
          <a:bodyPr/>
          <a:lstStyle/>
          <a:p>
            <a:pPr marL="0" indent="0">
              <a:buNone/>
            </a:pPr>
            <a:endParaRPr lang="en-US" altLang="ko-KR" sz="2400" b="1" dirty="0" smtClean="0"/>
          </a:p>
          <a:p>
            <a:pPr marL="0" indent="0">
              <a:buNone/>
            </a:pPr>
            <a:endParaRPr lang="en-US" altLang="ko-KR" sz="2400" b="1" dirty="0"/>
          </a:p>
          <a:p>
            <a:pPr marL="0" indent="0">
              <a:buNone/>
            </a:pPr>
            <a:r>
              <a:rPr lang="ko-KR" altLang="en-US" sz="2400" b="1" dirty="0" smtClean="0"/>
              <a:t>                       해상 실크로드의 부상</a:t>
            </a:r>
          </a:p>
          <a:p>
            <a:pPr marL="0" indent="0">
              <a:buNone/>
            </a:pPr>
            <a:r>
              <a:rPr lang="ko-KR" altLang="en-US" sz="2400" b="1" dirty="0" smtClean="0"/>
              <a:t>                       동남아시아에서의 상업 중심지</a:t>
            </a:r>
          </a:p>
          <a:p>
            <a:pPr marL="0" indent="0">
              <a:buNone/>
            </a:pPr>
            <a:r>
              <a:rPr lang="ko-KR" altLang="en-US" sz="2400" b="1" dirty="0" smtClean="0"/>
              <a:t>                       이슬람의 평화적 확산</a:t>
            </a:r>
          </a:p>
          <a:p>
            <a:pPr marL="0" indent="0">
              <a:buNone/>
            </a:pPr>
            <a:r>
              <a:rPr lang="ko-KR" altLang="en-US" sz="2400" b="1" dirty="0" smtClean="0"/>
              <a:t>                       종교와 지역 문화의 융합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3987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1.</a:t>
            </a:r>
            <a:r>
              <a:rPr lang="ko-KR" altLang="en-US" sz="2400" b="1" dirty="0" smtClean="0"/>
              <a:t> 남중국해를 통한 항해 빈도와 이슬람화의 역사적 전개이슬람해상무역의 시작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b="1" dirty="0" smtClean="0"/>
              <a:t>12</a:t>
            </a:r>
            <a:r>
              <a:rPr lang="ko-KR" altLang="en-US" sz="1600" b="1" dirty="0" smtClean="0"/>
              <a:t>세기경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중앙아시아를 횡단하던 육상 실크로드</a:t>
            </a:r>
            <a:r>
              <a:rPr lang="en-US" altLang="ko-KR" sz="1600" b="1" dirty="0" smtClean="0"/>
              <a:t>(Silk Road) </a:t>
            </a:r>
            <a:r>
              <a:rPr lang="ko-KR" altLang="en-US" sz="1600" b="1" dirty="0" smtClean="0"/>
              <a:t>상업 루트는 여러 이유로 인해 사실상 작동이 중단되었다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이는 특히 육상 무역망의 해체 및 분열 때문이었다</a:t>
            </a:r>
            <a:r>
              <a:rPr lang="en-US" altLang="ko-KR" sz="1600" b="1" dirty="0" smtClean="0"/>
              <a:t>¹. </a:t>
            </a:r>
            <a:r>
              <a:rPr lang="ko-KR" altLang="en-US" sz="1600" b="1" dirty="0" smtClean="0"/>
              <a:t>이러한 변화로 인해 서쪽의 아랍 상인들과 동쪽의 중국 상인들은 기존의 무역로를 해상으로 전환하였다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이 시기부터 해양은 사람과 물품을 수송하는 주요 경로가 되었으며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오늘날 ‘해양 실크로드</a:t>
            </a:r>
            <a:r>
              <a:rPr lang="en-US" altLang="ko-KR" sz="1600" b="1" dirty="0" smtClean="0"/>
              <a:t>(Maritime Silk Road)’</a:t>
            </a:r>
            <a:r>
              <a:rPr lang="ko-KR" altLang="en-US" sz="1600" b="1" dirty="0" smtClean="0"/>
              <a:t>로 알려진 이 항로는 지중해에서 출발하여 홍해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인도양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남중국해를 거쳐 동남아시아와 중국 남부까지 이어진다</a:t>
            </a:r>
            <a:r>
              <a:rPr lang="en-US" altLang="ko-KR" sz="1600" b="1" dirty="0" smtClean="0"/>
              <a:t>².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비록 이 지역은 수 세기 전부터 이미 해양 상업 활동이 활발히 이루어졌던 곳이었지만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동서 간의 대규모 경제 시장을 잇는 교역이 본격화된 것은 해양이 이종 민족 간 교류와 문화 접촉의 주 경로로 부상한 </a:t>
            </a:r>
            <a:r>
              <a:rPr lang="en-US" altLang="ko-KR" sz="1600" b="1" dirty="0" smtClean="0"/>
              <a:t>12</a:t>
            </a:r>
            <a:r>
              <a:rPr lang="ko-KR" altLang="en-US" sz="1600" b="1" dirty="0" smtClean="0"/>
              <a:t>세기 이후였다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이러한 역사적 변화는 문헌 사료뿐만 아니라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이 시기와 일치하는 다수의 선박 난파선과 육상 고고학 유물들을 통해 입증된다</a:t>
            </a:r>
            <a:r>
              <a:rPr lang="en-US" altLang="ko-KR" sz="1600" b="1" dirty="0" smtClean="0"/>
              <a:t>.</a:t>
            </a:r>
          </a:p>
          <a:p>
            <a:pPr marL="0" indent="0">
              <a:buNone/>
            </a:pPr>
            <a:endParaRPr lang="en-US" altLang="ko-KR" sz="1600" b="1" dirty="0" smtClean="0"/>
          </a:p>
          <a:p>
            <a:pPr marL="0" indent="0">
              <a:buNone/>
            </a:pPr>
            <a:r>
              <a:rPr lang="ko-KR" altLang="en-US" sz="1400" b="1" dirty="0" smtClean="0"/>
              <a:t>각주</a:t>
            </a:r>
            <a:r>
              <a:rPr lang="en-US" altLang="ko-KR" sz="1400" b="1" dirty="0" smtClean="0"/>
              <a:t>:</a:t>
            </a:r>
          </a:p>
          <a:p>
            <a:pPr marL="0" indent="0">
              <a:buNone/>
            </a:pPr>
            <a:r>
              <a:rPr lang="en-PH" sz="1600" b="1" dirty="0" smtClean="0"/>
              <a:t>1. Hall, K. R. (2011). </a:t>
            </a:r>
            <a:r>
              <a:rPr lang="en-PH" sz="1600" b="1" i="1" dirty="0" smtClean="0"/>
              <a:t>A History of Early Southeast Asia: Maritime Trade and Societal Development, 100–1500</a:t>
            </a:r>
            <a:r>
              <a:rPr lang="en-PH" sz="1600" b="1" dirty="0" smtClean="0"/>
              <a:t>. Rowman &amp; Littlefield.</a:t>
            </a:r>
          </a:p>
          <a:p>
            <a:pPr marL="0" indent="0">
              <a:buNone/>
            </a:pPr>
            <a:r>
              <a:rPr lang="en-PH" sz="1600" b="1" dirty="0" smtClean="0"/>
              <a:t>2. Li, T. (2006). </a:t>
            </a:r>
            <a:r>
              <a:rPr lang="en-PH" sz="1600" b="1" i="1" dirty="0" smtClean="0"/>
              <a:t>The Chinese Diaspora and Maritime Southeast Asia: A Historical Perspective</a:t>
            </a:r>
            <a:r>
              <a:rPr lang="en-PH" sz="1600" b="1" dirty="0" smtClean="0"/>
              <a:t>. Institute of Southeast Asian Studies.</a:t>
            </a:r>
          </a:p>
          <a:p>
            <a:pPr marL="0" indent="0">
              <a:buNone/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500669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동남아시아 복합 사회에 미친 해상 무역의 영향</a:t>
            </a:r>
            <a:br>
              <a:rPr lang="ko-KR" altLang="en-US" sz="2400" b="1" dirty="0" smtClean="0"/>
            </a:br>
            <a:endParaRPr lang="en-PH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309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b="1" dirty="0" smtClean="0"/>
              <a:t>이러한 해양 경로의 전환은 남중국해 인근에 위치한 동남아시아 복합 사회에 심대한 영향을 미쳤다</a:t>
            </a:r>
            <a:r>
              <a:rPr lang="en-US" altLang="ko-KR" sz="1600" b="1" dirty="0" smtClean="0"/>
              <a:t>. 12</a:t>
            </a:r>
            <a:r>
              <a:rPr lang="ko-KR" altLang="en-US" sz="1600" b="1" dirty="0" smtClean="0"/>
              <a:t>세기부터 </a:t>
            </a:r>
            <a:r>
              <a:rPr lang="en-US" altLang="ko-KR" sz="1600" b="1" dirty="0" smtClean="0"/>
              <a:t>15</a:t>
            </a:r>
            <a:r>
              <a:rPr lang="ko-KR" altLang="en-US" sz="1600" b="1" dirty="0" smtClean="0"/>
              <a:t>세기 사이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캄보디아의 앙코르</a:t>
            </a:r>
            <a:r>
              <a:rPr lang="en-US" altLang="ko-KR" sz="1600" b="1" dirty="0" smtClean="0"/>
              <a:t>(Angkor), </a:t>
            </a:r>
            <a:r>
              <a:rPr lang="ko-KR" altLang="en-US" sz="1600" b="1" dirty="0" smtClean="0"/>
              <a:t>버마의 파간</a:t>
            </a:r>
            <a:r>
              <a:rPr lang="en-US" altLang="ko-KR" sz="1600" b="1" dirty="0" smtClean="0"/>
              <a:t>(Pagan), </a:t>
            </a:r>
            <a:r>
              <a:rPr lang="ko-KR" altLang="en-US" sz="1600" b="1" dirty="0" smtClean="0"/>
              <a:t>수마트라의 마자파힛</a:t>
            </a:r>
            <a:r>
              <a:rPr lang="en-US" altLang="ko-KR" sz="1600" b="1" dirty="0" smtClean="0"/>
              <a:t>(</a:t>
            </a:r>
            <a:r>
              <a:rPr lang="en-US" altLang="ko-KR" sz="1600" b="1" dirty="0" err="1" smtClean="0"/>
              <a:t>Majapahit</a:t>
            </a:r>
            <a:r>
              <a:rPr lang="en-US" altLang="ko-KR" sz="1600" b="1" dirty="0" smtClean="0"/>
              <a:t>), </a:t>
            </a:r>
            <a:r>
              <a:rPr lang="ko-KR" altLang="en-US" sz="1600" b="1" dirty="0" smtClean="0"/>
              <a:t>베트남의 참파</a:t>
            </a:r>
            <a:r>
              <a:rPr lang="en-US" altLang="ko-KR" sz="1600" b="1" dirty="0" smtClean="0"/>
              <a:t>(</a:t>
            </a:r>
            <a:r>
              <a:rPr lang="en-US" altLang="ko-KR" sz="1600" b="1" dirty="0" err="1" smtClean="0"/>
              <a:t>Champa</a:t>
            </a:r>
            <a:r>
              <a:rPr lang="en-US" altLang="ko-KR" sz="1600" b="1" dirty="0" smtClean="0"/>
              <a:t>), </a:t>
            </a:r>
            <a:r>
              <a:rPr lang="ko-KR" altLang="en-US" sz="1600" b="1" dirty="0" smtClean="0"/>
              <a:t>그리고 말레이시아의 말라카</a:t>
            </a:r>
            <a:r>
              <a:rPr lang="en-US" altLang="ko-KR" sz="1600" b="1" dirty="0" smtClean="0"/>
              <a:t>(Melaka)</a:t>
            </a:r>
            <a:r>
              <a:rPr lang="ko-KR" altLang="en-US" sz="1600" b="1" dirty="0" smtClean="0"/>
              <a:t>와 같은 지역 무역 중심지들이 발달하였다</a:t>
            </a:r>
            <a:r>
              <a:rPr lang="en-US" altLang="ko-KR" sz="1600" b="1" dirty="0" smtClean="0"/>
              <a:t>³. </a:t>
            </a:r>
            <a:r>
              <a:rPr lang="ko-KR" altLang="en-US" sz="1600" b="1" dirty="0" smtClean="0"/>
              <a:t>이들 중심지는 상업의 허브 역할을 하며 동서양의 상인들이 집결하여 다양한 상품을 교환하였다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이들 상품에는 해양 및 산림 자원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희귀한 동물성 제품뿐만 아니라 직물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도자기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유리제품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금속 등과 같은 문화적 물품도 포함되었다</a:t>
            </a:r>
            <a:r>
              <a:rPr lang="en-US" altLang="ko-KR" sz="1600" b="1" dirty="0" smtClean="0"/>
              <a:t>.</a:t>
            </a:r>
          </a:p>
          <a:p>
            <a:endParaRPr lang="en-US" altLang="ko-KR" sz="1600" b="1" dirty="0" smtClean="0"/>
          </a:p>
          <a:p>
            <a:pPr marL="0" indent="0">
              <a:buNone/>
            </a:pPr>
            <a:r>
              <a:rPr lang="ko-KR" altLang="en-US" sz="1600" b="1" dirty="0" smtClean="0"/>
              <a:t>이와 동시에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다양한 민족 간의 상호작용을 통해 각기 다른 종교 체계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신앙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관습 및 사회 규범이 유입되었고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이는 동남아시아를 문화적 융합의 공간으로 형성하는 데 핵심적인 역할을 하였다</a:t>
            </a:r>
            <a:r>
              <a:rPr lang="en-US" altLang="ko-KR" sz="1600" b="1" dirty="0" smtClean="0"/>
              <a:t>.</a:t>
            </a:r>
          </a:p>
          <a:p>
            <a:pPr marL="0" indent="0">
              <a:buNone/>
            </a:pPr>
            <a:endParaRPr lang="en-US" altLang="ko-KR" sz="1600" b="1" dirty="0" smtClean="0"/>
          </a:p>
          <a:p>
            <a:pPr marL="0" indent="0">
              <a:buNone/>
            </a:pPr>
            <a:r>
              <a:rPr lang="ko-KR" altLang="en-US" sz="1400" b="1" dirty="0" smtClean="0"/>
              <a:t>각주</a:t>
            </a:r>
            <a:r>
              <a:rPr lang="en-US" altLang="ko-KR" sz="1400" b="1" dirty="0" smtClean="0"/>
              <a:t>:</a:t>
            </a:r>
          </a:p>
          <a:p>
            <a:pPr marL="0" indent="0">
              <a:buNone/>
            </a:pPr>
            <a:r>
              <a:rPr lang="en-US" altLang="ko-KR" sz="1600" b="1" dirty="0" smtClean="0"/>
              <a:t>Hall, K. R. (1992). </a:t>
            </a:r>
            <a:r>
              <a:rPr lang="en-US" altLang="ko-KR" sz="1600" b="1" i="1" dirty="0" smtClean="0"/>
              <a:t>Maritime Trade and State Development in Early Southeast Asia</a:t>
            </a:r>
            <a:r>
              <a:rPr lang="en-US" altLang="ko-KR" sz="1600" b="1" dirty="0" smtClean="0"/>
              <a:t>. University of Hawaii Press.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81007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3. 15</a:t>
            </a:r>
            <a:r>
              <a:rPr lang="ko-KR" altLang="en-US" sz="2400" b="1" dirty="0" smtClean="0"/>
              <a:t>세기</a:t>
            </a:r>
            <a:r>
              <a:rPr lang="en-US" altLang="ko-KR" sz="2400" b="1" dirty="0" smtClean="0"/>
              <a:t>~17</a:t>
            </a:r>
            <a:r>
              <a:rPr lang="ko-KR" altLang="en-US" sz="2400" b="1" dirty="0" smtClean="0"/>
              <a:t>세기 ‘상업의 시대’와 향신료 무역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sz="2600" b="1" dirty="0" smtClean="0"/>
              <a:t>역사학자 앤서니 리드</a:t>
            </a:r>
            <a:r>
              <a:rPr lang="en-US" altLang="ko-KR" sz="2600" b="1" dirty="0" smtClean="0"/>
              <a:t>(Anthony Reid)</a:t>
            </a:r>
            <a:r>
              <a:rPr lang="ko-KR" altLang="en-US" sz="2600" b="1" dirty="0" smtClean="0"/>
              <a:t>는 </a:t>
            </a:r>
            <a:r>
              <a:rPr lang="en-US" altLang="ko-KR" sz="2600" b="1" dirty="0" smtClean="0"/>
              <a:t>15</a:t>
            </a:r>
            <a:r>
              <a:rPr lang="ko-KR" altLang="en-US" sz="2600" b="1" dirty="0" smtClean="0"/>
              <a:t>세기부터 </a:t>
            </a:r>
            <a:r>
              <a:rPr lang="en-US" altLang="ko-KR" sz="2600" b="1" dirty="0" smtClean="0"/>
              <a:t>17</a:t>
            </a:r>
            <a:r>
              <a:rPr lang="ko-KR" altLang="en-US" sz="2600" b="1" dirty="0" smtClean="0"/>
              <a:t>세기까지를 ‘상업의 시대</a:t>
            </a:r>
            <a:r>
              <a:rPr lang="en-US" altLang="ko-KR" sz="2600" b="1" dirty="0" smtClean="0"/>
              <a:t>(Age of Commerce)’</a:t>
            </a:r>
            <a:r>
              <a:rPr lang="ko-KR" altLang="en-US" sz="2600" b="1" dirty="0" smtClean="0"/>
              <a:t>라고 명명하며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동남아시아 경제사에서 이 시기의 중요성을 강조하였다⁴</a:t>
            </a:r>
            <a:r>
              <a:rPr lang="en-US" altLang="ko-KR" sz="2600" b="1" dirty="0" smtClean="0"/>
              <a:t>. </a:t>
            </a:r>
            <a:r>
              <a:rPr lang="ko-KR" altLang="en-US" sz="2600" b="1" dirty="0" smtClean="0"/>
              <a:t>그는 </a:t>
            </a:r>
            <a:r>
              <a:rPr lang="en-US" altLang="ko-KR" sz="2600" b="1" dirty="0" smtClean="0"/>
              <a:t>15</a:t>
            </a:r>
            <a:r>
              <a:rPr lang="ko-KR" altLang="en-US" sz="2600" b="1" dirty="0" smtClean="0"/>
              <a:t>세기를 유럽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지중해 동부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중국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일본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인도 등지에서 나타난 ‘긴 </a:t>
            </a:r>
            <a:r>
              <a:rPr lang="en-US" altLang="ko-KR" sz="2600" b="1" dirty="0" smtClean="0"/>
              <a:t>16</a:t>
            </a:r>
            <a:r>
              <a:rPr lang="ko-KR" altLang="en-US" sz="2600" b="1" dirty="0" smtClean="0"/>
              <a:t>세기</a:t>
            </a:r>
            <a:r>
              <a:rPr lang="en-US" altLang="ko-KR" sz="2600" b="1" dirty="0" smtClean="0"/>
              <a:t>(long sixteenth century)’</a:t>
            </a:r>
            <a:r>
              <a:rPr lang="ko-KR" altLang="en-US" sz="2600" b="1" dirty="0" smtClean="0"/>
              <a:t>의 경제적 호황을 위한 기반으로 보았다</a:t>
            </a:r>
            <a:r>
              <a:rPr lang="en-US" altLang="ko-KR" sz="2600" b="1" dirty="0" smtClean="0"/>
              <a:t>. </a:t>
            </a:r>
            <a:r>
              <a:rPr lang="ko-KR" altLang="en-US" sz="2600" b="1" dirty="0" smtClean="0"/>
              <a:t>이 시기에는 후추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정향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육두구와 같은 향신료와 해양</a:t>
            </a:r>
            <a:r>
              <a:rPr lang="en-US" altLang="ko-KR" sz="2600" b="1" dirty="0" smtClean="0"/>
              <a:t>·</a:t>
            </a:r>
            <a:r>
              <a:rPr lang="ko-KR" altLang="en-US" sz="2600" b="1" dirty="0" smtClean="0"/>
              <a:t>산림 특산품에 대한 세계적인 수요가 폭발적으로 증가하면서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전 세계의 상인들이 동남아시아 항구들로 몰려들었다</a:t>
            </a:r>
            <a:r>
              <a:rPr lang="en-US" altLang="ko-KR" sz="2600" b="1" dirty="0" smtClean="0"/>
              <a:t>.</a:t>
            </a:r>
          </a:p>
          <a:p>
            <a:endParaRPr lang="en-US" altLang="ko-KR" sz="2600" b="1" dirty="0" smtClean="0"/>
          </a:p>
          <a:p>
            <a:pPr marL="0" indent="0">
              <a:buNone/>
            </a:pPr>
            <a:r>
              <a:rPr lang="ko-KR" altLang="en-US" sz="2600" b="1" dirty="0" smtClean="0"/>
              <a:t>이 가운데 </a:t>
            </a:r>
            <a:r>
              <a:rPr lang="en-US" altLang="ko-KR" sz="2600" b="1" dirty="0" smtClean="0"/>
              <a:t>15</a:t>
            </a:r>
            <a:r>
              <a:rPr lang="ko-KR" altLang="en-US" sz="2600" b="1" dirty="0" smtClean="0"/>
              <a:t>세기 최고의 해상 정치체였던 말라카</a:t>
            </a:r>
            <a:r>
              <a:rPr lang="en-US" altLang="ko-KR" sz="2600" b="1" dirty="0" smtClean="0"/>
              <a:t>(Melaka)</a:t>
            </a:r>
            <a:r>
              <a:rPr lang="ko-KR" altLang="en-US" sz="2600" b="1" dirty="0" smtClean="0"/>
              <a:t>는 무역의 중심지로서 주목받았다</a:t>
            </a:r>
            <a:r>
              <a:rPr lang="en-US" altLang="ko-KR" sz="2600" b="1" dirty="0" smtClean="0"/>
              <a:t>. </a:t>
            </a:r>
            <a:r>
              <a:rPr lang="ko-KR" altLang="en-US" sz="2600" b="1" dirty="0" smtClean="0"/>
              <a:t>해양사학자 케네스 홀</a:t>
            </a:r>
            <a:r>
              <a:rPr lang="en-US" altLang="ko-KR" sz="2600" b="1" dirty="0" smtClean="0"/>
              <a:t>(Kenneth Hall)</a:t>
            </a:r>
            <a:r>
              <a:rPr lang="ko-KR" altLang="en-US" sz="2600" b="1" dirty="0" smtClean="0"/>
              <a:t>은 이를 다음과 같이 기술한다</a:t>
            </a:r>
            <a:r>
              <a:rPr lang="en-US" altLang="ko-KR" sz="2600" b="1" dirty="0" smtClean="0"/>
              <a:t>:</a:t>
            </a:r>
          </a:p>
          <a:p>
            <a:endParaRPr lang="en-US" altLang="ko-KR" sz="2600" b="1" dirty="0" smtClean="0"/>
          </a:p>
          <a:p>
            <a:pPr marL="0" indent="0">
              <a:buNone/>
            </a:pPr>
            <a:r>
              <a:rPr lang="en-US" altLang="ko-KR" sz="2600" b="1" dirty="0" smtClean="0"/>
              <a:t>“</a:t>
            </a:r>
            <a:r>
              <a:rPr lang="ko-KR" altLang="en-US" sz="2600" b="1" dirty="0" smtClean="0"/>
              <a:t>사실상 말라카가 동남아시아에 위치했다는 점은 매우 적절하였다</a:t>
            </a:r>
            <a:r>
              <a:rPr lang="en-US" altLang="ko-KR" sz="2600" b="1" dirty="0" smtClean="0"/>
              <a:t>. </a:t>
            </a:r>
            <a:r>
              <a:rPr lang="ko-KR" altLang="en-US" sz="2600" b="1" dirty="0" smtClean="0"/>
              <a:t>왜냐하면 동남아시아는 당시에 가장 수요가 높은 상품의 공급지였고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수입 직물과 도자기의 가장 중요한 소비시장일 뿐 아니라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중국과 중동 그리고 제</a:t>
            </a:r>
            <a:r>
              <a:rPr lang="en-US" altLang="ko-KR" sz="2600" b="1" dirty="0" smtClean="0"/>
              <a:t>2</a:t>
            </a:r>
            <a:r>
              <a:rPr lang="ko-KR" altLang="en-US" sz="2600" b="1" dirty="0" smtClean="0"/>
              <a:t>차 공급지로부터의 다양한 상품 교환이 이루어지는 공동 중심지였기 때문이다</a:t>
            </a:r>
            <a:r>
              <a:rPr lang="en-US" altLang="ko-KR" sz="2600" b="1" dirty="0" smtClean="0"/>
              <a:t>.”⁵</a:t>
            </a:r>
          </a:p>
          <a:p>
            <a:pPr marL="0" indent="0">
              <a:buNone/>
            </a:pPr>
            <a:endParaRPr lang="en-US" altLang="ko-KR" sz="2500" b="1" dirty="0" smtClean="0"/>
          </a:p>
          <a:p>
            <a:pPr marL="0" indent="0">
              <a:buNone/>
            </a:pPr>
            <a:r>
              <a:rPr lang="ko-KR" altLang="en-US" sz="2200" b="1" dirty="0" smtClean="0"/>
              <a:t>각주</a:t>
            </a:r>
            <a:r>
              <a:rPr lang="en-US" altLang="ko-KR" sz="2200" b="1" dirty="0" smtClean="0"/>
              <a:t>:</a:t>
            </a:r>
          </a:p>
          <a:p>
            <a:pPr marL="0" indent="0">
              <a:buNone/>
            </a:pPr>
            <a:r>
              <a:rPr lang="en-US" altLang="ko-KR" sz="2200" b="1" dirty="0" smtClean="0"/>
              <a:t>4. Reid, A. (1993). </a:t>
            </a:r>
            <a:r>
              <a:rPr lang="en-US" altLang="ko-KR" sz="2200" b="1" i="1" dirty="0" smtClean="0"/>
              <a:t>Southeast Asia in the Age of Commerce, 1450–1680: Expansion and Crisis</a:t>
            </a:r>
            <a:r>
              <a:rPr lang="en-US" altLang="ko-KR" sz="2200" b="1" dirty="0" smtClean="0"/>
              <a:t>. Yale University Press.</a:t>
            </a:r>
          </a:p>
          <a:p>
            <a:pPr marL="0" indent="0">
              <a:buNone/>
            </a:pPr>
            <a:r>
              <a:rPr lang="en-US" altLang="ko-KR" sz="2200" b="1" dirty="0" smtClean="0"/>
              <a:t>5. Hall, K. R. (2004). </a:t>
            </a:r>
            <a:r>
              <a:rPr lang="en-US" altLang="ko-KR" sz="2200" b="1" i="1" dirty="0" smtClean="0"/>
              <a:t>Southeast Asia in the World Economy</a:t>
            </a:r>
            <a:r>
              <a:rPr lang="en-US" altLang="ko-KR" sz="2200" b="1" dirty="0" smtClean="0"/>
              <a:t>. M.E. Sharpe, p.250.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763811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이슬람 문화의 확산과 정치</a:t>
            </a:r>
            <a:r>
              <a:rPr lang="en-US" altLang="ko-KR" sz="2400" b="1" dirty="0" smtClean="0"/>
              <a:t>·</a:t>
            </a:r>
            <a:r>
              <a:rPr lang="ko-KR" altLang="en-US" sz="2400" b="1" dirty="0" smtClean="0"/>
              <a:t>종교 구조의 변화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800" b="1" dirty="0" smtClean="0"/>
              <a:t>9</a:t>
            </a:r>
            <a:r>
              <a:rPr lang="ko-KR" altLang="en-US" sz="1800" b="1" dirty="0" smtClean="0"/>
              <a:t>세기에서 </a:t>
            </a:r>
            <a:r>
              <a:rPr lang="en-US" altLang="ko-KR" sz="1800" b="1" dirty="0" smtClean="0"/>
              <a:t>12</a:t>
            </a:r>
            <a:r>
              <a:rPr lang="ko-KR" altLang="en-US" sz="1800" b="1" dirty="0" smtClean="0"/>
              <a:t>세기 사이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이슬람 문화는 본격적으로 융성하게 되었고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오늘날 우리가 인식하는 ‘이슬람’으로 체계화되었다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초기의 군사적 확장은 단지 명목상 이슬람을 확산시켰을 뿐이며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실제로 이슬람 문화가 사람들의 일상 속으로 깊이 퍼지기 시작한 것은 이후의 일이다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이슬람 문화의 진정한 확산은 무역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선교 활동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그리고 이슬람 사회 내 정치 구조의 변화에 의해 촉진되었다⁶</a:t>
            </a:r>
            <a:r>
              <a:rPr lang="en-US" altLang="ko-KR" sz="1800" b="1" dirty="0" smtClean="0"/>
              <a:t>.</a:t>
            </a:r>
          </a:p>
          <a:p>
            <a:endParaRPr lang="en-US" altLang="ko-KR" sz="1800" b="1" dirty="0" smtClean="0"/>
          </a:p>
          <a:p>
            <a:pPr marL="0" indent="0">
              <a:buNone/>
            </a:pPr>
            <a:r>
              <a:rPr lang="ko-KR" altLang="en-US" sz="1800" b="1" dirty="0" smtClean="0"/>
              <a:t>이로 인해 우리는 서로 다른 이슬람 사회들 내에서 다양한 형태의 이슬람 해석이 존재하게 되었음을 확인할 수 있다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이는 동남아시아에서도 마찬가지로 나타나는 현상이며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특히 상업 활동과 결합된 종교적 교류는 지역 사회의 문화적 변용에 중대한 영향을 미쳤다</a:t>
            </a:r>
            <a:r>
              <a:rPr lang="en-US" altLang="ko-KR" sz="1800" b="1" dirty="0" smtClean="0"/>
              <a:t>.</a:t>
            </a:r>
          </a:p>
          <a:p>
            <a:pPr marL="0" indent="0">
              <a:buNone/>
            </a:pPr>
            <a:endParaRPr lang="en-US" altLang="ko-KR" sz="1600" b="1" dirty="0"/>
          </a:p>
          <a:p>
            <a:pPr marL="0" indent="0">
              <a:buNone/>
            </a:pPr>
            <a:r>
              <a:rPr lang="ko-KR" altLang="en-US" sz="1400" b="1" dirty="0" smtClean="0"/>
              <a:t>각주</a:t>
            </a:r>
            <a:r>
              <a:rPr lang="en-US" altLang="ko-KR" sz="1400" b="1" dirty="0" smtClean="0"/>
              <a:t>:</a:t>
            </a:r>
          </a:p>
          <a:p>
            <a:pPr marL="0" indent="0">
              <a:buNone/>
            </a:pPr>
            <a:r>
              <a:rPr lang="en-US" altLang="ko-KR" sz="1400" b="1" dirty="0" smtClean="0"/>
              <a:t>6. </a:t>
            </a:r>
            <a:r>
              <a:rPr lang="en-US" sz="1400" b="1" dirty="0" smtClean="0"/>
              <a:t>Hodgson, M. G. S. (1974). </a:t>
            </a:r>
            <a:r>
              <a:rPr lang="en-US" sz="1400" b="1" i="1" dirty="0" smtClean="0"/>
              <a:t>The Venture of Islam, Volume 2: The Expansion of Islam in the Middle Periods</a:t>
            </a:r>
            <a:r>
              <a:rPr lang="en-US" sz="1400" b="1" dirty="0" smtClean="0"/>
              <a:t>. University of Chicago Press.</a:t>
            </a:r>
            <a:endParaRPr lang="en-US" altLang="ko-KR" sz="1400" b="1" dirty="0" smtClean="0"/>
          </a:p>
          <a:p>
            <a:pPr marL="0" indent="0">
              <a:buNone/>
            </a:pPr>
            <a:endParaRPr lang="en-US" altLang="ko-KR" sz="1600" b="1" dirty="0" smtClean="0"/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245703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5. 15</a:t>
            </a:r>
            <a:r>
              <a:rPr lang="ko-KR" altLang="en-US" sz="2400" b="1" dirty="0" smtClean="0"/>
              <a:t>세기 중국 사료 속 해상 교역로의 기술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b="1" dirty="0" smtClean="0"/>
              <a:t>15</a:t>
            </a:r>
            <a:r>
              <a:rPr lang="ko-KR" altLang="en-US" sz="1600" b="1" dirty="0" smtClean="0"/>
              <a:t>세기 중국의 문헌은 두 개의 주요 해상 교역로를 언급하고 있다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원대 말기</a:t>
            </a:r>
            <a:r>
              <a:rPr lang="en-US" altLang="ko-KR" sz="1600" b="1" dirty="0" smtClean="0"/>
              <a:t>(1279–1368)</a:t>
            </a:r>
            <a:r>
              <a:rPr lang="ko-KR" altLang="en-US" sz="1600" b="1" dirty="0" smtClean="0"/>
              <a:t>에 작성된 왕대원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汪大淵</a:t>
            </a:r>
            <a:r>
              <a:rPr lang="en-US" altLang="ko-KR" sz="1600" b="1" dirty="0" smtClean="0"/>
              <a:t>)</a:t>
            </a:r>
            <a:r>
              <a:rPr lang="ko-KR" altLang="en-US" sz="1600" b="1" dirty="0" smtClean="0"/>
              <a:t>의 </a:t>
            </a:r>
            <a:r>
              <a:rPr lang="en-US" altLang="ko-KR" sz="1600" b="1" dirty="0" smtClean="0"/>
              <a:t>『</a:t>
            </a:r>
            <a:r>
              <a:rPr lang="ko-KR" altLang="en-US" sz="1600" b="1" dirty="0" smtClean="0"/>
              <a:t>도이지략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島夷志略</a:t>
            </a:r>
            <a:r>
              <a:rPr lang="en-US" altLang="ko-KR" sz="1600" b="1" dirty="0" smtClean="0"/>
              <a:t>)』</a:t>
            </a:r>
            <a:r>
              <a:rPr lang="ko-KR" altLang="en-US" sz="1600" b="1" dirty="0" smtClean="0"/>
              <a:t>에서는 다음과 같은 경로가 묘사된다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첫째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동해 항로는 중국해를 건너 대만을 지나 루손</a:t>
            </a:r>
            <a:r>
              <a:rPr lang="en-US" altLang="ko-KR" sz="1600" b="1" dirty="0" smtClean="0"/>
              <a:t>(Luzon)</a:t>
            </a:r>
            <a:r>
              <a:rPr lang="ko-KR" altLang="en-US" sz="1600" b="1" dirty="0" smtClean="0"/>
              <a:t>과 민다나오</a:t>
            </a:r>
            <a:r>
              <a:rPr lang="en-US" altLang="ko-KR" sz="1600" b="1" dirty="0" smtClean="0"/>
              <a:t>(Mindanao), </a:t>
            </a:r>
            <a:r>
              <a:rPr lang="ko-KR" altLang="en-US" sz="1600" b="1" dirty="0" smtClean="0"/>
              <a:t>술루</a:t>
            </a:r>
            <a:r>
              <a:rPr lang="en-US" altLang="ko-KR" sz="1600" b="1" dirty="0" smtClean="0"/>
              <a:t>(Sulu), </a:t>
            </a:r>
            <a:r>
              <a:rPr lang="ko-KR" altLang="en-US" sz="1600" b="1" dirty="0" smtClean="0"/>
              <a:t>보르네오</a:t>
            </a:r>
            <a:r>
              <a:rPr lang="en-US" altLang="ko-KR" sz="1600" b="1" dirty="0" smtClean="0"/>
              <a:t>(Borneo), </a:t>
            </a:r>
            <a:r>
              <a:rPr lang="ko-KR" altLang="en-US" sz="1600" b="1" dirty="0" smtClean="0"/>
              <a:t>그리고 몰루카</a:t>
            </a:r>
            <a:r>
              <a:rPr lang="en-US" altLang="ko-KR" sz="1600" b="1" dirty="0" smtClean="0"/>
              <a:t>(Moluccas, </a:t>
            </a:r>
            <a:r>
              <a:rPr lang="ko-KR" altLang="en-US" sz="1600" b="1" dirty="0" smtClean="0"/>
              <a:t>향신료 제도</a:t>
            </a:r>
            <a:r>
              <a:rPr lang="en-US" altLang="ko-KR" sz="1600" b="1" dirty="0" smtClean="0"/>
              <a:t>)</a:t>
            </a:r>
            <a:r>
              <a:rPr lang="ko-KR" altLang="en-US" sz="1600" b="1" dirty="0" smtClean="0"/>
              <a:t>로 이어진다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둘째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서해 항로는 중국 연안을 따라 베트남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태국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말레이시아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싱가포르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자바</a:t>
            </a:r>
            <a:r>
              <a:rPr lang="en-US" altLang="ko-KR" sz="1600" b="1" dirty="0" smtClean="0"/>
              <a:t>(Java), </a:t>
            </a:r>
            <a:r>
              <a:rPr lang="ko-KR" altLang="en-US" sz="1600" b="1" dirty="0" smtClean="0"/>
              <a:t>수마트라</a:t>
            </a:r>
            <a:r>
              <a:rPr lang="en-US" altLang="ko-KR" sz="1600" b="1" dirty="0" smtClean="0"/>
              <a:t>(Sumatra), </a:t>
            </a:r>
            <a:r>
              <a:rPr lang="ko-KR" altLang="en-US" sz="1600" b="1" dirty="0" smtClean="0"/>
              <a:t>벵골</a:t>
            </a:r>
            <a:r>
              <a:rPr lang="en-US" altLang="ko-KR" sz="1600" b="1" dirty="0" smtClean="0"/>
              <a:t>(Bengal), </a:t>
            </a:r>
            <a:r>
              <a:rPr lang="ko-KR" altLang="en-US" sz="1600" b="1" dirty="0" smtClean="0"/>
              <a:t>인도를 거쳐 메카</a:t>
            </a:r>
            <a:r>
              <a:rPr lang="en-US" altLang="ko-KR" sz="1600" b="1" dirty="0" smtClean="0"/>
              <a:t>(Mecca)</a:t>
            </a:r>
            <a:r>
              <a:rPr lang="ko-KR" altLang="en-US" sz="1600" b="1" dirty="0" smtClean="0"/>
              <a:t>에 이른다⁷</a:t>
            </a:r>
            <a:r>
              <a:rPr lang="en-US" altLang="ko-KR" sz="1600" b="1" dirty="0" smtClean="0"/>
              <a:t>.</a:t>
            </a:r>
          </a:p>
          <a:p>
            <a:pPr marL="0" indent="0">
              <a:buNone/>
            </a:pPr>
            <a:endParaRPr lang="en-US" altLang="ko-KR" sz="1600" b="1" dirty="0" smtClean="0"/>
          </a:p>
          <a:p>
            <a:pPr marL="0" indent="0">
              <a:buNone/>
            </a:pPr>
            <a:r>
              <a:rPr lang="ko-KR" altLang="en-US" sz="1600" b="1" dirty="0" smtClean="0"/>
              <a:t>또한 </a:t>
            </a:r>
            <a:r>
              <a:rPr lang="en-US" altLang="ko-KR" sz="1600" b="1" dirty="0" smtClean="0"/>
              <a:t>『</a:t>
            </a:r>
            <a:r>
              <a:rPr lang="ko-KR" altLang="en-US" sz="1600" b="1" dirty="0" smtClean="0"/>
              <a:t>순풍향송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順風相送</a:t>
            </a:r>
            <a:r>
              <a:rPr lang="en-US" altLang="ko-KR" sz="1600" b="1" dirty="0" smtClean="0"/>
              <a:t>)』</a:t>
            </a:r>
            <a:r>
              <a:rPr lang="ko-KR" altLang="en-US" sz="1600" b="1" dirty="0" smtClean="0"/>
              <a:t>이라는 익명의 항해 지침서는 </a:t>
            </a:r>
            <a:r>
              <a:rPr lang="en-US" altLang="ko-KR" sz="1600" b="1" dirty="0" smtClean="0"/>
              <a:t>1430</a:t>
            </a:r>
            <a:r>
              <a:rPr lang="ko-KR" altLang="en-US" sz="1600" b="1" dirty="0" smtClean="0"/>
              <a:t>년경에 최초로 작성되었고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이후 </a:t>
            </a:r>
            <a:r>
              <a:rPr lang="en-US" altLang="ko-KR" sz="1600" b="1" dirty="0" smtClean="0"/>
              <a:t>1571</a:t>
            </a:r>
            <a:r>
              <a:rPr lang="ko-KR" altLang="en-US" sz="1600" b="1" dirty="0" smtClean="0"/>
              <a:t>년에 보완되었다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이 문헌은 동해 항로가 중국해를 건너 루손과 민도로</a:t>
            </a:r>
            <a:r>
              <a:rPr lang="en-US" altLang="ko-KR" sz="1600" b="1" dirty="0" smtClean="0"/>
              <a:t>(Mindoro)</a:t>
            </a:r>
            <a:r>
              <a:rPr lang="ko-KR" altLang="en-US" sz="1600" b="1" dirty="0" smtClean="0"/>
              <a:t>를 지나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팔라완 동해안을 따라 발람바간</a:t>
            </a:r>
            <a:r>
              <a:rPr lang="en-US" altLang="ko-KR" sz="1600" b="1" dirty="0" smtClean="0"/>
              <a:t>(</a:t>
            </a:r>
            <a:r>
              <a:rPr lang="en-US" altLang="ko-KR" sz="1600" b="1" dirty="0" err="1" smtClean="0"/>
              <a:t>Balambangan</a:t>
            </a:r>
            <a:r>
              <a:rPr lang="en-US" altLang="ko-KR" sz="1600" b="1" dirty="0" smtClean="0"/>
              <a:t>), </a:t>
            </a:r>
            <a:r>
              <a:rPr lang="ko-KR" altLang="en-US" sz="1600" b="1" dirty="0" smtClean="0"/>
              <a:t>보르네오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자바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술라웨시</a:t>
            </a:r>
            <a:r>
              <a:rPr lang="en-US" altLang="ko-KR" sz="1600" b="1" dirty="0" smtClean="0"/>
              <a:t>(Sulawesi), </a:t>
            </a:r>
            <a:r>
              <a:rPr lang="ko-KR" altLang="en-US" sz="1600" b="1" dirty="0" smtClean="0"/>
              <a:t>그리고 몰루카 제도에 이른다고 기술한다⁸</a:t>
            </a:r>
            <a:r>
              <a:rPr lang="en-US" altLang="ko-KR" sz="1600" b="1" dirty="0" smtClean="0"/>
              <a:t>.</a:t>
            </a:r>
          </a:p>
          <a:p>
            <a:endParaRPr lang="en-US" sz="1600" b="1" dirty="0" smtClean="0"/>
          </a:p>
          <a:p>
            <a:pPr marL="0" indent="0">
              <a:buNone/>
            </a:pPr>
            <a:r>
              <a:rPr lang="ko-KR" altLang="en-US" sz="1400" b="1" dirty="0" smtClean="0"/>
              <a:t>각주</a:t>
            </a:r>
            <a:r>
              <a:rPr lang="en-US" altLang="ko-KR" sz="1400" b="1" dirty="0" smtClean="0"/>
              <a:t>:</a:t>
            </a:r>
          </a:p>
          <a:p>
            <a:pPr marL="0" indent="0">
              <a:buNone/>
            </a:pPr>
            <a:r>
              <a:rPr lang="en-US" sz="1600" b="1" dirty="0" smtClean="0"/>
              <a:t>7. Wong, L. Y. (1979). </a:t>
            </a:r>
            <a:r>
              <a:rPr lang="en-US" sz="1600" b="1" i="1" dirty="0" smtClean="0"/>
              <a:t>China’s Maritime Trade with East Asia, 1368–1750</a:t>
            </a:r>
            <a:r>
              <a:rPr lang="en-US" sz="1600" b="1" dirty="0" smtClean="0"/>
              <a:t>. Longman, p.56.</a:t>
            </a:r>
          </a:p>
          <a:p>
            <a:pPr marL="0" indent="0">
              <a:buNone/>
            </a:pPr>
            <a:r>
              <a:rPr lang="en-US" sz="1600" b="1" dirty="0" smtClean="0"/>
              <a:t>8. Goddio, F. (2002). </a:t>
            </a:r>
            <a:r>
              <a:rPr lang="en-US" sz="1600" b="1" i="1" dirty="0" smtClean="0"/>
              <a:t>Lost Treasures of the Manila Galleons</a:t>
            </a:r>
            <a:r>
              <a:rPr lang="en-US" sz="1600" b="1" dirty="0" smtClean="0"/>
              <a:t>. </a:t>
            </a:r>
            <a:r>
              <a:rPr lang="en-US" sz="1600" b="1" dirty="0" err="1" smtClean="0"/>
              <a:t>Periplus</a:t>
            </a:r>
            <a:r>
              <a:rPr lang="en-US" sz="1600" b="1" dirty="0" smtClean="0"/>
              <a:t> Editions, p.6.</a:t>
            </a:r>
          </a:p>
          <a:p>
            <a:endParaRPr lang="en-PH" sz="1600" b="1" dirty="0"/>
          </a:p>
        </p:txBody>
      </p:sp>
    </p:spTree>
    <p:extLst>
      <p:ext uri="{BB962C8B-B14F-4D97-AF65-F5344CB8AC3E}">
        <p14:creationId xmlns:p14="http://schemas.microsoft.com/office/powerpoint/2010/main" val="2277157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6. </a:t>
            </a:r>
            <a:r>
              <a:rPr lang="ko-KR" altLang="en-US" sz="2400" b="1" dirty="0" smtClean="0"/>
              <a:t>인도네시아와 필리핀 지역에서의 이슬람 정착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ko-KR" altLang="en-US" sz="3400" b="1" dirty="0" smtClean="0"/>
              <a:t>역사 기록에 따르면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무슬림 상인들은 인도네시아 제도에 존재하던 희귀 향신료를 찾기 위해 이 지역에 도달하였으며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일부 상인들은 현지에 정착하여 토착민들과 융합되었다</a:t>
            </a:r>
            <a:r>
              <a:rPr lang="en-US" altLang="ko-KR" sz="3400" b="1" dirty="0" smtClean="0"/>
              <a:t>. </a:t>
            </a:r>
            <a:r>
              <a:rPr lang="ko-KR" altLang="en-US" sz="3400" b="1" dirty="0" smtClean="0"/>
              <a:t>특히 수마트라</a:t>
            </a:r>
            <a:r>
              <a:rPr lang="en-US" altLang="ko-KR" sz="3400" b="1" dirty="0" smtClean="0"/>
              <a:t>(Sumatra) </a:t>
            </a:r>
            <a:r>
              <a:rPr lang="ko-KR" altLang="en-US" sz="3400" b="1" dirty="0" smtClean="0"/>
              <a:t>섬에 도착한 무슬림 상인들 이후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현지 왕들이 이슬람을 받아들이기 시작하였고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이는 이들이 국제 해상 교역망에 편입되는 데 결정적인 역할을 하였다⁹</a:t>
            </a:r>
            <a:r>
              <a:rPr lang="en-US" altLang="ko-KR" sz="3400" b="1" dirty="0" smtClean="0"/>
              <a:t>. </a:t>
            </a:r>
            <a:r>
              <a:rPr lang="ko-KR" altLang="en-US" sz="3400" b="1" dirty="0" smtClean="0"/>
              <a:t>이러한 변화는 </a:t>
            </a:r>
            <a:r>
              <a:rPr lang="en-US" altLang="ko-KR" sz="3400" b="1" dirty="0" smtClean="0"/>
              <a:t>13</a:t>
            </a:r>
            <a:r>
              <a:rPr lang="ko-KR" altLang="en-US" sz="3400" b="1" dirty="0" smtClean="0"/>
              <a:t>세기 수마트라 왕들의 무덤비에 이슬람 연도가 새겨진 비문으로 확인된다</a:t>
            </a:r>
            <a:r>
              <a:rPr lang="en-US" altLang="ko-KR" sz="3400" b="1" dirty="0" smtClean="0"/>
              <a:t>.</a:t>
            </a:r>
          </a:p>
          <a:p>
            <a:pPr marL="0" indent="0">
              <a:buNone/>
            </a:pPr>
            <a:endParaRPr lang="en-US" altLang="ko-KR" sz="3400" b="1" dirty="0" smtClean="0"/>
          </a:p>
          <a:p>
            <a:pPr marL="0" indent="0">
              <a:buNone/>
            </a:pPr>
            <a:r>
              <a:rPr lang="ko-KR" altLang="en-US" sz="3400" b="1" dirty="0" smtClean="0"/>
              <a:t>필리핀 제도와 관련해서는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당나라 시대</a:t>
            </a:r>
            <a:r>
              <a:rPr lang="en-US" altLang="ko-KR" sz="3400" b="1" dirty="0" smtClean="0"/>
              <a:t>(618–907)</a:t>
            </a:r>
            <a:r>
              <a:rPr lang="ko-KR" altLang="en-US" sz="3400" b="1" dirty="0" smtClean="0"/>
              <a:t>의 도자기류가 무슬림 상인들에 의해 필리핀으로 수입되었다는 고고학적 기록이 존재하며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이는 </a:t>
            </a:r>
            <a:r>
              <a:rPr lang="en-US" altLang="ko-KR" sz="3400" b="1" dirty="0" smtClean="0"/>
              <a:t>10</a:t>
            </a:r>
            <a:r>
              <a:rPr lang="ko-KR" altLang="en-US" sz="3400" b="1" dirty="0" smtClean="0"/>
              <a:t>세기 이전에 이미 이 지역에 무슬림이 존재했음을 시사한다</a:t>
            </a:r>
            <a:r>
              <a:rPr lang="en-US" altLang="ko-KR" sz="3400" b="1" dirty="0" smtClean="0"/>
              <a:t>. 13</a:t>
            </a:r>
            <a:r>
              <a:rPr lang="ko-KR" altLang="en-US" sz="3400" b="1" dirty="0" smtClean="0"/>
              <a:t>세기에는 무슬림 상인들과 필리핀 현지인들 간의 교류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그리고 브루나이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말레이시아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인도네시아 등과의 해상 교역망이 이슬람의 확산을 촉진하였다</a:t>
            </a:r>
            <a:r>
              <a:rPr lang="en-US" altLang="ko-KR" sz="3400" b="1" dirty="0" smtClean="0"/>
              <a:t>.</a:t>
            </a:r>
          </a:p>
          <a:p>
            <a:pPr marL="0" indent="0">
              <a:buNone/>
            </a:pPr>
            <a:endParaRPr lang="en-US" altLang="ko-KR" sz="3400" b="1" dirty="0" smtClean="0"/>
          </a:p>
          <a:p>
            <a:pPr marL="0" indent="0">
              <a:buNone/>
            </a:pPr>
            <a:r>
              <a:rPr lang="ko-KR" altLang="en-US" sz="3400" b="1" dirty="0" smtClean="0"/>
              <a:t>이로 인해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동남아시아에서 이슬람은 전쟁이나 강압이 아니라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무역과 일상적 상호작용을 통해 평화롭게 전파되었으며</a:t>
            </a:r>
            <a:r>
              <a:rPr lang="en-US" altLang="ko-KR" sz="3400" b="1" dirty="0" smtClean="0"/>
              <a:t>, </a:t>
            </a:r>
            <a:r>
              <a:rPr lang="ko-KR" altLang="en-US" sz="3400" b="1" dirty="0" smtClean="0"/>
              <a:t>불교와 마찬가지로 현지의 기존 문화 및 종교적 요소와 융합되었다</a:t>
            </a:r>
            <a:r>
              <a:rPr lang="en-US" altLang="ko-KR" sz="3400" b="1" dirty="0" smtClean="0"/>
              <a:t>.</a:t>
            </a:r>
          </a:p>
          <a:p>
            <a:pPr marL="0" indent="0">
              <a:buNone/>
            </a:pPr>
            <a:endParaRPr lang="en-US" altLang="ko-KR" sz="3400" b="1" dirty="0" smtClean="0"/>
          </a:p>
          <a:p>
            <a:pPr marL="0" indent="0">
              <a:buNone/>
            </a:pPr>
            <a:endParaRPr lang="en-US" altLang="ko-KR" sz="2900" b="1" dirty="0"/>
          </a:p>
          <a:p>
            <a:pPr marL="0" indent="0">
              <a:buNone/>
            </a:pPr>
            <a:r>
              <a:rPr lang="ko-KR" altLang="en-US" sz="2900" b="1" dirty="0" smtClean="0"/>
              <a:t>각주</a:t>
            </a:r>
            <a:r>
              <a:rPr lang="en-US" altLang="ko-KR" sz="2900" b="1" dirty="0" smtClean="0"/>
              <a:t>:</a:t>
            </a:r>
          </a:p>
          <a:p>
            <a:pPr marL="0" indent="0">
              <a:buNone/>
            </a:pPr>
            <a:r>
              <a:rPr lang="en-US" altLang="ko-KR" dirty="0" smtClean="0"/>
              <a:t>9. Johns, A. H. (1975). "Islamization in Southeast Asia: Reflections and Reconsiderations", </a:t>
            </a:r>
            <a:r>
              <a:rPr lang="en-US" altLang="ko-KR" i="1" dirty="0" smtClean="0"/>
              <a:t>Southeast Asian Affairs</a:t>
            </a:r>
            <a:r>
              <a:rPr lang="en-US" altLang="ko-KR" dirty="0" smtClean="0"/>
              <a:t>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56258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7. </a:t>
            </a:r>
            <a:r>
              <a:rPr lang="ko-KR" altLang="en-US" sz="2400" b="1" dirty="0" smtClean="0"/>
              <a:t>동남아시아 이슬람화의 시기와 다양한 경로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sz="2900" b="1" dirty="0" smtClean="0"/>
              <a:t>이슬람이 동남아시아에 언제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어떤 경로로 도입되었는지에 대해서는 학자들 사이에서도 다양한 견해가 존재한다</a:t>
            </a:r>
            <a:r>
              <a:rPr lang="en-US" altLang="ko-KR" sz="2900" b="1" dirty="0" smtClean="0"/>
              <a:t>. </a:t>
            </a:r>
            <a:r>
              <a:rPr lang="ko-KR" altLang="en-US" sz="2900" b="1" dirty="0" smtClean="0"/>
              <a:t>유럽 역사학자들은 이슬람이 인도와의 무역 접촉을 통해 유입되었다고 주장하는 반면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동남아시아 무슬림 학자들은 아라비아 반도에서 직접 유입되었다고 본다</a:t>
            </a:r>
            <a:r>
              <a:rPr lang="en-US" altLang="ko-KR" sz="2900" b="1" dirty="0" smtClean="0"/>
              <a:t>. </a:t>
            </a:r>
            <a:r>
              <a:rPr lang="ko-KR" altLang="en-US" sz="2900" b="1" dirty="0" smtClean="0"/>
              <a:t>또 다른 견해로는 무역에 종사하던 중국계 무슬림들이 이슬람을 전파하였다는 주장도 있다</a:t>
            </a:r>
            <a:r>
              <a:rPr lang="en-US" altLang="ko-KR" sz="2900" b="1" dirty="0" smtClean="0"/>
              <a:t>¹⁰.</a:t>
            </a:r>
          </a:p>
          <a:p>
            <a:endParaRPr lang="en-US" altLang="ko-KR" sz="2900" b="1" dirty="0" smtClean="0"/>
          </a:p>
          <a:p>
            <a:pPr marL="0" indent="0">
              <a:buNone/>
            </a:pPr>
            <a:r>
              <a:rPr lang="ko-KR" altLang="en-US" sz="2900" b="1" dirty="0" smtClean="0"/>
              <a:t>이러한 논쟁에도 불구하고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대부분의 학자들은 동남아시아에서 이슬람의 영향력이 적어도 </a:t>
            </a:r>
            <a:r>
              <a:rPr lang="en-US" altLang="ko-KR" sz="2900" b="1" dirty="0" smtClean="0"/>
              <a:t>1400</a:t>
            </a:r>
            <a:r>
              <a:rPr lang="ko-KR" altLang="en-US" sz="2900" b="1" dirty="0" smtClean="0"/>
              <a:t>년경에는 확립되어 있었으며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일부 지역에서는 </a:t>
            </a:r>
            <a:r>
              <a:rPr lang="en-US" altLang="ko-KR" sz="2900" b="1" dirty="0" smtClean="0"/>
              <a:t>1100</a:t>
            </a:r>
            <a:r>
              <a:rPr lang="ko-KR" altLang="en-US" sz="2900" b="1" dirty="0" smtClean="0"/>
              <a:t>년경부터 이미 존재했을 가능성에 동의한다</a:t>
            </a:r>
            <a:r>
              <a:rPr lang="en-US" altLang="ko-KR" sz="2900" b="1" dirty="0" smtClean="0"/>
              <a:t>. </a:t>
            </a:r>
            <a:r>
              <a:rPr lang="ko-KR" altLang="en-US" sz="2900" b="1" dirty="0" smtClean="0"/>
              <a:t>대표적으로 수마트라 북부 아체</a:t>
            </a:r>
            <a:r>
              <a:rPr lang="en-US" altLang="ko-KR" sz="2900" b="1" dirty="0" smtClean="0"/>
              <a:t>(Aceh)</a:t>
            </a:r>
            <a:r>
              <a:rPr lang="ko-KR" altLang="en-US" sz="2900" b="1" dirty="0" smtClean="0"/>
              <a:t>는 이른 시기에 이슬람이 뿌리내린 지역으로 자주 언급된다</a:t>
            </a:r>
            <a:r>
              <a:rPr lang="en-US" altLang="ko-KR" sz="2900" b="1" dirty="0" smtClean="0"/>
              <a:t>. </a:t>
            </a:r>
            <a:r>
              <a:rPr lang="ko-KR" altLang="en-US" sz="2900" b="1" dirty="0" smtClean="0"/>
              <a:t>이슬람화는 이후 수 세기 동안 말레이시아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남부 태국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인도네시아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브루나이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필리핀 남부 지역으로 확산되었다</a:t>
            </a:r>
            <a:r>
              <a:rPr lang="en-US" altLang="ko-KR" sz="2900" b="1" dirty="0" smtClean="0"/>
              <a:t>.</a:t>
            </a:r>
          </a:p>
          <a:p>
            <a:endParaRPr lang="en-US" altLang="ko-KR" sz="2900" b="1" dirty="0" smtClean="0"/>
          </a:p>
          <a:p>
            <a:pPr marL="0" indent="0">
              <a:buNone/>
            </a:pPr>
            <a:r>
              <a:rPr lang="ko-KR" altLang="en-US" sz="2900" b="1" dirty="0" smtClean="0"/>
              <a:t>이러한 종교 전환 과정은 종종 동남아 토착 신앙</a:t>
            </a:r>
            <a:r>
              <a:rPr lang="en-US" altLang="ko-KR" sz="2900" b="1" dirty="0" smtClean="0"/>
              <a:t>(</a:t>
            </a:r>
            <a:r>
              <a:rPr lang="ko-KR" altLang="en-US" sz="2900" b="1" dirty="0" smtClean="0"/>
              <a:t>통칭하여 ‘애니미즘’</a:t>
            </a:r>
            <a:r>
              <a:rPr lang="en-US" altLang="ko-KR" sz="2900" b="1" dirty="0" smtClean="0"/>
              <a:t>, </a:t>
            </a:r>
            <a:r>
              <a:rPr lang="ko-KR" altLang="en-US" sz="2900" b="1" dirty="0" smtClean="0"/>
              <a:t>즉 조상령과 자연령의 존재에 대한 믿음</a:t>
            </a:r>
            <a:r>
              <a:rPr lang="en-US" altLang="ko-KR" sz="2900" b="1" dirty="0" smtClean="0"/>
              <a:t>)</a:t>
            </a:r>
            <a:r>
              <a:rPr lang="ko-KR" altLang="en-US" sz="2900" b="1" dirty="0" smtClean="0"/>
              <a:t>과 융합되는 형태로 나타났다</a:t>
            </a:r>
            <a:r>
              <a:rPr lang="en-US" altLang="ko-KR" sz="2900" b="1" dirty="0" smtClean="0"/>
              <a:t>.</a:t>
            </a:r>
          </a:p>
          <a:p>
            <a:pPr marL="0" indent="0">
              <a:buNone/>
            </a:pPr>
            <a:endParaRPr lang="en-US" altLang="ko-KR" sz="2200" b="1" dirty="0" smtClean="0"/>
          </a:p>
          <a:p>
            <a:pPr marL="0" indent="0">
              <a:buNone/>
            </a:pPr>
            <a:r>
              <a:rPr lang="ko-KR" altLang="en-US" sz="2200" b="1" dirty="0" smtClean="0"/>
              <a:t>각주</a:t>
            </a:r>
            <a:r>
              <a:rPr lang="en-US" altLang="ko-KR" sz="2200" b="1" dirty="0" smtClean="0"/>
              <a:t>:</a:t>
            </a:r>
          </a:p>
          <a:p>
            <a:pPr marL="0" indent="0">
              <a:buNone/>
            </a:pPr>
            <a:r>
              <a:rPr lang="en-PH" sz="2200" b="1" dirty="0" smtClean="0"/>
              <a:t>10. </a:t>
            </a:r>
            <a:r>
              <a:rPr lang="en-PH" sz="2200" b="1" dirty="0" err="1" smtClean="0"/>
              <a:t>Azra</a:t>
            </a:r>
            <a:r>
              <a:rPr lang="en-PH" sz="2200" b="1" dirty="0" smtClean="0"/>
              <a:t>, A. (2004). *The Origins of Islamic Reformism in Southeast Asia: Networks of Malay-Indonesian and Middle Eastern ‘</a:t>
            </a:r>
            <a:r>
              <a:rPr lang="en-PH" sz="2200" b="1" dirty="0" err="1" smtClean="0"/>
              <a:t>Ulamā</a:t>
            </a:r>
            <a:r>
              <a:rPr lang="en-PH" sz="2200" b="1" dirty="0" smtClean="0"/>
              <a:t>’. University of Hawaii Press.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659579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8. 1550–1650</a:t>
            </a:r>
            <a:r>
              <a:rPr lang="ko-KR" altLang="en-US" sz="2400" b="1" dirty="0" smtClean="0"/>
              <a:t>년대의 종교적 전환과 이슬람의 지역 확산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1373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sz="1800" b="1" dirty="0" smtClean="0"/>
              <a:t>역사학자 앤서니 리드는 동남아시아의 이슬람화와 필리핀에서의 기독교화가 비교적 단기간에 일어났다고 주장한다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그는 특히 </a:t>
            </a:r>
            <a:r>
              <a:rPr lang="en-US" altLang="ko-KR" sz="1800" b="1" dirty="0" smtClean="0"/>
              <a:t>1550</a:t>
            </a:r>
            <a:r>
              <a:rPr lang="ko-KR" altLang="en-US" sz="1800" b="1" dirty="0" smtClean="0"/>
              <a:t>년부터 </a:t>
            </a:r>
            <a:r>
              <a:rPr lang="en-US" altLang="ko-KR" sz="1800" b="1" dirty="0" smtClean="0"/>
              <a:t>1650</a:t>
            </a:r>
            <a:r>
              <a:rPr lang="ko-KR" altLang="en-US" sz="1800" b="1" dirty="0" smtClean="0"/>
              <a:t>년 사이를 중심으로 이슬람이 급속히 확산되었다고 보았다</a:t>
            </a:r>
            <a:r>
              <a:rPr lang="en-US" altLang="ko-KR" sz="1800" b="1" dirty="0" smtClean="0"/>
              <a:t>¹¹. </a:t>
            </a:r>
            <a:r>
              <a:rPr lang="ko-KR" altLang="en-US" sz="1800" b="1" dirty="0" smtClean="0"/>
              <a:t>예를 들어</a:t>
            </a:r>
            <a:r>
              <a:rPr lang="en-US" altLang="ko-KR" sz="1800" b="1" dirty="0" smtClean="0"/>
              <a:t>, 1603</a:t>
            </a:r>
            <a:r>
              <a:rPr lang="ko-KR" altLang="en-US" sz="1800" b="1" dirty="0" smtClean="0"/>
              <a:t>년에서 </a:t>
            </a:r>
            <a:r>
              <a:rPr lang="en-US" altLang="ko-KR" sz="1800" b="1" dirty="0" smtClean="0"/>
              <a:t>1612</a:t>
            </a:r>
            <a:r>
              <a:rPr lang="ko-KR" altLang="en-US" sz="1800" b="1" dirty="0" smtClean="0"/>
              <a:t>년 사이에는 인도네시아 동부 지역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즉 술라웨시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롬복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칼리만탄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숨바와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마카사르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그리고 필리핀 남부의 술루</a:t>
            </a:r>
            <a:r>
              <a:rPr lang="en-US" altLang="ko-KR" sz="1800" b="1" dirty="0" smtClean="0"/>
              <a:t>(Sulu) </a:t>
            </a:r>
            <a:r>
              <a:rPr lang="ko-KR" altLang="en-US" sz="1800" b="1" dirty="0" smtClean="0"/>
              <a:t>및 마긴다나오</a:t>
            </a:r>
            <a:r>
              <a:rPr lang="en-US" altLang="ko-KR" sz="1800" b="1" dirty="0" smtClean="0"/>
              <a:t>(</a:t>
            </a:r>
            <a:r>
              <a:rPr lang="en-US" altLang="ko-KR" sz="1800" b="1" dirty="0" err="1" smtClean="0"/>
              <a:t>Magindanao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코타바토 주</a:t>
            </a:r>
            <a:r>
              <a:rPr lang="en-US" altLang="ko-KR" sz="1800" b="1" dirty="0" smtClean="0"/>
              <a:t>) </a:t>
            </a:r>
            <a:r>
              <a:rPr lang="ko-KR" altLang="en-US" sz="1800" b="1" dirty="0" smtClean="0"/>
              <a:t>해안 왕국들에서 이슬람이 확고한 기반을 다지게 되었다</a:t>
            </a:r>
            <a:r>
              <a:rPr lang="en-US" altLang="ko-KR" sz="1800" b="1" dirty="0" smtClean="0"/>
              <a:t>.</a:t>
            </a:r>
          </a:p>
          <a:p>
            <a:pPr marL="0" indent="0">
              <a:buNone/>
            </a:pPr>
            <a:endParaRPr lang="en-US" altLang="ko-KR" sz="1800" b="1" dirty="0" smtClean="0"/>
          </a:p>
          <a:p>
            <a:pPr marL="0" indent="0">
              <a:buNone/>
            </a:pPr>
            <a:r>
              <a:rPr lang="ko-KR" altLang="en-US" sz="1800" b="1" dirty="0" smtClean="0"/>
              <a:t>이는 반드시 해당 지역의 지배자들과 주민들이 정통 이슬람의 모든 규범을 철저히 준수하였음을 의미하지는 않는다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그러나 이슬람의 영향이 정치</a:t>
            </a:r>
            <a:r>
              <a:rPr lang="en-US" altLang="ko-KR" sz="1800" b="1" dirty="0" smtClean="0"/>
              <a:t>·</a:t>
            </a:r>
            <a:r>
              <a:rPr lang="ko-KR" altLang="en-US" sz="1800" b="1" dirty="0" smtClean="0"/>
              <a:t>종교 체계에 뚜렷이 나타났다는 것은 명확하다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예를 들어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돼지고기를 금하고 하루 다섯 번 기도를 하는 것과 같은 의무가 지배층 사이에 관철되었으며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이 시기 남성들의 할례 관행 또한 확산되었다</a:t>
            </a:r>
            <a:r>
              <a:rPr lang="en-US" altLang="ko-KR" sz="1800" b="1" dirty="0" smtClean="0"/>
              <a:t>.</a:t>
            </a:r>
          </a:p>
          <a:p>
            <a:pPr marL="0" indent="0">
              <a:buNone/>
            </a:pPr>
            <a:endParaRPr lang="en-US" altLang="ko-KR" sz="1500" b="1" dirty="0" smtClean="0"/>
          </a:p>
          <a:p>
            <a:pPr marL="0" indent="0">
              <a:buNone/>
            </a:pPr>
            <a:r>
              <a:rPr lang="ko-KR" altLang="en-US" sz="1500" b="1" dirty="0" smtClean="0"/>
              <a:t>각주</a:t>
            </a:r>
            <a:r>
              <a:rPr lang="en-US" altLang="ko-KR" sz="1500" b="1" dirty="0" smtClean="0"/>
              <a:t>:</a:t>
            </a:r>
          </a:p>
          <a:p>
            <a:pPr marL="0" indent="0">
              <a:buNone/>
            </a:pPr>
            <a:r>
              <a:rPr lang="en-PH" sz="1500" b="1" dirty="0" smtClean="0"/>
              <a:t>11. Reid, A. (1990). </a:t>
            </a:r>
            <a:r>
              <a:rPr lang="en-PH" sz="1500" b="1" i="1" dirty="0" smtClean="0"/>
              <a:t>Southeast Asia in the Age of Commerce, 1450–1680: The Lands below the Winds</a:t>
            </a:r>
            <a:r>
              <a:rPr lang="en-PH" sz="1500" b="1" dirty="0" smtClean="0"/>
              <a:t>. Yale University Press.</a:t>
            </a:r>
          </a:p>
          <a:p>
            <a:endParaRPr lang="en-PH" sz="2000" dirty="0"/>
          </a:p>
        </p:txBody>
      </p:sp>
    </p:spTree>
    <p:extLst>
      <p:ext uri="{BB962C8B-B14F-4D97-AF65-F5344CB8AC3E}">
        <p14:creationId xmlns:p14="http://schemas.microsoft.com/office/powerpoint/2010/main" val="3858987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9. </a:t>
            </a:r>
            <a:r>
              <a:rPr lang="ko-KR" altLang="en-US" sz="2400" b="1" dirty="0" smtClean="0"/>
              <a:t>해안 항구의 이슬람과 내륙의 애니미즘 공존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ko-KR" b="1" dirty="0" smtClean="0"/>
              <a:t>15</a:t>
            </a:r>
            <a:r>
              <a:rPr lang="ko-KR" altLang="en-US" b="1" dirty="0" smtClean="0"/>
              <a:t>세기 동안 수마트라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자바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말레이시아의 해안 항구에서는 이슬람적 영향이 확고하게 나타났다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그러나 무슬림 통치자들은 국제 무역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도시 내 모스크 건립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그리고 기본적인 이슬람 교리를 수용하는 한편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여전히 농촌 주민들의 토착적 애니미즘 신앙과 공존해야 했다</a:t>
            </a:r>
            <a:r>
              <a:rPr lang="en-US" altLang="ko-KR" b="1" dirty="0" smtClean="0"/>
              <a:t>.</a:t>
            </a:r>
          </a:p>
          <a:p>
            <a:pPr marL="0" indent="0">
              <a:buNone/>
            </a:pPr>
            <a:r>
              <a:rPr lang="en-US" altLang="ko-KR" b="1" dirty="0" smtClean="0"/>
              <a:t>1590</a:t>
            </a:r>
            <a:r>
              <a:rPr lang="ko-KR" altLang="en-US" b="1" dirty="0" smtClean="0"/>
              <a:t>년경에는 말레이어와 자바어로 된 이슬람 문헌이 출현하기 시작하였으며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이는 특정 지역의 무슬림 학자들이 이슬람 신앙을 적극적으로 전파하고 있었음을 보여준다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이 시기의 빠른 상업화와 글로벌 무역의 확장은 동남아 상인들이 본국을 떠나 먼 항로로 이동하는 현상을 심화시켰다</a:t>
            </a:r>
            <a:r>
              <a:rPr lang="en-US" altLang="ko-KR" b="1" dirty="0" smtClean="0"/>
              <a:t>.</a:t>
            </a:r>
          </a:p>
          <a:p>
            <a:pPr marL="0" indent="0">
              <a:buNone/>
            </a:pPr>
            <a:r>
              <a:rPr lang="ko-KR" altLang="en-US" b="1" dirty="0" smtClean="0"/>
              <a:t>그러나 애니미즘은 본질적으로 ‘지역 고유’의 종교 체계로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조상령이나 자연령은 특정 장소에 속해 있었기 때문에 해당 지역을 벗어나면 효력을 상실한다고 여겨졌다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이에 따라 장거리 항해자들에게는 장소에 구애받지 않고 실천할 수 있는 이슬람과 같은 보편 종교가 더 매력적으로 인식되었다</a:t>
            </a:r>
            <a:r>
              <a:rPr lang="en-US" altLang="ko-KR" b="1" dirty="0" smtClean="0"/>
              <a:t>.</a:t>
            </a:r>
          </a:p>
          <a:p>
            <a:pPr marL="0" indent="0">
              <a:buNone/>
            </a:pPr>
            <a:endParaRPr lang="en-US" altLang="ko-KR" b="1" dirty="0" smtClean="0"/>
          </a:p>
          <a:p>
            <a:pPr marL="0" indent="0">
              <a:buNone/>
            </a:pPr>
            <a:r>
              <a:rPr lang="ko-KR" altLang="en-US" sz="2500" b="1" dirty="0" smtClean="0"/>
              <a:t>각주</a:t>
            </a:r>
            <a:r>
              <a:rPr lang="en-US" altLang="ko-KR" sz="2500" b="1" dirty="0" smtClean="0"/>
              <a:t>:</a:t>
            </a:r>
          </a:p>
          <a:p>
            <a:pPr marL="0" indent="0">
              <a:buNone/>
            </a:pPr>
            <a:r>
              <a:rPr lang="en-US" altLang="ko-KR" b="1" dirty="0" err="1" smtClean="0"/>
              <a:t>Azra</a:t>
            </a:r>
            <a:r>
              <a:rPr lang="en-US" altLang="ko-KR" b="1" dirty="0" smtClean="0"/>
              <a:t>, A. (2004). *The Origins of Islamic Reformism in Southeast Asia: Networks of Malay-Indonesian and Middle Eastern ‘</a:t>
            </a:r>
            <a:r>
              <a:rPr lang="en-US" altLang="ko-KR" b="1" dirty="0" err="1" smtClean="0"/>
              <a:t>Ulamā</a:t>
            </a:r>
            <a:r>
              <a:rPr lang="en-US" altLang="ko-KR" b="1" dirty="0" smtClean="0"/>
              <a:t>’. University of Hawaii Press.</a:t>
            </a:r>
          </a:p>
          <a:p>
            <a:pPr marL="0" indent="0">
              <a:buNone/>
            </a:pPr>
            <a:r>
              <a:rPr lang="en-US" altLang="ko-KR" b="1" dirty="0" smtClean="0"/>
              <a:t>Reid, A. (1990). </a:t>
            </a:r>
            <a:r>
              <a:rPr lang="en-US" altLang="ko-KR" b="1" i="1" dirty="0" smtClean="0"/>
              <a:t>Southeast Asia in the Age of Commerce, 1450–1680: The Lands below the Winds</a:t>
            </a:r>
            <a:r>
              <a:rPr lang="en-US" altLang="ko-KR" b="1" dirty="0" smtClean="0"/>
              <a:t>. Yale University Press.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91417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10. </a:t>
            </a:r>
            <a:r>
              <a:rPr lang="ko-KR" altLang="en-US" sz="2400" b="1" dirty="0" smtClean="0"/>
              <a:t>부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富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의 영성에 대한 인식 변화와 외래 종교의 유입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3456384"/>
          </a:xfrm>
        </p:spPr>
        <p:txBody>
          <a:bodyPr>
            <a:normAutofit/>
          </a:bodyPr>
          <a:lstStyle/>
          <a:p>
            <a:r>
              <a:rPr lang="ko-KR" altLang="en-US" sz="1800" b="1" dirty="0" smtClean="0"/>
              <a:t>동남아 지역 토착 신앙에서 부와 권력은 곧 ‘강한 영적 능력’을 의미하였다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즉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상인과 정치 엘리트들은 부와 무역 기술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외래 상품을 소유한 사람들을 ‘영적 권위’가 있는 존재로 인식했다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이로 인해 상인들은 이슬람이나 기독교와 같은 새로운 종교 형태에 매력을 느끼기 시작하였다</a:t>
            </a:r>
            <a:r>
              <a:rPr lang="en-US" altLang="ko-KR" sz="1800" b="1" dirty="0" smtClean="0"/>
              <a:t>¹².</a:t>
            </a:r>
          </a:p>
          <a:p>
            <a:endParaRPr lang="en-US" altLang="ko-KR" sz="1800" b="1" dirty="0" smtClean="0"/>
          </a:p>
          <a:p>
            <a:r>
              <a:rPr lang="ko-KR" altLang="en-US" sz="1800" b="1" dirty="0" smtClean="0"/>
              <a:t>즉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외국 상인들의 물질적 풍요와 사회적 영향력은 그들이 믿는 종교의 ‘정당성’과 ‘능력’으로 연결되었고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이러한 인식은 토착 주민들이 외래 종교 의례를 받아들이는 계기가 되었다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많은 경우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이들 종교적 실천은 기존의 동남아 전통 의례와 병행되거나 융합되며 정착하였다</a:t>
            </a:r>
            <a:r>
              <a:rPr lang="en-US" altLang="ko-KR" sz="1800" b="1" dirty="0" smtClean="0"/>
              <a:t>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7750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11. </a:t>
            </a:r>
            <a:r>
              <a:rPr lang="ko-KR" altLang="en-US" sz="2400" b="1" dirty="0" smtClean="0"/>
              <a:t>무슬림</a:t>
            </a:r>
            <a:r>
              <a:rPr lang="en-US" altLang="ko-KR" sz="2400" b="1" dirty="0" smtClean="0"/>
              <a:t>·</a:t>
            </a:r>
            <a:r>
              <a:rPr lang="ko-KR" altLang="en-US" sz="2400" b="1" dirty="0" smtClean="0"/>
              <a:t>기독교 학자들의 직접 전파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200" b="1" dirty="0" smtClean="0"/>
              <a:t>동남아 토착민들은 단순히 인도와 무역한 무슬림 상인뿐 아니라</a:t>
            </a:r>
            <a:r>
              <a:rPr lang="en-US" altLang="ko-KR" sz="2200" b="1" dirty="0" smtClean="0"/>
              <a:t>, </a:t>
            </a:r>
            <a:r>
              <a:rPr lang="ko-KR" altLang="en-US" sz="2200" b="1" dirty="0" smtClean="0"/>
              <a:t>아라비아에서 직접 온 학자들과도 접촉하였다</a:t>
            </a:r>
            <a:r>
              <a:rPr lang="en-US" altLang="ko-KR" sz="2200" b="1" dirty="0" smtClean="0"/>
              <a:t>. </a:t>
            </a:r>
            <a:r>
              <a:rPr lang="ko-KR" altLang="en-US" sz="2200" b="1" dirty="0" smtClean="0"/>
              <a:t>이들은 말레이시아와 인도네시아에 와서 이슬람의 교리와 실천을 전파하였으며</a:t>
            </a:r>
            <a:r>
              <a:rPr lang="en-US" altLang="ko-KR" sz="2200" b="1" dirty="0" smtClean="0"/>
              <a:t>, </a:t>
            </a:r>
            <a:r>
              <a:rPr lang="ko-KR" altLang="en-US" sz="2200" b="1" dirty="0" smtClean="0"/>
              <a:t>꾸란과 하디스 등 문헌 기반의 종교 지식을 전달하였다</a:t>
            </a:r>
            <a:r>
              <a:rPr lang="en-US" altLang="ko-KR" sz="2200" b="1" dirty="0" smtClean="0"/>
              <a:t>.</a:t>
            </a:r>
          </a:p>
          <a:p>
            <a:endParaRPr lang="en-US" altLang="ko-KR" sz="2200" b="1" dirty="0" smtClean="0"/>
          </a:p>
          <a:p>
            <a:r>
              <a:rPr lang="ko-KR" altLang="en-US" sz="2200" b="1" dirty="0" smtClean="0"/>
              <a:t>반면 필리핀에서는 스페인의 가톨릭 선교사들이 직접 토착민들과 접촉하며 기독교를 전파하였다</a:t>
            </a:r>
            <a:r>
              <a:rPr lang="en-US" altLang="ko-KR" sz="2200" b="1" dirty="0" smtClean="0"/>
              <a:t>. </a:t>
            </a:r>
            <a:r>
              <a:rPr lang="ko-KR" altLang="en-US" sz="2200" b="1" dirty="0" smtClean="0"/>
              <a:t>이러한 종교 간의 전파 방식 차이는 오늘날 동남아</a:t>
            </a:r>
            <a:r>
              <a:rPr lang="ko-KR" altLang="en-US" sz="2200" dirty="0" smtClean="0"/>
              <a:t>시아 각 지역의 종교 지형에도 뚜렷한 영향을 미치고 있다</a:t>
            </a:r>
            <a:r>
              <a:rPr lang="en-US" altLang="ko-KR" sz="2200" dirty="0" smtClean="0"/>
              <a:t>.</a:t>
            </a:r>
          </a:p>
          <a:p>
            <a:pPr marL="0" indent="0">
              <a:buNone/>
            </a:pPr>
            <a:endParaRPr lang="en-US" altLang="ko-KR" sz="1400" b="1" dirty="0" smtClean="0"/>
          </a:p>
          <a:p>
            <a:pPr marL="0" indent="0">
              <a:buNone/>
            </a:pPr>
            <a:r>
              <a:rPr lang="ko-KR" altLang="en-US" sz="1400" b="1" dirty="0" smtClean="0"/>
              <a:t>각주</a:t>
            </a:r>
            <a:r>
              <a:rPr lang="en-US" altLang="ko-KR" sz="1400" b="1" dirty="0" smtClean="0"/>
              <a:t>:</a:t>
            </a:r>
          </a:p>
          <a:p>
            <a:pPr marL="0" indent="0">
              <a:buNone/>
            </a:pPr>
            <a:r>
              <a:rPr lang="en-US" altLang="ko-KR" sz="1400" b="1" dirty="0" smtClean="0"/>
              <a:t>12. Milner, A. (2003). </a:t>
            </a:r>
            <a:r>
              <a:rPr lang="en-US" altLang="ko-KR" sz="1400" b="1" i="1" dirty="0" smtClean="0"/>
              <a:t>The Malays</a:t>
            </a:r>
            <a:r>
              <a:rPr lang="en-US" altLang="ko-KR" sz="1400" b="1" dirty="0" smtClean="0"/>
              <a:t>. Wiley-Blackwell.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163253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12. </a:t>
            </a:r>
            <a:r>
              <a:rPr lang="ko-KR" altLang="en-US" sz="2400" b="1" dirty="0" smtClean="0"/>
              <a:t>문자 전통과 종교의 지속성</a:t>
            </a:r>
            <a:endParaRPr lang="en-PH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o-KR" altLang="en-US" sz="2300" b="1" dirty="0" smtClean="0"/>
              <a:t>이슬람이 인도네시아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말레이시아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필리핀 남부 등지에서 성공적으로 확산될 수 있었던 중요한 요인 중 하나는 꾸란 및 다양한 이슬람 문헌과 같은 문자화된 종교 전통의 도입이었다</a:t>
            </a:r>
            <a:r>
              <a:rPr lang="en-US" altLang="ko-KR" sz="2300" b="1" dirty="0" smtClean="0"/>
              <a:t>¹³. </a:t>
            </a:r>
            <a:r>
              <a:rPr lang="ko-KR" altLang="en-US" sz="2300" b="1" dirty="0" smtClean="0"/>
              <a:t>기존의 애니미즘 신앙은 대부분 구술 전통에 의존했으며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문헌이나 경전이 존재하지 않았다</a:t>
            </a:r>
            <a:r>
              <a:rPr lang="en-US" altLang="ko-KR" sz="2300" b="1" dirty="0" smtClean="0"/>
              <a:t>.</a:t>
            </a:r>
          </a:p>
          <a:p>
            <a:endParaRPr lang="en-US" altLang="ko-KR" sz="2300" b="1" dirty="0" smtClean="0"/>
          </a:p>
          <a:p>
            <a:r>
              <a:rPr lang="ko-KR" altLang="en-US" sz="2300" b="1" dirty="0" smtClean="0"/>
              <a:t>문서화된 교리와 경전은 특정 종교가 시간이 지나도 보존되고 재생산될 수 있는 기반이 되었고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결과적으로 종교적 지속성을 가능하게 하였다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반면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구술 중심의 종교는 외래 사상에 더 쉽게 동화되거나 변화되었다</a:t>
            </a:r>
            <a:r>
              <a:rPr lang="en-US" altLang="ko-KR" sz="2300" b="1" dirty="0" smtClean="0"/>
              <a:t>.</a:t>
            </a:r>
          </a:p>
          <a:p>
            <a:endParaRPr lang="en-US" altLang="ko-KR" sz="2300" b="1" dirty="0" smtClean="0"/>
          </a:p>
          <a:p>
            <a:r>
              <a:rPr lang="ko-KR" altLang="en-US" sz="2300" b="1" dirty="0" smtClean="0"/>
              <a:t>따라서 이슬람과 기독교와 같은 ‘경전 중심 종교’의 도입은 단지 신앙 체계의 변화만이 아니라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문자 해석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법 체계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교육 제도 등 광범위한 문화적 전환을 촉진하였다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이러한 외래 종교의 도입은 지역 신앙에 도전하는 ‘침입’이자</a:t>
            </a:r>
            <a:r>
              <a:rPr lang="en-US" altLang="ko-KR" sz="2300" b="1" dirty="0" smtClean="0"/>
              <a:t>, </a:t>
            </a:r>
            <a:r>
              <a:rPr lang="ko-KR" altLang="en-US" sz="2300" b="1" dirty="0" smtClean="0"/>
              <a:t>동시에 동남아 문명사의 큰 흔적을 남긴 창조적 융합의 과정이었다</a:t>
            </a:r>
            <a:r>
              <a:rPr lang="en-US" altLang="ko-KR" sz="2300" dirty="0" smtClean="0"/>
              <a:t>.</a:t>
            </a:r>
          </a:p>
          <a:p>
            <a:endParaRPr lang="en-US" altLang="ko-KR" dirty="0" smtClean="0"/>
          </a:p>
          <a:p>
            <a:pPr marL="0" indent="0">
              <a:buNone/>
            </a:pPr>
            <a:r>
              <a:rPr lang="ko-KR" altLang="en-US" sz="1800" b="1" dirty="0" smtClean="0"/>
              <a:t>각주</a:t>
            </a:r>
            <a:r>
              <a:rPr lang="en-US" altLang="ko-KR" sz="1800" b="1" dirty="0" smtClean="0"/>
              <a:t>:</a:t>
            </a:r>
          </a:p>
          <a:p>
            <a:pPr marL="0" indent="0">
              <a:buNone/>
            </a:pPr>
            <a:r>
              <a:rPr lang="en-US" altLang="ko-KR" sz="1800" b="1" dirty="0" smtClean="0"/>
              <a:t>13. Riddell, P. G. (2001). </a:t>
            </a:r>
            <a:r>
              <a:rPr lang="en-US" altLang="ko-KR" sz="1800" b="1" i="1" dirty="0" smtClean="0"/>
              <a:t>Islam and the Malay-Indonesian World: Transmission and Responses</a:t>
            </a:r>
            <a:r>
              <a:rPr lang="en-US" altLang="ko-KR" sz="1800" b="1" dirty="0" smtClean="0"/>
              <a:t>. Hurst &amp; Company.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549398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3600" b="1" dirty="0" smtClean="0"/>
              <a:t>토론</a:t>
            </a:r>
            <a:endParaRPr lang="en-PH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o-KR" altLang="en-US" sz="2800" b="1" dirty="0" smtClean="0"/>
              <a:t>동남아시아의 이슬람화가  진행되지 않았을 경우</a:t>
            </a:r>
            <a:endParaRPr lang="en-PH" sz="2800" b="1" dirty="0"/>
          </a:p>
        </p:txBody>
      </p:sp>
    </p:spTree>
    <p:extLst>
      <p:ext uri="{BB962C8B-B14F-4D97-AF65-F5344CB8AC3E}">
        <p14:creationId xmlns:p14="http://schemas.microsoft.com/office/powerpoint/2010/main" val="2256401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800" b="1" dirty="0" smtClean="0"/>
              <a:t>이슬람화가 없었다면 동남아의 종교 지형은</a:t>
            </a:r>
            <a:r>
              <a:rPr lang="en-US" altLang="ko-KR" sz="2800" b="1" dirty="0" smtClean="0"/>
              <a:t>?</a:t>
            </a:r>
            <a:endParaRPr lang="en-PH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ko-KR" altLang="en-US" sz="2200" b="1" dirty="0" smtClean="0"/>
              <a:t>힌두</a:t>
            </a:r>
            <a:r>
              <a:rPr lang="en-US" altLang="ko-KR" sz="2200" b="1" dirty="0" smtClean="0"/>
              <a:t>-</a:t>
            </a:r>
            <a:r>
              <a:rPr lang="ko-KR" altLang="en-US" sz="2200" b="1" dirty="0" smtClean="0"/>
              <a:t>불교 전통의 지속적 우세</a:t>
            </a:r>
            <a:endParaRPr lang="en-US" altLang="ko-KR" sz="2200" b="1" dirty="0" smtClean="0"/>
          </a:p>
          <a:p>
            <a:pPr marL="0" indent="0">
              <a:buNone/>
            </a:pPr>
            <a:endParaRPr lang="ko-KR" altLang="en-US" sz="2200" b="1" dirty="0" smtClean="0"/>
          </a:p>
          <a:p>
            <a:pPr marL="0" indent="0">
              <a:buNone/>
            </a:pPr>
            <a:r>
              <a:rPr lang="en-US" altLang="ko-KR" sz="2200" b="1" dirty="0" smtClean="0"/>
              <a:t>9</a:t>
            </a:r>
            <a:r>
              <a:rPr lang="ko-KR" altLang="en-US" sz="2200" b="1" dirty="0" smtClean="0"/>
              <a:t>세기</a:t>
            </a:r>
            <a:r>
              <a:rPr lang="en-US" altLang="ko-KR" sz="2200" b="1" dirty="0" smtClean="0"/>
              <a:t>~13</a:t>
            </a:r>
            <a:r>
              <a:rPr lang="ko-KR" altLang="en-US" sz="2200" b="1" dirty="0" smtClean="0"/>
              <a:t>세기까지</a:t>
            </a:r>
            <a:r>
              <a:rPr lang="ko-KR" altLang="en-US" sz="2200" dirty="0" smtClean="0"/>
              <a:t> 동남아시아는 인도차이나 반도의 앙코르 제국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자바의 마타람 왕국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수마트라의 스리위자야 제국 등 힌두교와 대승불교의 강력한 영향권에 있었습니다</a:t>
            </a:r>
            <a:r>
              <a:rPr lang="en-US" altLang="ko-KR" sz="2200" dirty="0" smtClean="0"/>
              <a:t>.</a:t>
            </a:r>
          </a:p>
          <a:p>
            <a:pPr marL="0" indent="0">
              <a:buNone/>
            </a:pPr>
            <a:endParaRPr lang="en-US" altLang="ko-KR" sz="2200" dirty="0" smtClean="0"/>
          </a:p>
          <a:p>
            <a:pPr marL="0" indent="0">
              <a:buNone/>
            </a:pPr>
            <a:r>
              <a:rPr lang="ko-KR" altLang="en-US" sz="2200" b="1" dirty="0" smtClean="0"/>
              <a:t>이슬람이 들어오지 않았다면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이들 종교는 지역 귀족층과 상업 엘리트층을 중심으로 더욱 오랫동안 유지되었을 가능성이 큽니다</a:t>
            </a:r>
            <a:r>
              <a:rPr lang="en-US" altLang="ko-KR" sz="2200" dirty="0" smtClean="0"/>
              <a:t>.</a:t>
            </a:r>
          </a:p>
          <a:p>
            <a:pPr marL="0" indent="0">
              <a:buNone/>
            </a:pPr>
            <a:r>
              <a:rPr lang="ko-KR" altLang="en-US" sz="2200" dirty="0" smtClean="0"/>
              <a:t>특히 </a:t>
            </a:r>
            <a:r>
              <a:rPr lang="ko-KR" altLang="en-US" sz="2200" b="1" dirty="0" smtClean="0"/>
              <a:t>문자 체계</a:t>
            </a:r>
            <a:r>
              <a:rPr lang="en-US" altLang="ko-KR" sz="2200" dirty="0" smtClean="0"/>
              <a:t>(</a:t>
            </a:r>
            <a:r>
              <a:rPr lang="ko-KR" altLang="en-US" sz="2200" dirty="0" smtClean="0"/>
              <a:t>산스크리트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팔리 문자</a:t>
            </a:r>
            <a:r>
              <a:rPr lang="en-US" altLang="ko-KR" sz="2200" dirty="0" smtClean="0"/>
              <a:t>)</a:t>
            </a:r>
            <a:r>
              <a:rPr lang="ko-KR" altLang="en-US" sz="2200" dirty="0" smtClean="0"/>
              <a:t>와 </a:t>
            </a:r>
            <a:r>
              <a:rPr lang="ko-KR" altLang="en-US" sz="2200" b="1" dirty="0" smtClean="0"/>
              <a:t>사원 중심의 도시 문화</a:t>
            </a:r>
            <a:r>
              <a:rPr lang="ko-KR" altLang="en-US" sz="2200" dirty="0" smtClean="0"/>
              <a:t>가 더 깊이 뿌리내렸을 것입니다</a:t>
            </a:r>
            <a:r>
              <a:rPr lang="en-US" altLang="ko-KR" sz="2200" dirty="0" smtClean="0"/>
              <a:t>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290067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2. </a:t>
            </a:r>
            <a:r>
              <a:rPr lang="ko-KR" altLang="en-US" sz="2800" b="1" dirty="0" smtClean="0"/>
              <a:t>중국 유교</a:t>
            </a:r>
            <a:r>
              <a:rPr lang="en-US" altLang="ko-KR" sz="2800" b="1" dirty="0" smtClean="0"/>
              <a:t>·</a:t>
            </a:r>
            <a:r>
              <a:rPr lang="ko-KR" altLang="en-US" sz="2800" b="1" dirty="0" smtClean="0"/>
              <a:t>불교의 영향력 확대</a:t>
            </a:r>
            <a:endParaRPr lang="en-P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200" dirty="0" smtClean="0"/>
              <a:t>이슬람이 남중국해를 거쳐 동남아 무역의 문화 권력을 장악하지 못했다면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대신 </a:t>
            </a:r>
            <a:r>
              <a:rPr lang="ko-KR" altLang="en-US" sz="2200" b="1" dirty="0" smtClean="0"/>
              <a:t>중국의 유교적 영향력</a:t>
            </a:r>
            <a:r>
              <a:rPr lang="ko-KR" altLang="en-US" sz="2200" dirty="0" smtClean="0"/>
              <a:t>이 더욱 확대되었을 가능성도 있었습니다</a:t>
            </a:r>
            <a:r>
              <a:rPr lang="en-US" altLang="ko-KR" sz="2200" dirty="0" smtClean="0"/>
              <a:t>.</a:t>
            </a:r>
          </a:p>
          <a:p>
            <a:pPr marL="0" indent="0">
              <a:buNone/>
            </a:pPr>
            <a:endParaRPr lang="en-US" altLang="ko-KR" sz="2200" dirty="0" smtClean="0"/>
          </a:p>
          <a:p>
            <a:pPr marL="0" indent="0">
              <a:buNone/>
            </a:pPr>
            <a:r>
              <a:rPr lang="ko-KR" altLang="en-US" sz="2200" dirty="0" smtClean="0"/>
              <a:t>중국은 이미 당</a:t>
            </a:r>
            <a:r>
              <a:rPr lang="en-US" altLang="ko-KR" sz="2200" dirty="0" smtClean="0"/>
              <a:t>·</a:t>
            </a:r>
            <a:r>
              <a:rPr lang="ko-KR" altLang="en-US" sz="2200" dirty="0" smtClean="0"/>
              <a:t>송대부터 남중국해 해상 무역에 깊이 관여하고 있었고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이슬람 상인의 부재는 </a:t>
            </a:r>
            <a:r>
              <a:rPr lang="ko-KR" altLang="en-US" sz="2200" b="1" dirty="0" smtClean="0"/>
              <a:t>중국 화교 네트워크의 주도권 강화</a:t>
            </a:r>
            <a:r>
              <a:rPr lang="ko-KR" altLang="en-US" sz="2200" dirty="0" smtClean="0"/>
              <a:t>로 이어질 수 있었습니다</a:t>
            </a:r>
            <a:r>
              <a:rPr lang="en-US" altLang="ko-KR" sz="2200" dirty="0" smtClean="0"/>
              <a:t>.</a:t>
            </a:r>
          </a:p>
          <a:p>
            <a:pPr marL="0" indent="0">
              <a:buNone/>
            </a:pPr>
            <a:endParaRPr lang="en-US" altLang="ko-KR" sz="2200" dirty="0" smtClean="0"/>
          </a:p>
          <a:p>
            <a:pPr marL="0" indent="0">
              <a:buNone/>
            </a:pPr>
            <a:r>
              <a:rPr lang="ko-KR" altLang="en-US" sz="2200" dirty="0" smtClean="0"/>
              <a:t>결과적으로 </a:t>
            </a:r>
            <a:r>
              <a:rPr lang="ko-KR" altLang="en-US" sz="2200" b="1" dirty="0" smtClean="0"/>
              <a:t>동남아는 유교적 질서</a:t>
            </a:r>
            <a:r>
              <a:rPr lang="en-US" altLang="ko-KR" sz="2200" b="1" dirty="0" smtClean="0"/>
              <a:t>(</a:t>
            </a:r>
            <a:r>
              <a:rPr lang="ko-KR" altLang="en-US" sz="2200" b="1" dirty="0" smtClean="0"/>
              <a:t>예</a:t>
            </a:r>
            <a:r>
              <a:rPr lang="en-US" altLang="ko-KR" sz="2200" b="1" dirty="0" smtClean="0"/>
              <a:t>: </a:t>
            </a:r>
            <a:r>
              <a:rPr lang="ko-KR" altLang="en-US" sz="2200" b="1" dirty="0" smtClean="0"/>
              <a:t>족장 중심의 가부장제</a:t>
            </a:r>
            <a:r>
              <a:rPr lang="en-US" altLang="ko-KR" sz="2200" b="1" dirty="0" smtClean="0"/>
              <a:t>, </a:t>
            </a:r>
            <a:r>
              <a:rPr lang="ko-KR" altLang="en-US" sz="2200" b="1" dirty="0" smtClean="0"/>
              <a:t>제사 중심 문화</a:t>
            </a:r>
            <a:r>
              <a:rPr lang="en-US" altLang="ko-KR" sz="2200" b="1" dirty="0" smtClean="0"/>
              <a:t>)</a:t>
            </a:r>
            <a:r>
              <a:rPr lang="ko-KR" altLang="en-US" sz="2200" b="1" dirty="0" smtClean="0"/>
              <a:t>를 더 많이 수용</a:t>
            </a:r>
            <a:r>
              <a:rPr lang="ko-KR" altLang="en-US" sz="2200" dirty="0" smtClean="0"/>
              <a:t>했을 수 있습니다</a:t>
            </a:r>
            <a:r>
              <a:rPr lang="en-US" altLang="ko-KR" sz="2200" dirty="0" smtClean="0"/>
              <a:t>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18623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3. </a:t>
            </a:r>
            <a:r>
              <a:rPr lang="ko-KR" altLang="en-US" sz="2800" b="1" dirty="0" smtClean="0"/>
              <a:t>애니미즘</a:t>
            </a:r>
            <a:r>
              <a:rPr lang="en-US" altLang="ko-KR" sz="2800" b="1" dirty="0" smtClean="0"/>
              <a:t>·</a:t>
            </a:r>
            <a:r>
              <a:rPr lang="ko-KR" altLang="en-US" sz="2800" b="1" dirty="0" smtClean="0"/>
              <a:t>조상 숭배 기반의 토착 신앙 강화</a:t>
            </a:r>
            <a:endParaRPr lang="en-P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ko-KR" altLang="en-US" sz="2000" dirty="0" smtClean="0"/>
              <a:t>이슬람화가 없었다면</a:t>
            </a:r>
            <a:r>
              <a:rPr lang="en-US" altLang="ko-KR" sz="2000" dirty="0" smtClean="0"/>
              <a:t>, </a:t>
            </a:r>
            <a:r>
              <a:rPr lang="ko-KR" altLang="en-US" sz="2000" b="1" dirty="0" smtClean="0"/>
              <a:t>지역 공동체의 구술 기반 애니미즘과 조상 숭배 체계가 장기적으로 유지</a:t>
            </a:r>
            <a:r>
              <a:rPr lang="ko-KR" altLang="en-US" sz="2000" dirty="0" smtClean="0"/>
              <a:t>되었을 가능성도 있습니다</a:t>
            </a:r>
            <a:r>
              <a:rPr lang="en-US" altLang="ko-KR" sz="2000" dirty="0" smtClean="0"/>
              <a:t>.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ko-KR" altLang="en-US" sz="2000" dirty="0" smtClean="0"/>
              <a:t>실제로 이슬람화가 늦게 진행된 태국 북부</a:t>
            </a:r>
            <a:r>
              <a:rPr lang="en-US" altLang="ko-KR" sz="2000" dirty="0" smtClean="0"/>
              <a:t>·</a:t>
            </a:r>
            <a:r>
              <a:rPr lang="ko-KR" altLang="en-US" sz="2000" dirty="0" smtClean="0"/>
              <a:t>베트남 중부 지역은 </a:t>
            </a:r>
            <a:r>
              <a:rPr lang="ko-KR" altLang="en-US" sz="2000" b="1" dirty="0" smtClean="0"/>
              <a:t>고유 신앙과 불교가 혼합된 형태로</a:t>
            </a:r>
            <a:r>
              <a:rPr lang="ko-KR" altLang="en-US" sz="2000" dirty="0" smtClean="0"/>
              <a:t> 남아 있습니다</a:t>
            </a:r>
            <a:r>
              <a:rPr lang="en-US" altLang="ko-KR" sz="2000" dirty="0" smtClean="0"/>
              <a:t>.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ko-KR" altLang="en-US" sz="2000" dirty="0" smtClean="0"/>
              <a:t>문자종교의 부재는 교육 제도와 종교 제도의 정형화를 늦췄겠지만</a:t>
            </a:r>
            <a:r>
              <a:rPr lang="en-US" altLang="ko-KR" sz="2000" dirty="0" smtClean="0"/>
              <a:t>, </a:t>
            </a:r>
            <a:r>
              <a:rPr lang="ko-KR" altLang="en-US" sz="2000" b="1" dirty="0" smtClean="0"/>
              <a:t>문화적 다양성은 오히려 더 풍부했을 수 있습니다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pPr marL="0" indent="0">
              <a:buNone/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173258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4. </a:t>
            </a:r>
            <a:r>
              <a:rPr lang="ko-KR" altLang="en-US" sz="2800" b="1" dirty="0" smtClean="0"/>
              <a:t>기독교의 더 빠른 도래 가능성</a:t>
            </a:r>
            <a:endParaRPr lang="en-P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400" dirty="0" smtClean="0"/>
              <a:t>15</a:t>
            </a:r>
            <a:r>
              <a:rPr lang="ko-KR" altLang="en-US" sz="2400" dirty="0" smtClean="0"/>
              <a:t>세기</a:t>
            </a:r>
            <a:r>
              <a:rPr lang="en-US" altLang="ko-KR" sz="2400" dirty="0" smtClean="0"/>
              <a:t>~16</a:t>
            </a:r>
            <a:r>
              <a:rPr lang="ko-KR" altLang="en-US" sz="2400" dirty="0" smtClean="0"/>
              <a:t>세기 스페인</a:t>
            </a:r>
            <a:r>
              <a:rPr lang="en-US" altLang="ko-KR" sz="2400" dirty="0" smtClean="0"/>
              <a:t>·</a:t>
            </a:r>
            <a:r>
              <a:rPr lang="ko-KR" altLang="en-US" sz="2400" dirty="0" smtClean="0"/>
              <a:t>포르투갈 선교사들이 동남아에 도달했을 때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이미 이슬람이 자리 잡고 있었기에 충돌과 경쟁이 발생했습니다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b="1" dirty="0" smtClean="0"/>
              <a:t>이슬람화가 없었다면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기독교는 남부 필리핀뿐 아니라 </a:t>
            </a:r>
            <a:r>
              <a:rPr lang="ko-KR" altLang="en-US" sz="2400" b="1" dirty="0" smtClean="0"/>
              <a:t>보르네오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말라카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자바까지도 빠르게 확산</a:t>
            </a:r>
            <a:r>
              <a:rPr lang="ko-KR" altLang="en-US" sz="2400" dirty="0" smtClean="0"/>
              <a:t>되었을 수 있었습니다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이 경우 오늘날의 동남아는 </a:t>
            </a:r>
            <a:r>
              <a:rPr lang="ko-KR" altLang="en-US" sz="2400" b="1" dirty="0" smtClean="0"/>
              <a:t>더 많은 기독교 국가로 구성되었을 수도 있습니다</a:t>
            </a:r>
            <a:r>
              <a:rPr lang="en-US" altLang="ko-KR" sz="2400" b="1" dirty="0" smtClean="0"/>
              <a:t>.</a:t>
            </a:r>
            <a:endParaRPr lang="ko-KR" altLang="en-US" sz="2400" dirty="0" smtClean="0"/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702063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800" b="1" dirty="0" smtClean="0"/>
              <a:t>결론</a:t>
            </a:r>
            <a:r>
              <a:rPr lang="en-US" altLang="ko-KR" sz="2800" b="1" dirty="0" smtClean="0"/>
              <a:t>: </a:t>
            </a:r>
            <a:r>
              <a:rPr lang="ko-KR" altLang="en-US" sz="1400" b="1" dirty="0" smtClean="0"/>
              <a:t>이슬람화는 종교만이 아니라 ‘문자화’</a:t>
            </a:r>
            <a:r>
              <a:rPr lang="en-US" altLang="ko-KR" sz="1400" b="1" dirty="0" smtClean="0"/>
              <a:t>, ‘</a:t>
            </a:r>
            <a:r>
              <a:rPr lang="ko-KR" altLang="en-US" sz="1400" b="1" dirty="0" smtClean="0"/>
              <a:t>상업 윤리’</a:t>
            </a:r>
            <a:r>
              <a:rPr lang="en-US" altLang="ko-KR" sz="1400" b="1" dirty="0" smtClean="0"/>
              <a:t>, ‘</a:t>
            </a:r>
            <a:r>
              <a:rPr lang="ko-KR" altLang="en-US" sz="1400" b="1" dirty="0" smtClean="0"/>
              <a:t>법과 공동체 질서’ 등의 방향을 바꾸었음</a:t>
            </a:r>
            <a:endParaRPr lang="en-PH" sz="1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smtClean="0"/>
              <a:t>이슬람은 단지 종교라기보다는 </a:t>
            </a:r>
            <a:r>
              <a:rPr lang="ko-KR" altLang="en-US" sz="2400" b="1" dirty="0" smtClean="0"/>
              <a:t>법적 질서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샤리아</a:t>
            </a:r>
            <a:r>
              <a:rPr lang="en-US" altLang="ko-KR" sz="2400" b="1" dirty="0" smtClean="0"/>
              <a:t>)</a:t>
            </a:r>
            <a:r>
              <a:rPr lang="en-US" altLang="ko-KR" sz="2400" dirty="0" smtClean="0"/>
              <a:t>, </a:t>
            </a:r>
            <a:r>
              <a:rPr lang="ko-KR" altLang="en-US" sz="2400" b="1" dirty="0" smtClean="0"/>
              <a:t>도덕경제</a:t>
            </a:r>
            <a:r>
              <a:rPr lang="en-US" altLang="ko-KR" sz="2400" dirty="0" smtClean="0"/>
              <a:t>, </a:t>
            </a:r>
            <a:r>
              <a:rPr lang="ko-KR" altLang="en-US" sz="2400" b="1" dirty="0" smtClean="0"/>
              <a:t>글쓰기 문화</a:t>
            </a:r>
            <a:r>
              <a:rPr lang="ko-KR" altLang="en-US" sz="2400" dirty="0" smtClean="0"/>
              <a:t>를 수반하는 체계였습니다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r>
              <a:rPr lang="ko-KR" altLang="en-US" sz="2400" dirty="0" smtClean="0"/>
              <a:t>이슬람화가 없었다면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동남아는 오늘날보다 더 </a:t>
            </a:r>
            <a:r>
              <a:rPr lang="ko-KR" altLang="en-US" sz="2400" b="1" dirty="0" smtClean="0"/>
              <a:t>불교 중심의 힌두 문화와 구술 전통이 공존하는 다중 종교 사회</a:t>
            </a:r>
            <a:r>
              <a:rPr lang="ko-KR" altLang="en-US" sz="2400" dirty="0" smtClean="0"/>
              <a:t>였을 가능성이 큽니다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r>
              <a:rPr lang="ko-KR" altLang="en-US" sz="2400" dirty="0" smtClean="0"/>
              <a:t>그러나 </a:t>
            </a:r>
            <a:r>
              <a:rPr lang="ko-KR" altLang="en-US" sz="2400" b="1" dirty="0" smtClean="0"/>
              <a:t>문자 기반 체계의 확산과 공동체 기반 법률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샤리아</a:t>
            </a:r>
            <a:r>
              <a:rPr lang="en-US" altLang="ko-KR" sz="2400" b="1" dirty="0" smtClean="0"/>
              <a:t>)</a:t>
            </a:r>
            <a:r>
              <a:rPr lang="ko-KR" altLang="en-US" sz="2400" dirty="0" smtClean="0"/>
              <a:t>의 부재는 국가 형성과 현대 정치 질서의 발전에도 영향을 미쳤을 것입니다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54976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b="1" dirty="0" smtClean="0"/>
              <a:t>세계평화를 위한 제안</a:t>
            </a:r>
            <a:r>
              <a:rPr lang="en-US" altLang="ko-KR" sz="3600" b="1" dirty="0" smtClean="0"/>
              <a:t/>
            </a:r>
            <a:br>
              <a:rPr lang="en-US" altLang="ko-KR" sz="3600" b="1" dirty="0" smtClean="0"/>
            </a:br>
            <a:r>
              <a:rPr lang="ko-KR" altLang="en-US" sz="2700" b="1" dirty="0" smtClean="0">
                <a:solidFill>
                  <a:srgbClr val="FF0000"/>
                </a:solidFill>
              </a:rPr>
              <a:t>남중국해와 동남아시아해 표기</a:t>
            </a:r>
            <a:endParaRPr lang="en-PH" sz="2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28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2410</Words>
  <Application>Microsoft Office PowerPoint</Application>
  <PresentationFormat>On-screen Show (4:3)</PresentationFormat>
  <Paragraphs>139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남중국해의 항로 빈도와 이슬람화에 따른 역사적 점유</vt:lpstr>
      <vt:lpstr> 개요 </vt:lpstr>
      <vt:lpstr>1. 남중국해를 통한 항해 빈도와 이슬람화의 역사적 전개이슬람해상무역의 시작</vt:lpstr>
      <vt:lpstr>2. 동남아시아 복합 사회에 미친 해상 무역의 영향 </vt:lpstr>
      <vt:lpstr>3. 15세기~17세기 ‘상업의 시대’와 향신료 무역</vt:lpstr>
      <vt:lpstr>4. 이슬람 문화의 확산과 정치·종교 구조의 변화</vt:lpstr>
      <vt:lpstr>5. 15세기 중국 사료 속 해상 교역로의 기술</vt:lpstr>
      <vt:lpstr>6. 인도네시아와 필리핀 지역에서의 이슬람 정착</vt:lpstr>
      <vt:lpstr>7. 동남아시아 이슬람화의 시기와 다양한 경로</vt:lpstr>
      <vt:lpstr>8. 1550–1650년대의 종교적 전환과 이슬람의 지역 확산</vt:lpstr>
      <vt:lpstr>9. 해안 항구의 이슬람과 내륙의 애니미즘 공존</vt:lpstr>
      <vt:lpstr>10. 부(富)의 영성에 대한 인식 변화와 외래 종교의 유입</vt:lpstr>
      <vt:lpstr>11. 무슬림·기독교 학자들의 직접 전파</vt:lpstr>
      <vt:lpstr>12. 문자 전통과 종교의 지속성</vt:lpstr>
      <vt:lpstr>토론</vt:lpstr>
      <vt:lpstr>이슬람화가 없었다면 동남아의 종교 지형은?</vt:lpstr>
      <vt:lpstr>2. 중국 유교·불교의 영향력 확대</vt:lpstr>
      <vt:lpstr>3. 애니미즘·조상 숭배 기반의 토착 신앙 강화</vt:lpstr>
      <vt:lpstr>4. 기독교의 더 빠른 도래 가능성</vt:lpstr>
      <vt:lpstr>결론: 이슬람화는 종교만이 아니라 ‘문자화’, ‘상업 윤리’, ‘법과 공동체 질서’ 등의 방향을 바꾸었음</vt:lpstr>
      <vt:lpstr>세계평화를 위한 제안 남중국해와 동남아시아해 표기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남중국해의 항로 빈도와 이슬람화에 따른 역사적 점유</dc:title>
  <dc:creator>gyung cheol choi</dc:creator>
  <cp:lastModifiedBy>gyung cheol choi</cp:lastModifiedBy>
  <cp:revision>12</cp:revision>
  <dcterms:created xsi:type="dcterms:W3CDTF">2025-07-18T20:39:49Z</dcterms:created>
  <dcterms:modified xsi:type="dcterms:W3CDTF">2025-07-18T22:40:36Z</dcterms:modified>
</cp:coreProperties>
</file>