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  <p:sldId id="261" r:id="rId4"/>
    <p:sldId id="258" r:id="rId5"/>
    <p:sldId id="286" r:id="rId6"/>
    <p:sldId id="259" r:id="rId7"/>
    <p:sldId id="260" r:id="rId8"/>
    <p:sldId id="262" r:id="rId9"/>
    <p:sldId id="266" r:id="rId10"/>
    <p:sldId id="287" r:id="rId11"/>
    <p:sldId id="263" r:id="rId12"/>
    <p:sldId id="267" r:id="rId13"/>
    <p:sldId id="268" r:id="rId14"/>
    <p:sldId id="264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5" r:id="rId23"/>
    <p:sldId id="26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>
        <p:scale>
          <a:sx n="62" d="100"/>
          <a:sy n="62" d="100"/>
        </p:scale>
        <p:origin x="-154" y="86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customXml" Target="../customXml/item3.xml"/><Relationship Id="rId38" Type="http://schemas.openxmlformats.org/officeDocument/2006/relationships/customXml" Target="../customXml/item2.xml"/><Relationship Id="rId37" Type="http://schemas.openxmlformats.org/officeDocument/2006/relationships/customXml" Target="../customXml/item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345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1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1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es.wikipedia.org/wiki/Archivo:Srivijaya_Empire-es.svg" TargetMode="Externa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jpeg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es.wikipedia.org/wiki/Archivo:Srivijaya_Empire-es.svg" TargetMode="External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de.wikipedia.org/wiki/Faxian" TargetMode="External"/><Relationship Id="rId2" Type="http://schemas.openxmlformats.org/officeDocument/2006/relationships/image" Target="../media/image7.jpeg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de.wikipedia.org/wiki/Faxian" TargetMode="External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de.wikipedia.org/wiki/Faxian" TargetMode="External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de.wikipedia.org/wiki/Faxian" TargetMode="External"/><Relationship Id="rId1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de.wikipedia.org/wiki/Faxian" TargetMode="External"/><Relationship Id="rId1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de.wikipedia.org/wiki/Faxian" TargetMode="Externa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85" name="Rectangle 8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54295" y="0"/>
            <a:ext cx="6525472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7" name="Rectangle 8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972663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2297" y="1348844"/>
            <a:ext cx="5508576" cy="3042706"/>
          </a:xfrm>
        </p:spPr>
        <p:txBody>
          <a:bodyPr>
            <a:normAutofit/>
          </a:bodyPr>
          <a:lstStyle/>
          <a:p>
            <a:r>
              <a:rPr lang="en-US" altLang="en-US" sz="4200" b="1" dirty="0">
                <a:solidFill>
                  <a:schemeClr val="tx1"/>
                </a:solidFill>
              </a:rPr>
              <a:t>“</a:t>
            </a:r>
            <a:r>
              <a:rPr lang="ko-KR" altLang="en-US" sz="4200" b="1" dirty="0">
                <a:solidFill>
                  <a:schemeClr val="tx1"/>
                </a:solidFill>
              </a:rPr>
              <a:t>인도화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과정에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따른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남중국해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항로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이용</a:t>
            </a:r>
            <a:r>
              <a:rPr lang="en-US" altLang="en-US" sz="4200" b="1" dirty="0">
                <a:solidFill>
                  <a:schemeClr val="tx1"/>
                </a:solidFill>
              </a:rPr>
              <a:t>  </a:t>
            </a:r>
            <a:r>
              <a:rPr lang="ko-KR" altLang="en-US" sz="4200" b="1" dirty="0">
                <a:solidFill>
                  <a:schemeClr val="tx1"/>
                </a:solidFill>
              </a:rPr>
              <a:t>빈도와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역사적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점유</a:t>
            </a:r>
            <a:r>
              <a:rPr altLang="ko-KR" sz="4200" b="1" dirty="0">
                <a:solidFill>
                  <a:schemeClr val="tx1"/>
                </a:solidFill>
              </a:rPr>
              <a:t> </a:t>
            </a:r>
            <a:r>
              <a:rPr lang="en-US" altLang="en-US" sz="4200" b="1" dirty="0">
                <a:solidFill>
                  <a:schemeClr val="tx1"/>
                </a:solidFill>
              </a:rPr>
              <a:t> </a:t>
            </a:r>
            <a:r>
              <a:rPr lang="ko-KR" altLang="en-US" sz="4200" b="1" dirty="0">
                <a:solidFill>
                  <a:schemeClr val="tx1"/>
                </a:solidFill>
              </a:rPr>
              <a:t>현황</a:t>
            </a:r>
            <a:r>
              <a:rPr lang="en-US" altLang="en-US" sz="4200" b="1" dirty="0">
                <a:solidFill>
                  <a:schemeClr val="tx1"/>
                </a:solidFill>
              </a:rPr>
              <a:t>”</a:t>
            </a:r>
            <a:endParaRPr lang="en-US" altLang="en-US" sz="42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2297" y="4682061"/>
            <a:ext cx="5409468" cy="9509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PH" sz="1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MA. CAROLYN ANNE B. PARULAN </a:t>
            </a:r>
            <a:endParaRPr lang="en-PH" sz="1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 </a:t>
            </a:r>
            <a:endParaRPr lang="en-US" sz="1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ko-KR" altLang="en-US" sz="4300" b="1" dirty="0"/>
              <a:t>지형적</a:t>
            </a:r>
            <a:r>
              <a:rPr lang="en-US" altLang="en-US" sz="4300" b="1" dirty="0"/>
              <a:t> </a:t>
            </a:r>
            <a:r>
              <a:rPr lang="ko-KR" altLang="en-US" sz="4300" b="1" dirty="0"/>
              <a:t>특성</a:t>
            </a:r>
            <a:endParaRPr lang="ko-KR" altLang="en-US" sz="43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46" name="Rectangle 4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48" name="Rectangle 4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ko-KR" altLang="en-US" b="1" kern="100" dirty="0">
                <a:effectLst/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지형적</a:t>
            </a:r>
            <a:r>
              <a:rPr lang="en-US" altLang="en-US" b="1" kern="100" dirty="0">
                <a:effectLst/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ko-KR" altLang="en-US" b="1" kern="100" dirty="0">
                <a:effectLst/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특성</a:t>
            </a:r>
            <a:br>
              <a:rPr lang="ko-KR" altLang="ko-KR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407" y="1641725"/>
            <a:ext cx="10058400" cy="3849624"/>
          </a:xfrm>
        </p:spPr>
        <p:txBody>
          <a:bodyPr>
            <a:noAutofit/>
          </a:bodyPr>
          <a:lstStyle/>
          <a:p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인도차이나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반도와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인도네시아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제도는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계절풍이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지배하는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열대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지역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중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하나이다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해마다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약간의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변동이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있기는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하지만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이러한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변동은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풍부한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곡물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공급을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보장하는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유일한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경작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방식인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습식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벼농사에는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치명적일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일반적으로는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건기와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우기가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번갈아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나타나며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정착민들의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삶에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영향을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미친다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또한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지배적인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방향의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변화는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돛을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이용한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항해의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방향을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결정짓는다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(Coedes, 1975)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전설적인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땅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황금과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향신료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향목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木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으로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가득한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수세대에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걸친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항해자들이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배를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몰았다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그들은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계절풍과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험난한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바다를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무릅쓰고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육지를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발견하길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희망했으며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결국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가득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보물을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싣고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고향으로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돌아가려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했다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(Levi, 1929; Nilakanta Sastri, 1938; Wang Gungwu, 1958).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Chandra(2013)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저서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『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Sea, Identity and History(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정체성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그리고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역사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』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인용되어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지형적</a:t>
            </a:r>
            <a:r>
              <a:rPr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특성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10215880" cy="3849370"/>
          </a:xfrm>
        </p:spPr>
        <p:txBody>
          <a:bodyPr>
            <a:normAutofit lnSpcReduction="10000"/>
          </a:bodyPr>
          <a:p>
            <a:pPr marL="0" indent="0">
              <a:buNone/>
            </a:pPr>
            <a:r>
              <a:rPr lang="en-US" altLang="en-US" sz="1800" b="1"/>
              <a:t>Hall</a:t>
            </a:r>
            <a:r>
              <a:rPr lang="ko-KR" altLang="en-US" sz="1800" b="1"/>
              <a:t>이</a:t>
            </a:r>
            <a:r>
              <a:rPr lang="en-US" altLang="en-US" sz="1800" b="1"/>
              <a:t> </a:t>
            </a:r>
            <a:r>
              <a:rPr lang="ko-KR" altLang="en-US" sz="1800" b="1"/>
              <a:t>제시한</a:t>
            </a:r>
            <a:r>
              <a:rPr lang="en-US" altLang="en-US" sz="1800" b="1"/>
              <a:t> 14</a:t>
            </a:r>
            <a:r>
              <a:rPr lang="ko-KR" altLang="en-US" sz="1800" b="1"/>
              <a:t>세기</a:t>
            </a:r>
            <a:r>
              <a:rPr lang="en-US" altLang="en-US" sz="1800" b="1"/>
              <a:t> </a:t>
            </a:r>
            <a:r>
              <a:rPr lang="ko-KR" altLang="en-US" sz="1800" b="1"/>
              <a:t>동남아</a:t>
            </a:r>
            <a:r>
              <a:rPr lang="en-US" altLang="en-US" sz="1800" b="1"/>
              <a:t> 5</a:t>
            </a:r>
            <a:r>
              <a:rPr lang="ko-KR" altLang="en-US" sz="1800" b="1"/>
              <a:t>대</a:t>
            </a:r>
            <a:r>
              <a:rPr lang="en-US" altLang="en-US" sz="1800" b="1"/>
              <a:t> </a:t>
            </a:r>
            <a:r>
              <a:rPr lang="ko-KR" altLang="en-US" sz="1800" b="1"/>
              <a:t>해상</a:t>
            </a:r>
            <a:r>
              <a:rPr lang="en-US" altLang="en-US" sz="1800" b="1"/>
              <a:t> </a:t>
            </a:r>
            <a:r>
              <a:rPr lang="ko-KR" altLang="en-US" sz="1800" b="1"/>
              <a:t>무역권</a:t>
            </a:r>
            <a:endParaRPr lang="ko-KR" altLang="en-US" sz="1800" b="1"/>
          </a:p>
          <a:p>
            <a:pPr marL="0" indent="0">
              <a:buNone/>
            </a:pPr>
            <a:r>
              <a:rPr lang="ko-KR" altLang="en-US" sz="1800" b="1"/>
              <a:t>번호</a:t>
            </a:r>
            <a:r>
              <a:rPr lang="en-US" altLang="en-US" sz="1800" b="1"/>
              <a:t>	</a:t>
            </a:r>
            <a:r>
              <a:rPr lang="ko-KR" altLang="en-US" sz="1800" b="1"/>
              <a:t>무역로</a:t>
            </a:r>
            <a:r>
              <a:rPr lang="en-US" altLang="en-US" sz="1800" b="1"/>
              <a:t> </a:t>
            </a:r>
            <a:r>
              <a:rPr lang="ko-KR" altLang="en-US" sz="1800" b="1"/>
              <a:t>중심지</a:t>
            </a:r>
            <a:r>
              <a:rPr lang="en-US" altLang="en-US" sz="1800" b="1"/>
              <a:t>	</a:t>
            </a:r>
            <a:r>
              <a:rPr lang="ko-KR" altLang="en-US" sz="1800" b="1"/>
              <a:t>연결</a:t>
            </a:r>
            <a:r>
              <a:rPr lang="en-US" altLang="en-US" sz="1800" b="1"/>
              <a:t> </a:t>
            </a:r>
            <a:r>
              <a:rPr lang="ko-KR" altLang="en-US" sz="1800" b="1"/>
              <a:t>지역</a:t>
            </a:r>
            <a:r>
              <a:rPr lang="en-US" altLang="en-US" sz="1800" b="1"/>
              <a:t>	</a:t>
            </a:r>
            <a:r>
              <a:rPr lang="ko-KR" altLang="en-US" sz="1800" b="1"/>
              <a:t>특징</a:t>
            </a:r>
            <a:endParaRPr lang="ko-KR" altLang="en-US" sz="1800" b="1"/>
          </a:p>
          <a:p>
            <a:pPr marL="0" indent="0">
              <a:buNone/>
            </a:pPr>
            <a:r>
              <a:rPr lang="en-US" altLang="en-US" sz="1800" b="1"/>
              <a:t>①	</a:t>
            </a:r>
            <a:r>
              <a:rPr lang="ko-KR" altLang="en-US" sz="1800" b="1"/>
              <a:t>자바</a:t>
            </a:r>
            <a:r>
              <a:rPr lang="en-US" altLang="en-US" sz="1800" b="1"/>
              <a:t> (Java) </a:t>
            </a:r>
            <a:r>
              <a:rPr lang="ko-KR" altLang="en-US" sz="1800" b="1"/>
              <a:t>중심</a:t>
            </a:r>
            <a:r>
              <a:rPr lang="en-US" altLang="en-US" sz="1800" b="1"/>
              <a:t>	</a:t>
            </a:r>
            <a:r>
              <a:rPr lang="ko-KR" altLang="en-US" sz="1800" b="1"/>
              <a:t>인도네시아</a:t>
            </a:r>
            <a:r>
              <a:rPr lang="en-US" altLang="en-US" sz="1800" b="1"/>
              <a:t> </a:t>
            </a:r>
            <a:r>
              <a:rPr lang="ko-KR" altLang="en-US" sz="1800" b="1"/>
              <a:t>제도</a:t>
            </a:r>
            <a:r>
              <a:rPr lang="en-US" altLang="en-US" sz="1800" b="1"/>
              <a:t> </a:t>
            </a:r>
            <a:r>
              <a:rPr lang="ko-KR" altLang="en-US" sz="1800" b="1"/>
              <a:t>내륙</a:t>
            </a:r>
            <a:r>
              <a:rPr lang="en-US" altLang="en-US" sz="1800" b="1"/>
              <a:t> </a:t>
            </a:r>
            <a:r>
              <a:rPr lang="ko-KR" altLang="en-US" sz="1800" b="1"/>
              <a:t>해로</a:t>
            </a:r>
            <a:r>
              <a:rPr lang="en-US" altLang="en-US" sz="1800" b="1"/>
              <a:t>	</a:t>
            </a:r>
            <a:r>
              <a:rPr lang="ko-KR" altLang="en-US" sz="1800" b="1"/>
              <a:t>서</a:t>
            </a:r>
            <a:r>
              <a:rPr lang="en-US" altLang="en-US" sz="1800" b="1"/>
              <a:t>→</a:t>
            </a:r>
            <a:r>
              <a:rPr lang="ko-KR" altLang="en-US" sz="1800" b="1"/>
              <a:t>동</a:t>
            </a:r>
            <a:r>
              <a:rPr lang="en-US" altLang="en-US" sz="1800" b="1"/>
              <a:t> </a:t>
            </a:r>
            <a:r>
              <a:rPr lang="ko-KR" altLang="en-US" sz="1800" b="1"/>
              <a:t>무역</a:t>
            </a:r>
            <a:endParaRPr lang="ko-KR" altLang="en-US" sz="1800" b="1"/>
          </a:p>
          <a:p>
            <a:pPr marL="0" indent="0">
              <a:buNone/>
            </a:pPr>
            <a:r>
              <a:rPr lang="en-US" altLang="en-US" sz="1800" b="1"/>
              <a:t>②	</a:t>
            </a:r>
            <a:r>
              <a:rPr lang="ko-KR" altLang="en-US" sz="1800" b="1"/>
              <a:t>술루해</a:t>
            </a:r>
            <a:r>
              <a:rPr lang="en-US" altLang="en-US" sz="1800" b="1"/>
              <a:t> (Sulu Sea) </a:t>
            </a:r>
            <a:r>
              <a:rPr lang="ko-KR" altLang="en-US" sz="1800" b="1"/>
              <a:t>중심</a:t>
            </a:r>
            <a:r>
              <a:rPr lang="en-US" altLang="en-US" sz="1800" b="1"/>
              <a:t>	</a:t>
            </a:r>
            <a:r>
              <a:rPr lang="ko-KR" altLang="en-US" sz="1800" b="1"/>
              <a:t>대만</a:t>
            </a:r>
            <a:r>
              <a:rPr lang="en-US" altLang="en-US" sz="1800" b="1"/>
              <a:t>, </a:t>
            </a:r>
            <a:r>
              <a:rPr lang="ko-KR" altLang="en-US" sz="1800" b="1"/>
              <a:t>루손</a:t>
            </a:r>
            <a:r>
              <a:rPr lang="en-US" altLang="en-US" sz="1800" b="1"/>
              <a:t>, </a:t>
            </a:r>
            <a:r>
              <a:rPr lang="ko-KR" altLang="en-US" sz="1800" b="1"/>
              <a:t>필리핀</a:t>
            </a:r>
            <a:r>
              <a:rPr lang="en-US" altLang="en-US" sz="1800" b="1"/>
              <a:t> </a:t>
            </a:r>
            <a:r>
              <a:rPr lang="ko-KR" altLang="en-US" sz="1800" b="1"/>
              <a:t>중부</a:t>
            </a:r>
            <a:r>
              <a:rPr lang="en-US" altLang="en-US" sz="1800" b="1"/>
              <a:t>, </a:t>
            </a:r>
            <a:r>
              <a:rPr lang="ko-KR" altLang="en-US" sz="1800" b="1"/>
              <a:t>보르네오</a:t>
            </a:r>
            <a:r>
              <a:rPr lang="en-US" altLang="en-US" sz="1800" b="1"/>
              <a:t> → </a:t>
            </a:r>
            <a:r>
              <a:rPr lang="ko-KR" altLang="en-US" sz="1800" b="1"/>
              <a:t>수마트라</a:t>
            </a:r>
            <a:r>
              <a:rPr lang="en-US" altLang="en-US" sz="1800" b="1"/>
              <a:t>, </a:t>
            </a:r>
            <a:r>
              <a:rPr lang="ko-KR" altLang="en-US" sz="1800" b="1"/>
              <a:t>말레이</a:t>
            </a:r>
            <a:r>
              <a:rPr lang="en-US" altLang="en-US" sz="1800" b="1"/>
              <a:t> </a:t>
            </a:r>
            <a:r>
              <a:rPr lang="ko-KR" altLang="en-US" sz="1800" b="1"/>
              <a:t>반도</a:t>
            </a:r>
            <a:r>
              <a:rPr lang="en-US" altLang="ko-KR" sz="1800" b="1"/>
              <a:t> </a:t>
            </a:r>
            <a:r>
              <a:rPr lang="en-US" altLang="en-US" sz="1800" b="1"/>
              <a:t>	</a:t>
            </a:r>
            <a:r>
              <a:rPr lang="ko-KR" altLang="en-US" sz="1800" b="1"/>
              <a:t>남</a:t>
            </a:r>
            <a:r>
              <a:rPr lang="en-US" altLang="en-US" sz="1800" b="1"/>
              <a:t>→</a:t>
            </a:r>
            <a:r>
              <a:rPr lang="ko-KR" altLang="en-US" sz="1800" b="1"/>
              <a:t>북</a:t>
            </a:r>
            <a:r>
              <a:rPr lang="en-US" altLang="en-US" sz="1800" b="1"/>
              <a:t> </a:t>
            </a:r>
            <a:r>
              <a:rPr lang="ko-KR" altLang="en-US" sz="1800" b="1"/>
              <a:t>무역</a:t>
            </a:r>
            <a:endParaRPr lang="ko-KR" altLang="en-US" sz="1800" b="1"/>
          </a:p>
          <a:p>
            <a:pPr marL="0" indent="0">
              <a:buNone/>
            </a:pPr>
            <a:r>
              <a:rPr lang="en-US" altLang="en-US" sz="1800" b="1"/>
              <a:t>③	</a:t>
            </a:r>
            <a:r>
              <a:rPr lang="ko-KR" altLang="en-US" sz="1800" b="1"/>
              <a:t>말라카</a:t>
            </a:r>
            <a:r>
              <a:rPr lang="en-US" altLang="en-US" sz="1800" b="1"/>
              <a:t> </a:t>
            </a:r>
            <a:r>
              <a:rPr lang="ko-KR" altLang="en-US" sz="1800" b="1"/>
              <a:t>해협</a:t>
            </a:r>
            <a:r>
              <a:rPr lang="en-US" altLang="en-US" sz="1800" b="1"/>
              <a:t> </a:t>
            </a:r>
            <a:r>
              <a:rPr lang="ko-KR" altLang="en-US" sz="1800" b="1"/>
              <a:t>중심</a:t>
            </a:r>
            <a:r>
              <a:rPr lang="en-US" altLang="en-US" sz="1800" b="1"/>
              <a:t>	</a:t>
            </a:r>
            <a:r>
              <a:rPr lang="ko-KR" altLang="en-US" sz="1800" b="1"/>
              <a:t>도서</a:t>
            </a:r>
            <a:r>
              <a:rPr lang="en-US" altLang="en-US" sz="1800" b="1"/>
              <a:t> </a:t>
            </a:r>
            <a:r>
              <a:rPr lang="ko-KR" altLang="en-US" sz="1800" b="1"/>
              <a:t>동남아</a:t>
            </a:r>
            <a:r>
              <a:rPr lang="en-US" altLang="en-US" sz="1800" b="1"/>
              <a:t> ↔ </a:t>
            </a:r>
            <a:r>
              <a:rPr lang="ko-KR" altLang="en-US" sz="1800" b="1"/>
              <a:t>대륙</a:t>
            </a:r>
            <a:r>
              <a:rPr lang="en-US" altLang="en-US" sz="1800" b="1"/>
              <a:t> </a:t>
            </a:r>
            <a:r>
              <a:rPr lang="ko-KR" altLang="en-US" sz="1800" b="1"/>
              <a:t>인접</a:t>
            </a:r>
            <a:r>
              <a:rPr lang="en-US" altLang="en-US" sz="1800" b="1"/>
              <a:t> </a:t>
            </a:r>
            <a:r>
              <a:rPr lang="ko-KR" altLang="en-US" sz="1800" b="1"/>
              <a:t>무역로</a:t>
            </a:r>
            <a:r>
              <a:rPr lang="en-US" altLang="en-US" sz="1800" b="1"/>
              <a:t> </a:t>
            </a:r>
            <a:r>
              <a:rPr lang="ko-KR" altLang="en-US" sz="1800" b="1"/>
              <a:t>연결</a:t>
            </a:r>
            <a:r>
              <a:rPr lang="en-US" altLang="en-US" sz="1800" b="1"/>
              <a:t>	</a:t>
            </a:r>
            <a:r>
              <a:rPr lang="ko-KR" altLang="en-US" sz="1800" b="1"/>
              <a:t>핵심</a:t>
            </a:r>
            <a:r>
              <a:rPr lang="en-US" altLang="en-US" sz="1800" b="1"/>
              <a:t> </a:t>
            </a:r>
            <a:r>
              <a:rPr lang="ko-KR" altLang="en-US" sz="1800" b="1"/>
              <a:t>연결축</a:t>
            </a:r>
            <a:endParaRPr lang="ko-KR" altLang="en-US" sz="1800" b="1"/>
          </a:p>
          <a:p>
            <a:pPr marL="0" indent="0">
              <a:buNone/>
            </a:pPr>
            <a:r>
              <a:rPr lang="en-US" altLang="en-US" sz="1800" b="1"/>
              <a:t>④	</a:t>
            </a:r>
            <a:r>
              <a:rPr lang="ko-KR" altLang="en-US" sz="1800" b="1"/>
              <a:t>태국만</a:t>
            </a:r>
            <a:r>
              <a:rPr lang="en-US" altLang="en-US" sz="1800" b="1"/>
              <a:t> </a:t>
            </a:r>
            <a:r>
              <a:rPr lang="ko-KR" altLang="en-US" sz="1800" b="1"/>
              <a:t>및</a:t>
            </a:r>
            <a:r>
              <a:rPr lang="en-US" altLang="en-US" sz="1800" b="1"/>
              <a:t> </a:t>
            </a:r>
            <a:r>
              <a:rPr lang="ko-KR" altLang="en-US" sz="1800" b="1"/>
              <a:t>아시아</a:t>
            </a:r>
            <a:r>
              <a:rPr lang="en-US" altLang="en-US" sz="1800" b="1"/>
              <a:t> </a:t>
            </a:r>
            <a:r>
              <a:rPr lang="ko-KR" altLang="en-US" sz="1800" b="1"/>
              <a:t>지중해</a:t>
            </a:r>
            <a:r>
              <a:rPr lang="en-US" altLang="en-US" sz="1800" b="1"/>
              <a:t> </a:t>
            </a:r>
            <a:r>
              <a:rPr lang="ko-KR" altLang="en-US" sz="1800" b="1"/>
              <a:t>북서</a:t>
            </a:r>
            <a:r>
              <a:rPr lang="en-US" altLang="en-US" sz="1800" b="1"/>
              <a:t> </a:t>
            </a:r>
            <a:r>
              <a:rPr lang="ko-KR" altLang="en-US" sz="1800" b="1"/>
              <a:t>해안</a:t>
            </a:r>
            <a:r>
              <a:rPr lang="en-US" altLang="en-US" sz="1800" b="1"/>
              <a:t>	</a:t>
            </a:r>
            <a:r>
              <a:rPr lang="ko-KR" altLang="en-US" sz="1800" b="1"/>
              <a:t>중국</a:t>
            </a:r>
            <a:r>
              <a:rPr lang="en-US" altLang="en-US" sz="1800" b="1"/>
              <a:t>, </a:t>
            </a:r>
            <a:r>
              <a:rPr lang="ko-KR" altLang="en-US" sz="1800" b="1"/>
              <a:t>안남</a:t>
            </a:r>
            <a:r>
              <a:rPr lang="en-US" altLang="en-US" sz="1800" b="1"/>
              <a:t>(</a:t>
            </a:r>
            <a:r>
              <a:rPr lang="ko-KR" altLang="en-US" sz="1800" b="1"/>
              <a:t>베트남</a:t>
            </a:r>
            <a:r>
              <a:rPr lang="en-US" altLang="en-US" sz="1800" b="1"/>
              <a:t>), </a:t>
            </a:r>
            <a:r>
              <a:rPr lang="ko-KR" altLang="en-US" sz="1800" b="1"/>
              <a:t>캄보디아</a:t>
            </a:r>
            <a:r>
              <a:rPr lang="en-US" altLang="en-US" sz="1800" b="1"/>
              <a:t>, </a:t>
            </a:r>
            <a:r>
              <a:rPr lang="ko-KR" altLang="en-US" sz="1800" b="1"/>
              <a:t>시암</a:t>
            </a:r>
            <a:r>
              <a:rPr lang="en-US" altLang="en-US" sz="1800" b="1"/>
              <a:t>(</a:t>
            </a:r>
            <a:r>
              <a:rPr lang="ko-KR" altLang="en-US" sz="1800" b="1"/>
              <a:t>태국</a:t>
            </a:r>
            <a:r>
              <a:rPr lang="en-US" altLang="en-US" sz="1800" b="1"/>
              <a:t>)  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 b="1"/>
              <a:t>           ↔ </a:t>
            </a:r>
            <a:r>
              <a:rPr lang="ko-KR" altLang="en-US" sz="1800" b="1"/>
              <a:t>말레이</a:t>
            </a:r>
            <a:r>
              <a:rPr lang="en-US" altLang="en-US" sz="1800" b="1"/>
              <a:t> </a:t>
            </a:r>
            <a:r>
              <a:rPr lang="ko-KR" altLang="en-US" sz="1800" b="1"/>
              <a:t>반도</a:t>
            </a:r>
            <a:r>
              <a:rPr lang="en-US" altLang="en-US" sz="1800" b="1"/>
              <a:t> </a:t>
            </a:r>
            <a:r>
              <a:rPr lang="ko-KR" altLang="en-US" sz="1800" b="1"/>
              <a:t>상부</a:t>
            </a:r>
            <a:r>
              <a:rPr lang="en-US" altLang="en-US" sz="1800" b="1"/>
              <a:t> </a:t>
            </a:r>
            <a:r>
              <a:rPr lang="ko-KR" altLang="en-US" sz="1800" b="1"/>
              <a:t>및</a:t>
            </a:r>
            <a:r>
              <a:rPr lang="en-US" altLang="en-US" sz="1800" b="1"/>
              <a:t> </a:t>
            </a:r>
            <a:r>
              <a:rPr lang="ko-KR" altLang="en-US" sz="1800" b="1"/>
              <a:t>자바</a:t>
            </a:r>
            <a:r>
              <a:rPr lang="en-US" altLang="en-US" sz="1800" b="1"/>
              <a:t>-</a:t>
            </a:r>
            <a:r>
              <a:rPr lang="ko-KR" altLang="en-US" sz="1800" b="1"/>
              <a:t>수마트라</a:t>
            </a:r>
            <a:r>
              <a:rPr lang="en-US" altLang="en-US" sz="1800" b="1"/>
              <a:t>-</a:t>
            </a:r>
            <a:r>
              <a:rPr lang="ko-KR" altLang="en-US" sz="1800" b="1"/>
              <a:t>말라야</a:t>
            </a:r>
            <a:r>
              <a:rPr lang="en-US" altLang="en-US" sz="1800" b="1"/>
              <a:t>	</a:t>
            </a:r>
            <a:r>
              <a:rPr lang="ko-KR" altLang="en-US" sz="1800" b="1"/>
              <a:t>대륙</a:t>
            </a:r>
            <a:r>
              <a:rPr lang="en-US" altLang="en-US" sz="1800" b="1"/>
              <a:t> </a:t>
            </a:r>
            <a:r>
              <a:rPr lang="ko-KR" altLang="en-US" sz="1800" b="1"/>
              <a:t>해안</a:t>
            </a:r>
            <a:r>
              <a:rPr lang="en-US" altLang="en-US" sz="1800" b="1"/>
              <a:t> </a:t>
            </a:r>
            <a:r>
              <a:rPr lang="ko-KR" altLang="en-US" sz="1800" b="1"/>
              <a:t>중심</a:t>
            </a:r>
            <a:endParaRPr lang="ko-KR" altLang="en-US" sz="1800" b="1"/>
          </a:p>
          <a:p>
            <a:pPr marL="0" indent="0">
              <a:buNone/>
            </a:pPr>
            <a:r>
              <a:rPr lang="en-US" altLang="en-US" sz="1800" b="1"/>
              <a:t>⑤	</a:t>
            </a:r>
            <a:r>
              <a:rPr lang="ko-KR" altLang="en-US" sz="1800" b="1"/>
              <a:t>벵골만</a:t>
            </a:r>
            <a:r>
              <a:rPr lang="en-US" altLang="en-US" sz="1800" b="1"/>
              <a:t> (Bay of Bengal) </a:t>
            </a:r>
            <a:r>
              <a:rPr lang="ko-KR" altLang="en-US" sz="1800" b="1"/>
              <a:t>중심</a:t>
            </a:r>
            <a:r>
              <a:rPr lang="en-US" altLang="en-US" sz="1800" b="1"/>
              <a:t>	</a:t>
            </a:r>
            <a:r>
              <a:rPr lang="ko-KR" altLang="en-US" sz="1800" b="1"/>
              <a:t>인도</a:t>
            </a:r>
            <a:r>
              <a:rPr lang="en-US" altLang="en-US" sz="1800" b="1"/>
              <a:t>, </a:t>
            </a:r>
            <a:r>
              <a:rPr lang="ko-KR" altLang="en-US" sz="1800" b="1"/>
              <a:t>스리랑카</a:t>
            </a:r>
            <a:r>
              <a:rPr lang="en-US" altLang="en-US" sz="1800" b="1"/>
              <a:t>, </a:t>
            </a:r>
            <a:r>
              <a:rPr lang="ko-KR" altLang="en-US" sz="1800" b="1"/>
              <a:t>벵골</a:t>
            </a:r>
            <a:r>
              <a:rPr lang="en-US" altLang="en-US" sz="1800" b="1"/>
              <a:t>, </a:t>
            </a:r>
            <a:r>
              <a:rPr lang="ko-KR" altLang="en-US" sz="1800" b="1"/>
              <a:t>버마</a:t>
            </a:r>
            <a:r>
              <a:rPr lang="en-US" altLang="en-US" sz="1800" b="1"/>
              <a:t> ↔ </a:t>
            </a:r>
            <a:r>
              <a:rPr lang="ko-KR" altLang="en-US" sz="1800" b="1"/>
              <a:t>말레이</a:t>
            </a:r>
            <a:r>
              <a:rPr lang="en-US" altLang="en-US" sz="1800" b="1"/>
              <a:t> </a:t>
            </a:r>
            <a:r>
              <a:rPr lang="ko-KR" altLang="en-US" sz="1800" b="1"/>
              <a:t>반도</a:t>
            </a:r>
            <a:r>
              <a:rPr lang="en-US" altLang="en-US" sz="1800" b="1"/>
              <a:t> </a:t>
            </a:r>
            <a:r>
              <a:rPr lang="ko-KR" altLang="en-US" sz="1800" b="1"/>
              <a:t>상부</a:t>
            </a:r>
            <a:r>
              <a:rPr lang="en-US" altLang="en-US" sz="1800" b="1"/>
              <a:t> </a:t>
            </a:r>
            <a:r>
              <a:rPr lang="ko-KR" altLang="en-US" sz="1800" b="1"/>
              <a:t>및</a:t>
            </a:r>
            <a:r>
              <a:rPr lang="en-US" altLang="en-US" sz="1800" b="1"/>
              <a:t> 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 b="1"/>
              <a:t>          </a:t>
            </a:r>
            <a:r>
              <a:rPr lang="ko-KR" altLang="en-US" sz="1800" b="1"/>
              <a:t>도서</a:t>
            </a:r>
            <a:r>
              <a:rPr lang="en-US" altLang="en-US" sz="1800" b="1"/>
              <a:t> </a:t>
            </a:r>
            <a:r>
              <a:rPr lang="ko-KR" altLang="en-US" sz="1800" b="1"/>
              <a:t>복합지역</a:t>
            </a:r>
            <a:r>
              <a:rPr lang="en-US" altLang="en-US" sz="1800" b="1"/>
              <a:t>	</a:t>
            </a:r>
            <a:r>
              <a:rPr lang="ko-KR" altLang="en-US" sz="1800" b="1"/>
              <a:t>서부</a:t>
            </a:r>
            <a:r>
              <a:rPr lang="en-US" altLang="en-US" sz="1800" b="1"/>
              <a:t> </a:t>
            </a:r>
            <a:r>
              <a:rPr lang="ko-KR" altLang="en-US" sz="1800" b="1"/>
              <a:t>인도양</a:t>
            </a:r>
            <a:r>
              <a:rPr lang="en-US" altLang="en-US" sz="1800" b="1"/>
              <a:t> </a:t>
            </a:r>
            <a:r>
              <a:rPr lang="ko-KR" altLang="en-US" sz="1800" b="1"/>
              <a:t>연결</a:t>
            </a:r>
            <a:endParaRPr lang="ko-KR" altLang="en-US" sz="1800" b="1"/>
          </a:p>
          <a:p>
            <a:endParaRPr lang="ko-KR" altLang="en-US" sz="18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지형적</a:t>
            </a:r>
            <a:r>
              <a:rPr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특성</a:t>
            </a:r>
            <a:br>
              <a:rPr lang="ko-KR" altLang="ko-KR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735" y="1896745"/>
            <a:ext cx="10058400" cy="3281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14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세기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해상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무역로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요약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(Hall, 2013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전설의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땅으로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향한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항해자들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목적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황금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향신료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향목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木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찾아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항해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도전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계절풍과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거센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파도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극복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보상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보물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가득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실은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귀환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출처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Levi (1929), Nilakanta Sastri (1938), Wang Gungwu (1958), Chandra (2013), The Sea, Identity and History</a:t>
            </a:r>
            <a:endParaRPr lang="en-US" alt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지형적</a:t>
            </a:r>
            <a:r>
              <a:rPr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ko-KR" altLang="en-US" b="1" kern="100">
                <a:latin typeface="Arial" panose="020B0604020202020204" pitchFamily="34" charset="0"/>
                <a:ea typeface="Segoe UI" panose="020B0502040204020203" pitchFamily="34" charset="0"/>
                <a:cs typeface="Times New Roman" panose="02020603050405020304" pitchFamily="18" charset="0"/>
                <a:sym typeface="+mn-ea"/>
              </a:rPr>
              <a:t>특성</a:t>
            </a:r>
            <a:br>
              <a:rPr lang="ko-KR" altLang="ko-KR" kern="100"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  <a:sym typeface="+mn-ea"/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9420" y="2014220"/>
            <a:ext cx="11300460" cy="3406140"/>
          </a:xfrm>
        </p:spPr>
        <p:txBody>
          <a:bodyPr>
            <a:noAutofit/>
          </a:bodyPr>
          <a:lstStyle/>
          <a:p>
            <a:pPr marL="0" indent="0" algn="just" latinLnBrk="1">
              <a:buNone/>
            </a:pP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동남아시아는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역사적으로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“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</a:t>
            </a:r>
            <a:r>
              <a:rPr lang="zh-CN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大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)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(Greater India)”,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“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(Farther India)”,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그리고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“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바람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아래의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땅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(The Land Below the Wind)”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등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다양한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이름으로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불려왔다</a:t>
            </a:r>
            <a:r>
              <a:rPr lang="en-US" altLang="ko-KR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   </a:t>
            </a:r>
            <a:endParaRPr lang="en-US" altLang="ko-KR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ko-KR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(Chandra &amp; Ray, 2013). 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인도양은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지리적으로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부분으로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나눌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있다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: 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(1)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서인도양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지역은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아프리카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아라비아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페르시아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파키스탄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그리고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서해안을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포함하고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(2)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동인도양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지역은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동해안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방글라데시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그리고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동남아시아를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포함한다</a:t>
            </a:r>
            <a:endParaRPr lang="ko-KR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 algn="just" latinLnBrk="1">
              <a:buNone/>
            </a:pP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(Selvakumar -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동남아시아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간의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도자기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및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선박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제작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전통의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접촉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).</a:t>
            </a:r>
            <a:endParaRPr lang="en-US" altLang="en-US" sz="2000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n-US" altLang="en-US" sz="1100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283" y="2202920"/>
            <a:ext cx="8933796" cy="2437232"/>
          </a:xfrm>
        </p:spPr>
        <p:txBody>
          <a:bodyPr>
            <a:normAutofit/>
          </a:bodyPr>
          <a:lstStyle/>
          <a:p>
            <a:r>
              <a:rPr lang="ko-KR" altLang="en-US" sz="4890" b="1" dirty="0"/>
              <a:t>초기</a:t>
            </a:r>
            <a:r>
              <a:rPr lang="en-US" altLang="en-US" sz="4890" b="1" dirty="0"/>
              <a:t> </a:t>
            </a:r>
            <a:r>
              <a:rPr lang="ko-KR" altLang="en-US" sz="4890" b="1" dirty="0"/>
              <a:t>인도와의</a:t>
            </a:r>
            <a:r>
              <a:rPr lang="en-US" altLang="en-US" sz="4890" b="1" dirty="0"/>
              <a:t> </a:t>
            </a:r>
            <a:r>
              <a:rPr lang="ko-KR" altLang="en-US" sz="4890" b="1" dirty="0"/>
              <a:t>연결</a:t>
            </a:r>
            <a:r>
              <a:rPr lang="en-US" altLang="en-US" sz="4890" b="1" dirty="0"/>
              <a:t> </a:t>
            </a:r>
            <a:br>
              <a:rPr lang="en-US" altLang="en-US" sz="4890" b="1" dirty="0"/>
            </a:br>
            <a:r>
              <a:rPr lang="en-US" altLang="en-US" sz="4890" b="1" dirty="0"/>
              <a:t>(</a:t>
            </a:r>
            <a:r>
              <a:rPr lang="ko-KR" altLang="en-US" sz="4890" b="1" dirty="0"/>
              <a:t>또는</a:t>
            </a:r>
            <a:r>
              <a:rPr lang="en-US" altLang="en-US" sz="4890" b="1" dirty="0"/>
              <a:t> </a:t>
            </a:r>
            <a:r>
              <a:rPr lang="ko-KR" altLang="en-US" sz="4890" b="1" dirty="0"/>
              <a:t>초기</a:t>
            </a:r>
            <a:r>
              <a:rPr lang="en-US" altLang="en-US" sz="4890" b="1" dirty="0"/>
              <a:t> </a:t>
            </a:r>
            <a:r>
              <a:rPr lang="ko-KR" altLang="en-US" sz="4890" b="1" dirty="0"/>
              <a:t>인도와의</a:t>
            </a:r>
            <a:r>
              <a:rPr lang="en-US" altLang="en-US" sz="4890" b="1" dirty="0"/>
              <a:t> </a:t>
            </a:r>
            <a:r>
              <a:rPr lang="ko-KR" altLang="en-US" sz="4890" b="1" dirty="0"/>
              <a:t>교류</a:t>
            </a:r>
            <a:r>
              <a:rPr lang="en-US" altLang="en-US" sz="4890" b="1" dirty="0"/>
              <a:t>)</a:t>
            </a:r>
            <a:endParaRPr lang="en-US" altLang="en-US" sz="489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71" y="584711"/>
            <a:ext cx="10879122" cy="5849645"/>
          </a:xfrm>
        </p:spPr>
        <p:txBody>
          <a:bodyPr>
            <a:normAutofit/>
          </a:bodyPr>
          <a:lstStyle/>
          <a:p>
            <a:r>
              <a:rPr lang="ko-KR" altLang="en-US" sz="2800" b="1" dirty="0">
                <a:sym typeface="+mn-ea"/>
              </a:rPr>
              <a:t>초기</a:t>
            </a:r>
            <a:r>
              <a:rPr lang="en-US" altLang="en-US" sz="2800" b="1" dirty="0">
                <a:sym typeface="+mn-ea"/>
              </a:rPr>
              <a:t> </a:t>
            </a:r>
            <a:r>
              <a:rPr lang="ko-KR" altLang="en-US" sz="2800" b="1" dirty="0">
                <a:sym typeface="+mn-ea"/>
              </a:rPr>
              <a:t>인도와의</a:t>
            </a:r>
            <a:r>
              <a:rPr lang="en-US" altLang="en-US" sz="2800" b="1" dirty="0">
                <a:sym typeface="+mn-ea"/>
              </a:rPr>
              <a:t> </a:t>
            </a:r>
            <a:r>
              <a:rPr lang="ko-KR" altLang="en-US" sz="2800" b="1" dirty="0">
                <a:sym typeface="+mn-ea"/>
              </a:rPr>
              <a:t>교류</a:t>
            </a:r>
            <a:endParaRPr lang="ko-KR" altLang="en-US" sz="2800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ko-KR" altLang="en-US" sz="1800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여러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학자들은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문명이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문명화되지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않은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부족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사회로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어떻게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전파되었는지에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대해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다양한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가설을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제시해왔다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그중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하나는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상인들이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현지인을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식민화하는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중요한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역할을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했다는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것이다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식민적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관점에서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보자면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상인들은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배를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타고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도착하여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현지인들과의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거래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가능성을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모색했고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결국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그들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속에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정착하게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되었다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시간이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흐르면서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다양한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배경을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가진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많은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인도인들이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이주해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왔고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이들은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현지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원주민들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사이에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문화를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전파하게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되었으며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이러한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과정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속에서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문명이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확산되었다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(ISSA: Indianization: How the first Indian Establishments were formed: P. 21-22).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항해에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관한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여러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이야기들에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따르면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남방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원주민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부족들은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상인선에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대해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적대적인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반응을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보였다는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기록도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있다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(Kamboja-Desa: The Suzerainty of Funan: Pi-kien or the Island of the Kambuja).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초기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상인들이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머리사냥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풍습과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해적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행위에서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출발하여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무역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활동을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했다고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상상하기는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어렵다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보고서에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따르면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동방에서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고수익을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기대하며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모험을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감행한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대담한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해상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가운데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대부분은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아랍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상인들이었다</a:t>
            </a:r>
            <a:r>
              <a:rPr lang="en-US" altLang="en-US" sz="20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en-US" sz="2000" b="1" kern="100" dirty="0"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ko-K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sz="2800" b="1">
                <a:sym typeface="+mn-ea"/>
              </a:rPr>
              <a:t>초기</a:t>
            </a:r>
            <a:r>
              <a:rPr altLang="en-US" sz="2800" b="1">
                <a:sym typeface="+mn-ea"/>
              </a:rPr>
              <a:t> </a:t>
            </a:r>
            <a:r>
              <a:rPr lang="ko-KR" altLang="en-US" sz="2800" b="1">
                <a:sym typeface="+mn-ea"/>
              </a:rPr>
              <a:t>인도와의</a:t>
            </a:r>
            <a:r>
              <a:rPr altLang="en-US" sz="2800" b="1">
                <a:sym typeface="+mn-ea"/>
              </a:rPr>
              <a:t> </a:t>
            </a:r>
            <a:r>
              <a:rPr lang="ko-KR" altLang="en-US" sz="2800" b="1">
                <a:sym typeface="+mn-ea"/>
              </a:rPr>
              <a:t>교류</a:t>
            </a:r>
            <a:endParaRPr lang="en-US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ko-KR" altLang="en-US" sz="2000" b="1"/>
              <a:t>서기</a:t>
            </a:r>
            <a:r>
              <a:rPr lang="en-US" altLang="en-US" sz="2000" b="1"/>
              <a:t> 79</a:t>
            </a:r>
            <a:r>
              <a:rPr lang="ko-KR" altLang="en-US" sz="2000" b="1"/>
              <a:t>년경</a:t>
            </a:r>
            <a:r>
              <a:rPr lang="en-US" altLang="en-US" sz="2000" b="1"/>
              <a:t>, </a:t>
            </a:r>
            <a:r>
              <a:rPr lang="ko-KR" altLang="en-US" sz="2000" b="1"/>
              <a:t>히팔루스</a:t>
            </a:r>
            <a:r>
              <a:rPr lang="en-US" altLang="en-US" sz="2000" b="1"/>
              <a:t>(Hippalus)</a:t>
            </a:r>
            <a:r>
              <a:rPr lang="ko-KR" altLang="en-US" sz="2000" b="1"/>
              <a:t>가</a:t>
            </a:r>
            <a:r>
              <a:rPr lang="en-US" altLang="en-US" sz="2000" b="1"/>
              <a:t> </a:t>
            </a:r>
            <a:r>
              <a:rPr lang="ko-KR" altLang="en-US" sz="2000" b="1"/>
              <a:t>계절풍</a:t>
            </a:r>
            <a:r>
              <a:rPr lang="en-US" altLang="en-US" sz="2000" b="1"/>
              <a:t>(</a:t>
            </a:r>
            <a:r>
              <a:rPr lang="ko-KR" altLang="en-US" sz="2000" b="1"/>
              <a:t>무역풍</a:t>
            </a:r>
            <a:r>
              <a:rPr lang="en-US" altLang="en-US" sz="2000" b="1"/>
              <a:t>)</a:t>
            </a:r>
            <a:r>
              <a:rPr lang="ko-KR" altLang="en-US" sz="2000" b="1"/>
              <a:t>을</a:t>
            </a:r>
            <a:r>
              <a:rPr lang="en-US" altLang="en-US" sz="2000" b="1"/>
              <a:t> </a:t>
            </a:r>
            <a:r>
              <a:rPr lang="ko-KR" altLang="en-US" sz="2000" b="1"/>
              <a:t>발견함으로써</a:t>
            </a:r>
            <a:r>
              <a:rPr lang="en-US" altLang="en-US" sz="2000" b="1"/>
              <a:t> </a:t>
            </a:r>
            <a:r>
              <a:rPr lang="ko-KR" altLang="en-US" sz="2000" b="1"/>
              <a:t>해상</a:t>
            </a:r>
            <a:r>
              <a:rPr lang="en-US" altLang="en-US" sz="2000" b="1"/>
              <a:t> </a:t>
            </a:r>
            <a:r>
              <a:rPr lang="ko-KR" altLang="en-US" sz="2000" b="1"/>
              <a:t>항해가</a:t>
            </a:r>
            <a:r>
              <a:rPr lang="en-US" altLang="en-US" sz="2000" b="1"/>
              <a:t> </a:t>
            </a:r>
            <a:r>
              <a:rPr lang="ko-KR" altLang="en-US" sz="2000" b="1"/>
              <a:t>한층</a:t>
            </a:r>
            <a:r>
              <a:rPr lang="en-US" altLang="en-US" sz="2000" b="1"/>
              <a:t> </a:t>
            </a:r>
            <a:r>
              <a:rPr lang="ko-KR" altLang="en-US" sz="2000" b="1"/>
              <a:t>수월해졌다</a:t>
            </a:r>
            <a:r>
              <a:rPr lang="en-US" altLang="en-US" sz="2000" b="1"/>
              <a:t>. </a:t>
            </a:r>
            <a:r>
              <a:rPr lang="ko-KR" altLang="en-US" sz="2000" b="1"/>
              <a:t>이</a:t>
            </a:r>
            <a:r>
              <a:rPr lang="en-US" altLang="en-US" sz="2000" b="1"/>
              <a:t> </a:t>
            </a:r>
            <a:r>
              <a:rPr lang="ko-KR" altLang="en-US" sz="2000" b="1"/>
              <a:t>시기의</a:t>
            </a:r>
            <a:r>
              <a:rPr lang="en-US" altLang="en-US" sz="2000" b="1"/>
              <a:t> </a:t>
            </a:r>
            <a:r>
              <a:rPr lang="ko-KR" altLang="en-US" sz="2000" b="1"/>
              <a:t>어느</a:t>
            </a:r>
            <a:r>
              <a:rPr lang="en-US" altLang="en-US" sz="2000" b="1"/>
              <a:t> </a:t>
            </a:r>
            <a:r>
              <a:rPr lang="ko-KR" altLang="en-US" sz="2000" b="1"/>
              <a:t>이름</a:t>
            </a:r>
            <a:r>
              <a:rPr lang="en-US" altLang="en-US" sz="2000" b="1"/>
              <a:t> </a:t>
            </a:r>
            <a:r>
              <a:rPr lang="ko-KR" altLang="en-US" sz="2000" b="1"/>
              <a:t>없는</a:t>
            </a:r>
            <a:r>
              <a:rPr lang="en-US" altLang="en-US" sz="2000" b="1"/>
              <a:t> </a:t>
            </a:r>
            <a:r>
              <a:rPr lang="ko-KR" altLang="en-US" sz="2000" b="1"/>
              <a:t>항해자가</a:t>
            </a:r>
            <a:r>
              <a:rPr lang="en-US" altLang="en-US" sz="2000" b="1"/>
              <a:t> </a:t>
            </a:r>
            <a:r>
              <a:rPr lang="ko-KR" altLang="en-US" sz="2000" b="1"/>
              <a:t>남긴</a:t>
            </a:r>
            <a:r>
              <a:rPr lang="en-US" altLang="en-US" sz="2000" b="1"/>
              <a:t> </a:t>
            </a:r>
            <a:r>
              <a:rPr lang="ko-KR" altLang="en-US" sz="2000" b="1"/>
              <a:t>항해</a:t>
            </a:r>
            <a:r>
              <a:rPr lang="en-US" altLang="en-US" sz="2000" b="1"/>
              <a:t> </a:t>
            </a:r>
            <a:r>
              <a:rPr lang="ko-KR" altLang="en-US" sz="2000" b="1"/>
              <a:t>일지인</a:t>
            </a:r>
            <a:r>
              <a:rPr lang="en-US" altLang="en-US" sz="2000" b="1"/>
              <a:t> </a:t>
            </a:r>
            <a:r>
              <a:rPr lang="zh-CN" altLang="en-US" sz="2000" b="1"/>
              <a:t>『</a:t>
            </a:r>
            <a:r>
              <a:rPr lang="ko-KR" altLang="en-US" sz="2000" b="1"/>
              <a:t>에리트레아</a:t>
            </a:r>
            <a:r>
              <a:rPr lang="en-US" altLang="en-US" sz="2000" b="1"/>
              <a:t> </a:t>
            </a:r>
            <a:r>
              <a:rPr lang="ko-KR" altLang="en-US" sz="2000" b="1"/>
              <a:t>해</a:t>
            </a:r>
            <a:r>
              <a:rPr lang="en-US" altLang="en-US" sz="2000" b="1"/>
              <a:t> </a:t>
            </a:r>
            <a:r>
              <a:rPr lang="ko-KR" altLang="en-US" sz="2000" b="1"/>
              <a:t>안내서</a:t>
            </a:r>
            <a:r>
              <a:rPr lang="en-US" altLang="en-US" sz="2000" b="1"/>
              <a:t>(Periplus of the Erythraean Sea)</a:t>
            </a:r>
            <a:r>
              <a:rPr lang="zh-CN" altLang="en-US" sz="2000" b="1"/>
              <a:t>』</a:t>
            </a:r>
            <a:r>
              <a:rPr lang="ko-KR" altLang="en-US" sz="2000" b="1"/>
              <a:t>는</a:t>
            </a:r>
            <a:r>
              <a:rPr lang="en-US" altLang="en-US" sz="2000" b="1"/>
              <a:t> </a:t>
            </a:r>
            <a:r>
              <a:rPr lang="ko-KR" altLang="en-US" sz="2000" b="1"/>
              <a:t>우연히</a:t>
            </a:r>
            <a:r>
              <a:rPr lang="en-US" altLang="en-US" sz="2000" b="1"/>
              <a:t> </a:t>
            </a:r>
            <a:r>
              <a:rPr lang="ko-KR" altLang="en-US" sz="2000" b="1"/>
              <a:t>전해져</a:t>
            </a:r>
            <a:r>
              <a:rPr lang="en-US" altLang="en-US" sz="2000" b="1"/>
              <a:t> </a:t>
            </a:r>
            <a:r>
              <a:rPr lang="ko-KR" altLang="en-US" sz="2000" b="1"/>
              <a:t>우리에게</a:t>
            </a:r>
            <a:r>
              <a:rPr lang="en-US" altLang="en-US" sz="2000" b="1"/>
              <a:t> </a:t>
            </a:r>
            <a:r>
              <a:rPr lang="ko-KR" altLang="en-US" sz="2000" b="1"/>
              <a:t>소중한</a:t>
            </a:r>
            <a:r>
              <a:rPr lang="en-US" altLang="en-US" sz="2000" b="1"/>
              <a:t> </a:t>
            </a:r>
            <a:r>
              <a:rPr lang="ko-KR" altLang="en-US" sz="2000" b="1"/>
              <a:t>기록으로</a:t>
            </a:r>
            <a:r>
              <a:rPr lang="en-US" altLang="en-US" sz="2000" b="1"/>
              <a:t> </a:t>
            </a:r>
            <a:r>
              <a:rPr lang="ko-KR" altLang="en-US" sz="2000" b="1"/>
              <a:t>남아</a:t>
            </a:r>
            <a:r>
              <a:rPr lang="en-US" altLang="en-US" sz="2000" b="1"/>
              <a:t> </a:t>
            </a:r>
            <a:r>
              <a:rPr lang="ko-KR" altLang="en-US" sz="2000" b="1"/>
              <a:t>있으며</a:t>
            </a:r>
            <a:r>
              <a:rPr lang="en-US" altLang="en-US" sz="2000" b="1"/>
              <a:t>, </a:t>
            </a:r>
            <a:r>
              <a:rPr lang="ko-KR" altLang="en-US" sz="2000" b="1"/>
              <a:t>아프리카에서</a:t>
            </a:r>
            <a:r>
              <a:rPr lang="en-US" altLang="en-US" sz="2000" b="1"/>
              <a:t> </a:t>
            </a:r>
            <a:r>
              <a:rPr lang="ko-KR" altLang="en-US" sz="2000" b="1"/>
              <a:t>인도를</a:t>
            </a:r>
            <a:r>
              <a:rPr lang="en-US" altLang="en-US" sz="2000" b="1"/>
              <a:t> </a:t>
            </a:r>
            <a:r>
              <a:rPr lang="ko-KR" altLang="en-US" sz="2000" b="1"/>
              <a:t>거쳐</a:t>
            </a:r>
            <a:r>
              <a:rPr lang="en-US" altLang="en-US" sz="2000" b="1"/>
              <a:t> </a:t>
            </a:r>
            <a:r>
              <a:rPr lang="ko-KR" altLang="en-US" sz="2000" b="1"/>
              <a:t>말레이</a:t>
            </a:r>
            <a:r>
              <a:rPr lang="en-US" altLang="en-US" sz="2000" b="1"/>
              <a:t> </a:t>
            </a:r>
            <a:r>
              <a:rPr lang="ko-KR" altLang="en-US" sz="2000" b="1"/>
              <a:t>반도와</a:t>
            </a:r>
            <a:r>
              <a:rPr lang="en-US" altLang="en-US" sz="2000" b="1"/>
              <a:t> </a:t>
            </a:r>
            <a:r>
              <a:rPr lang="ko-KR" altLang="en-US" sz="2000" b="1"/>
              <a:t>중국에</a:t>
            </a:r>
            <a:r>
              <a:rPr lang="en-US" altLang="en-US" sz="2000" b="1"/>
              <a:t> </a:t>
            </a:r>
            <a:r>
              <a:rPr lang="ko-KR" altLang="en-US" sz="2000" b="1"/>
              <a:t>이르기까지</a:t>
            </a:r>
            <a:r>
              <a:rPr lang="en-US" altLang="en-US" sz="2000" b="1"/>
              <a:t> </a:t>
            </a:r>
            <a:r>
              <a:rPr lang="ko-KR" altLang="en-US" sz="2000" b="1"/>
              <a:t>국제</a:t>
            </a:r>
            <a:r>
              <a:rPr lang="en-US" altLang="en-US" sz="2000" b="1"/>
              <a:t> </a:t>
            </a:r>
            <a:r>
              <a:rPr lang="ko-KR" altLang="en-US" sz="2000" b="1"/>
              <a:t>무역이</a:t>
            </a:r>
            <a:r>
              <a:rPr lang="en-US" altLang="en-US" sz="2000" b="1"/>
              <a:t> </a:t>
            </a:r>
            <a:r>
              <a:rPr lang="ko-KR" altLang="en-US" sz="2000" b="1"/>
              <a:t>얼마나</a:t>
            </a:r>
            <a:r>
              <a:rPr lang="en-US" altLang="en-US" sz="2000" b="1"/>
              <a:t> </a:t>
            </a:r>
            <a:r>
              <a:rPr lang="ko-KR" altLang="en-US" sz="2000" b="1"/>
              <a:t>활발했는지를</a:t>
            </a:r>
            <a:r>
              <a:rPr lang="en-US" altLang="en-US" sz="2000" b="1"/>
              <a:t> </a:t>
            </a:r>
            <a:r>
              <a:rPr lang="ko-KR" altLang="en-US" sz="2000" b="1"/>
              <a:t>보여준다</a:t>
            </a:r>
            <a:r>
              <a:rPr lang="en-US" altLang="en-US" sz="2000" b="1"/>
              <a:t>.</a:t>
            </a:r>
            <a:endParaRPr lang="en-US" altLang="en-US" sz="2000" b="1"/>
          </a:p>
          <a:p>
            <a:endParaRPr lang="en-US" altLang="en-US" sz="2000" b="1"/>
          </a:p>
          <a:p>
            <a:r>
              <a:rPr lang="ko-KR" altLang="en-US" sz="2000" b="1"/>
              <a:t>인도</a:t>
            </a:r>
            <a:r>
              <a:rPr lang="en-US" altLang="en-US" sz="2000" b="1"/>
              <a:t> </a:t>
            </a:r>
            <a:r>
              <a:rPr lang="ko-KR" altLang="en-US" sz="2000" b="1"/>
              <a:t>항해자들은</a:t>
            </a:r>
            <a:r>
              <a:rPr lang="en-US" altLang="en-US" sz="2000" b="1"/>
              <a:t> </a:t>
            </a:r>
            <a:r>
              <a:rPr lang="ko-KR" altLang="en-US" sz="2000" b="1"/>
              <a:t>인도차이나반도에</a:t>
            </a:r>
            <a:r>
              <a:rPr lang="en-US" altLang="en-US" sz="2000" b="1"/>
              <a:t> </a:t>
            </a:r>
            <a:r>
              <a:rPr lang="ko-KR" altLang="en-US" sz="2000" b="1"/>
              <a:t>위치한</a:t>
            </a:r>
            <a:r>
              <a:rPr lang="en-US" altLang="en-US" sz="2000" b="1"/>
              <a:t> </a:t>
            </a:r>
            <a:r>
              <a:rPr lang="ko-KR" altLang="en-US" sz="2000" b="1"/>
              <a:t>참파</a:t>
            </a:r>
            <a:r>
              <a:rPr lang="en-US" altLang="en-US" sz="2000" b="1"/>
              <a:t>(Champa)</a:t>
            </a:r>
            <a:r>
              <a:rPr lang="ko-KR" altLang="en-US" sz="2000" b="1"/>
              <a:t>와</a:t>
            </a:r>
            <a:r>
              <a:rPr lang="en-US" altLang="en-US" sz="2000" b="1"/>
              <a:t> </a:t>
            </a:r>
            <a:r>
              <a:rPr lang="ko-KR" altLang="en-US" sz="2000" b="1"/>
              <a:t>캄보자</a:t>
            </a:r>
            <a:r>
              <a:rPr lang="en-US" altLang="en-US" sz="2000" b="1"/>
              <a:t>(Camboj) </a:t>
            </a:r>
            <a:r>
              <a:rPr lang="ko-KR" altLang="en-US" sz="2000" b="1"/>
              <a:t>등에</a:t>
            </a:r>
            <a:r>
              <a:rPr lang="en-US" altLang="en-US" sz="2000" b="1"/>
              <a:t> </a:t>
            </a:r>
            <a:r>
              <a:rPr lang="ko-KR" altLang="en-US" sz="2000" b="1"/>
              <a:t>문화</a:t>
            </a:r>
            <a:r>
              <a:rPr lang="en-US" altLang="en-US" sz="2000" b="1"/>
              <a:t> </a:t>
            </a:r>
            <a:r>
              <a:rPr lang="ko-KR" altLang="en-US" sz="2000" b="1"/>
              <a:t>식민지를</a:t>
            </a:r>
            <a:r>
              <a:rPr lang="en-US" altLang="en-US" sz="2000" b="1"/>
              <a:t> </a:t>
            </a:r>
            <a:r>
              <a:rPr lang="ko-KR" altLang="en-US" sz="2000" b="1"/>
              <a:t>세우기</a:t>
            </a:r>
            <a:r>
              <a:rPr lang="en-US" altLang="en-US" sz="2000" b="1"/>
              <a:t> </a:t>
            </a:r>
            <a:r>
              <a:rPr lang="ko-KR" altLang="en-US" sz="2000" b="1"/>
              <a:t>시작했고</a:t>
            </a:r>
            <a:r>
              <a:rPr lang="en-US" altLang="en-US" sz="2000" b="1"/>
              <a:t>, </a:t>
            </a:r>
            <a:r>
              <a:rPr lang="ko-KR" altLang="en-US" sz="2000" b="1"/>
              <a:t>그</a:t>
            </a:r>
            <a:r>
              <a:rPr lang="en-US" altLang="en-US" sz="2000" b="1"/>
              <a:t> </a:t>
            </a:r>
            <a:r>
              <a:rPr lang="ko-KR" altLang="en-US" sz="2000" b="1"/>
              <a:t>영향은</a:t>
            </a:r>
            <a:r>
              <a:rPr lang="en-US" altLang="en-US" sz="2000" b="1"/>
              <a:t> </a:t>
            </a:r>
            <a:r>
              <a:rPr lang="ko-KR" altLang="en-US" sz="2000" b="1"/>
              <a:t>말레이</a:t>
            </a:r>
            <a:r>
              <a:rPr lang="en-US" altLang="en-US" sz="2000" b="1"/>
              <a:t> </a:t>
            </a:r>
            <a:r>
              <a:rPr lang="ko-KR" altLang="en-US" sz="2000" b="1"/>
              <a:t>군도</a:t>
            </a:r>
            <a:r>
              <a:rPr lang="en-US" altLang="en-US" sz="2000" b="1"/>
              <a:t> </a:t>
            </a:r>
            <a:r>
              <a:rPr lang="ko-KR" altLang="en-US" sz="2000" b="1"/>
              <a:t>자바</a:t>
            </a:r>
            <a:r>
              <a:rPr lang="en-US" altLang="en-US" sz="2000" b="1"/>
              <a:t>(Java)</a:t>
            </a:r>
            <a:r>
              <a:rPr lang="ko-KR" altLang="en-US" sz="2000" b="1"/>
              <a:t>까지</a:t>
            </a:r>
            <a:r>
              <a:rPr lang="en-US" altLang="en-US" sz="2000" b="1"/>
              <a:t> </a:t>
            </a:r>
            <a:r>
              <a:rPr lang="ko-KR" altLang="en-US" sz="2000" b="1"/>
              <a:t>퍼져나갔다</a:t>
            </a:r>
            <a:r>
              <a:rPr lang="en-US" altLang="en-US" sz="2000" b="1"/>
              <a:t>.</a:t>
            </a:r>
            <a:endParaRPr lang="en-US" altLang="en-US" sz="20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ko-KR" altLang="en-US" b="1" dirty="0"/>
              <a:t>인도화의</a:t>
            </a:r>
            <a:r>
              <a:rPr lang="en-US" altLang="en-US" b="1" dirty="0"/>
              <a:t> </a:t>
            </a:r>
            <a:r>
              <a:rPr lang="ko-KR" altLang="en-US" b="1" dirty="0"/>
              <a:t>확산</a:t>
            </a:r>
            <a:endParaRPr lang="ko-KR" altLang="en-US" b="1" dirty="0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9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ko-KR" altLang="en-US" b="1">
                <a:sym typeface="+mn-ea"/>
              </a:rPr>
              <a:t>인도화의</a:t>
            </a:r>
            <a:r>
              <a:rPr altLang="en-US" b="1">
                <a:sym typeface="+mn-ea"/>
              </a:rPr>
              <a:t> </a:t>
            </a:r>
            <a:r>
              <a:rPr lang="ko-KR" altLang="en-US" b="1">
                <a:sym typeface="+mn-ea"/>
              </a:rPr>
              <a:t>확산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3185" y="1918562"/>
            <a:ext cx="10058400" cy="3849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문명은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세기경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동남아시아에서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시작되었다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시간이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흐르면서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끼친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영향은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캄보디아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인도네시아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태국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베트남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등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인접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국가들에서부터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12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세기까지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확산되었다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논문에서는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어떻게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확산되었는지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살펴보고자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한다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전설과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이야기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그리고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예술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전통이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해상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경로를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극동으로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침투하기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시작했으며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종교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및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철학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문헌은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육상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경로를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전파되었다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또한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물질적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부는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서방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특히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로마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제국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활발한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교역을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빠르게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발전하기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시작했다고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Kwa Chong-Guan(2013)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저서에서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인용하고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" r="9091" b="7619"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40206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7366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642594"/>
            <a:ext cx="6828721" cy="1746504"/>
          </a:xfrm>
        </p:spPr>
        <p:txBody>
          <a:bodyPr>
            <a:normAutofit/>
          </a:bodyPr>
          <a:lstStyle/>
          <a:p>
            <a:r>
              <a:rPr lang="ko-KR" altLang="en-US" b="1">
                <a:sym typeface="+mn-ea"/>
              </a:rPr>
              <a:t>인도화의</a:t>
            </a:r>
            <a:r>
              <a:rPr altLang="en-US" b="1">
                <a:sym typeface="+mn-ea"/>
              </a:rPr>
              <a:t> </a:t>
            </a:r>
            <a:r>
              <a:rPr lang="ko-KR" altLang="en-US" b="1">
                <a:sym typeface="+mn-ea"/>
              </a:rPr>
              <a:t>확산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8226" y="2533134"/>
            <a:ext cx="6861751" cy="34969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1.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푸난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(Funan)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에서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인도화된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신앙과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믿음을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볼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수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있다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2.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동남아시아에서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인도의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언어와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문학적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영향이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나타난다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3.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인도화된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왕권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개념이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존재한다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4.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동남아시아의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예술과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건축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또한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인도로부터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영향을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   </a:t>
            </a: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 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받아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채택되었다</a:t>
            </a:r>
            <a:r>
              <a:rPr lang="en-US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endParaRPr lang="en-US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인도화가</a:t>
            </a:r>
            <a:r>
              <a:rPr lang="en-US" altLang="en-US" dirty="0"/>
              <a:t> </a:t>
            </a:r>
            <a:r>
              <a:rPr lang="ko-KR" altLang="en-US" dirty="0"/>
              <a:t>동남아시아에</a:t>
            </a:r>
            <a:r>
              <a:rPr lang="en-US" altLang="en-US" dirty="0"/>
              <a:t> </a:t>
            </a:r>
            <a:r>
              <a:rPr lang="ko-KR" altLang="en-US" dirty="0"/>
              <a:t>어떻게</a:t>
            </a:r>
            <a:r>
              <a:rPr lang="en-US" altLang="en-US" dirty="0"/>
              <a:t> </a:t>
            </a:r>
            <a:r>
              <a:rPr lang="ko-KR" altLang="en-US" dirty="0"/>
              <a:t>확산되었는가</a:t>
            </a:r>
            <a:endParaRPr lang="ko-KR" altLang="en-US" dirty="0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6348" y="845824"/>
            <a:ext cx="11448287" cy="5705977"/>
          </a:xfrm>
        </p:spPr>
        <p:txBody>
          <a:bodyPr>
            <a:normAutofit/>
          </a:bodyPr>
          <a:lstStyle/>
          <a:p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해상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무역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경로와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해양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활동의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활발함은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동남아시아에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확산되는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기여한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요인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중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하나였다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브라이언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해리슨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(Brian Harrison)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따르면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간의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교류는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구체적인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기록이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남기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전부터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이루어지고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있었다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간의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교류와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인도화의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성립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과정에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대해서는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여러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가설들이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존재하며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주로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바이샤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(Vaishya: 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크샤트리야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(Kshyatriya: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전사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브라만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(Brahman: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성직자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계급과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관련하여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학자들에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설명된다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베누다르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파트라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Benudhar Patra, 2004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).</a:t>
            </a:r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600" b="1" i="1" dirty="0">
                <a:solidFill>
                  <a:srgbClr val="FF0000"/>
                </a:solidFill>
              </a:rPr>
              <a:t>바이샤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가설</a:t>
            </a:r>
            <a:r>
              <a:rPr lang="ko-KR" altLang="en-US" sz="1600" b="1" dirty="0">
                <a:solidFill>
                  <a:srgbClr val="FF0000"/>
                </a:solidFill>
              </a:rPr>
              <a:t>에서는</a:t>
            </a:r>
            <a:r>
              <a:rPr lang="en-US" altLang="en-US" sz="1600" b="1" dirty="0">
                <a:solidFill>
                  <a:srgbClr val="FF0000"/>
                </a:solidFill>
              </a:rPr>
              <a:t>, </a:t>
            </a:r>
            <a:r>
              <a:rPr lang="ko-KR" altLang="en-US" sz="1600" b="1" i="1" dirty="0">
                <a:solidFill>
                  <a:srgbClr val="FF0000"/>
                </a:solidFill>
              </a:rPr>
              <a:t>인도화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과정이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해상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무역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경로를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통한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상인들의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상업적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확장으로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인해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발생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했으며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이들은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단순히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물품만을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교환한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것이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아니라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정교한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문화를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함께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전파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했다는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것이다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N. J.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크롬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(N.J. Krom)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인용하며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설명한다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(Patra, 2004, p.158).</a:t>
            </a:r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600" b="1" i="1" dirty="0">
                <a:solidFill>
                  <a:srgbClr val="FF0000"/>
                </a:solidFill>
              </a:rPr>
              <a:t>크샤트리야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가설은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인도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제국의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건국을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위해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인도인이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동남아시아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지역을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침략하고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정복했다는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가정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을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바탕으로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    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인도화의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확산을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전사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계급의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으로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본다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C. C.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베르그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(C.C. Berg)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이를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뒷받침한다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(Patra, 2004, p.159).</a:t>
            </a:r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1600" b="1" i="1" dirty="0">
                <a:solidFill>
                  <a:srgbClr val="FF0000"/>
                </a:solidFill>
              </a:rPr>
              <a:t>브라만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가설은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브라만과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승려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등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종교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계층이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인도화를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동남아시아에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전파한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주된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주체였다고</a:t>
            </a:r>
            <a:r>
              <a:rPr lang="en-US" altLang="en-US" sz="1600" b="1" i="1" dirty="0">
                <a:solidFill>
                  <a:srgbClr val="FF0000"/>
                </a:solidFill>
              </a:rPr>
              <a:t> </a:t>
            </a:r>
            <a:r>
              <a:rPr lang="ko-KR" altLang="en-US" sz="1600" b="1" i="1" dirty="0">
                <a:solidFill>
                  <a:srgbClr val="FF0000"/>
                </a:solidFill>
              </a:rPr>
              <a:t>설명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한다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그들은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도착한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모든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지역에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인도의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고유한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문화와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철학적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규범을</a:t>
            </a:r>
            <a:r>
              <a:rPr lang="en-US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전파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하였다</a:t>
            </a:r>
            <a:r>
              <a:rPr lang="en-US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9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4462" y="827526"/>
            <a:ext cx="10058400" cy="548938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가설을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종합해보면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첫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번째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바이샤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번째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브라만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동남아시아에서의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과정을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설명하는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통합적으로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활용될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무역은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지역의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사람들과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접촉하게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되는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주요한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계기였으며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상인들은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먼저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현지인들과의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연결을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시작했다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천연자원과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상품으로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유명해지면서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—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예를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들어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인도네시아와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버마는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금의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땅</a:t>
            </a:r>
            <a:r>
              <a:rPr lang="en-US" altLang="en-US" sz="2400" b="1" i="1" dirty="0">
                <a:solidFill>
                  <a:srgbClr val="FF0000"/>
                </a:solidFill>
              </a:rPr>
              <a:t>, </a:t>
            </a:r>
            <a:r>
              <a:rPr lang="ko-KR" altLang="en-US" sz="2400" b="1" i="1" dirty="0">
                <a:solidFill>
                  <a:srgbClr val="FF0000"/>
                </a:solidFill>
              </a:rPr>
              <a:t>말레이시아는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은의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땅으로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알려지면서</a:t>
            </a:r>
            <a:r>
              <a:rPr lang="en-US" altLang="en-US" sz="2400" b="1" i="1" dirty="0">
                <a:solidFill>
                  <a:srgbClr val="FF0000"/>
                </a:solidFill>
              </a:rPr>
              <a:t>—</a:t>
            </a:r>
            <a:r>
              <a:rPr lang="ko-KR" altLang="en-US" sz="2400" b="1" i="1" dirty="0">
                <a:solidFill>
                  <a:srgbClr val="FF0000"/>
                </a:solidFill>
              </a:rPr>
              <a:t>브라만과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종교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지도자들도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이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과정에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참여하게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되었다</a:t>
            </a:r>
            <a:r>
              <a:rPr lang="en-US" altLang="en-US" sz="2400" b="1" i="1" dirty="0">
                <a:solidFill>
                  <a:srgbClr val="FF0000"/>
                </a:solidFill>
              </a:rPr>
              <a:t>.</a:t>
            </a:r>
            <a:endParaRPr lang="en-US" altLang="en-US" sz="2400" b="1" i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lang="en-US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또한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</a:t>
            </a:r>
            <a:r>
              <a:rPr lang="ko-KR" altLang="en-US" sz="2400" b="1" i="1" dirty="0">
                <a:solidFill>
                  <a:srgbClr val="FF0000"/>
                </a:solidFill>
              </a:rPr>
              <a:t>장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하층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계급인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수드라</a:t>
            </a:r>
            <a:r>
              <a:rPr lang="en-US" altLang="en-US" sz="2400" b="1" i="1" dirty="0">
                <a:solidFill>
                  <a:srgbClr val="FF0000"/>
                </a:solidFill>
              </a:rPr>
              <a:t>(Shudra)</a:t>
            </a:r>
            <a:r>
              <a:rPr lang="ko-KR" altLang="en-US" sz="2400" b="1" i="1" dirty="0">
                <a:solidFill>
                  <a:srgbClr val="FF0000"/>
                </a:solidFill>
              </a:rPr>
              <a:t>들도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더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나은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삶을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찾아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동남아시아로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해상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경로를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통해</a:t>
            </a:r>
            <a:r>
              <a:rPr lang="en-US" altLang="en-US" sz="2400" b="1" i="1" dirty="0">
                <a:solidFill>
                  <a:srgbClr val="FF0000"/>
                </a:solidFill>
              </a:rPr>
              <a:t> </a:t>
            </a:r>
            <a:r>
              <a:rPr lang="ko-KR" altLang="en-US" sz="2400" b="1" i="1" dirty="0">
                <a:solidFill>
                  <a:srgbClr val="FF0000"/>
                </a:solidFill>
              </a:rPr>
              <a:t>이주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왔다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이주한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인도인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공동체는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현지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사회에서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그들의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생활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방식을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전파할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있었고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현지인과의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혼인을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문화의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자발적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수용이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더욱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강화되고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가속화되었다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따라서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모든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계층이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인도화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과정에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기여할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있었던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것이다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7295" y="1767840"/>
            <a:ext cx="9511665" cy="3164840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동남아시아는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동서양을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연결하는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전근대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국제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해상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항로의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주요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거점에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위치해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있었기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때문에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민족들과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외국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상인들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간의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교류는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필연적이었다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9" name="Rectangl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3" name="Group 32"/>
          <p:cNvGrpSpPr>
            <a:grpSpLocks noGrp="1" noRot="1" noChangeAspect="1" noMove="1" noResize="1" noUngrp="1"/>
          </p:cNvGrpSpPr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8" name="Rectangle 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1146"/>
          <a:stretch>
            <a:fillRect/>
          </a:stretch>
        </p:blipFill>
        <p:spPr>
          <a:xfrm>
            <a:off x="1" y="10"/>
            <a:ext cx="7534654" cy="6857990"/>
          </a:xfrm>
          <a:prstGeom prst="rect">
            <a:avLst/>
          </a:prstGeom>
        </p:spPr>
      </p:pic>
      <p:sp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96054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42" name="Rectangle 4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163090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latinLnBrk="0">
              <a:lnSpc>
                <a:spcPct val="83000"/>
              </a:lnSpc>
            </a:pPr>
            <a:r>
              <a:rPr lang="ko-KR" altLang="en-US" sz="4400" cap="all" spc="-100">
                <a:solidFill>
                  <a:schemeClr val="tx1"/>
                </a:solidFill>
                <a:sym typeface="+mn-ea"/>
              </a:rPr>
              <a:t>후난</a:t>
            </a:r>
            <a:br>
              <a:rPr lang="ko-KR" altLang="en-US" sz="4400" cap="all" spc="-100">
                <a:solidFill>
                  <a:schemeClr val="tx1"/>
                </a:solidFill>
              </a:rPr>
            </a:br>
            <a:r>
              <a:rPr lang="en-US" altLang="ko-KR" sz="4400" cap="all" spc="-100">
                <a:solidFill>
                  <a:schemeClr val="tx1"/>
                </a:solidFill>
              </a:rPr>
              <a:t>FUNAN</a:t>
            </a:r>
            <a:br>
              <a:rPr lang="en-US" altLang="ko-KR" sz="4400" cap="all" spc="-100">
                <a:solidFill>
                  <a:schemeClr val="tx1"/>
                </a:solidFill>
              </a:rPr>
            </a:br>
            <a:endParaRPr lang="ko-KR" altLang="en-US" sz="4400" cap="all" spc="-100">
              <a:solidFill>
                <a:schemeClr val="tx1"/>
              </a:solidFill>
            </a:endParaRPr>
          </a:p>
        </p:txBody>
      </p:sp>
      <p:pic>
        <p:nvPicPr>
          <p:cNvPr id="17" name="Picture 16" descr="Map&#10;&#10;Description automatically generated"/>
          <p:cNvPicPr>
            <a:picLocks noChangeAspect="1"/>
          </p:cNvPicPr>
          <p:nvPr/>
        </p:nvPicPr>
        <p:blipFill rotWithShape="1">
          <a:blip r:embed="rId2"/>
          <a:srcRect l="9452"/>
          <a:stretch>
            <a:fillRect/>
          </a:stretch>
        </p:blipFill>
        <p:spPr>
          <a:xfrm>
            <a:off x="7534655" y="10"/>
            <a:ext cx="4657344" cy="685799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0" name="Group 29"/>
          <p:cNvGrpSpPr>
            <a:grpSpLocks noGrp="1" noRot="1" noChangeAspect="1" noMove="1" noResize="1" noUngrp="1"/>
          </p:cNvGrpSpPr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30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32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5" name="Rectangle 3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1146"/>
          <a:stretch>
            <a:fillRect/>
          </a:stretch>
        </p:blipFill>
        <p:spPr>
          <a:xfrm>
            <a:off x="1" y="10"/>
            <a:ext cx="7534654" cy="6857990"/>
          </a:xfrm>
          <a:prstGeom prst="rect">
            <a:avLst/>
          </a:prstGeom>
        </p:spPr>
      </p:pic>
      <p:sp>
        <p:nvSpPr>
          <p:cNvPr id="37" name="Rectangle 3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9" name="Rectangle 3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1630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83000"/>
              </a:lnSpc>
            </a:pPr>
            <a:r>
              <a:rPr lang="ko-KR" altLang="en-PH" sz="4400" cap="all" spc="-100" dirty="0">
                <a:solidFill>
                  <a:schemeClr val="tx1"/>
                </a:solidFill>
              </a:rPr>
              <a:t>챰파</a:t>
            </a:r>
            <a:br>
              <a:rPr lang="ko-KR" altLang="en-PH" sz="4400" cap="all" spc="-100" dirty="0">
                <a:solidFill>
                  <a:schemeClr val="tx1"/>
                </a:solidFill>
              </a:rPr>
            </a:br>
            <a:r>
              <a:rPr lang="en-PH" altLang="ko-KR" sz="4400" cap="all" spc="-100" dirty="0">
                <a:solidFill>
                  <a:schemeClr val="tx1"/>
                </a:solidFill>
              </a:rPr>
              <a:t>CHAMPA</a:t>
            </a:r>
            <a:endParaRPr lang="en-US" altLang="ko-KR" sz="4400" cap="all" spc="-100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9452"/>
          <a:stretch>
            <a:fillRect/>
          </a:stretch>
        </p:blipFill>
        <p:spPr>
          <a:xfrm>
            <a:off x="7534655" y="10"/>
            <a:ext cx="4657344" cy="685799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9" name="Group 28"/>
          <p:cNvGrpSpPr>
            <a:grpSpLocks noGrp="1" noRot="1" noChangeAspect="1" noMove="1" noResize="1" noUngrp="1"/>
          </p:cNvGrpSpPr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29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4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1146"/>
          <a:stretch>
            <a:fillRect/>
          </a:stretch>
        </p:blipFill>
        <p:spPr>
          <a:xfrm>
            <a:off x="1" y="10"/>
            <a:ext cx="7534654" cy="6857990"/>
          </a:xfrm>
          <a:prstGeom prst="rect">
            <a:avLst/>
          </a:prstGeom>
        </p:spPr>
      </p:pic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8" name="Rectangle 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1630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83000"/>
              </a:lnSpc>
            </a:pPr>
            <a:r>
              <a:rPr lang="en-US" altLang="ko-KR" sz="4400" cap="all" spc="-100">
                <a:solidFill>
                  <a:schemeClr val="tx1"/>
                </a:solidFill>
              </a:rPr>
              <a:t>SRI VIJAYA</a:t>
            </a:r>
            <a:endParaRPr lang="en-US" altLang="ko-KR" sz="4400" cap="all" spc="-100" dirty="0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8800" r="35514" b="2"/>
          <a:stretch>
            <a:fillRect/>
          </a:stretch>
        </p:blipFill>
        <p:spPr>
          <a:xfrm>
            <a:off x="7534655" y="10"/>
            <a:ext cx="4657344" cy="685799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2" name="Rectangle 10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04" name="Rectangle 10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06" name="Rectangle 10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8" name="Group 107"/>
          <p:cNvGrpSpPr>
            <a:grpSpLocks noGrp="1" noRot="1" noChangeAspect="1" noMove="1" noResize="1" noUngrp="1"/>
          </p:cNvGrpSpPr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13" name="Rectangle 1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1146"/>
          <a:stretch>
            <a:fillRect/>
          </a:stretch>
        </p:blipFill>
        <p:spPr>
          <a:xfrm>
            <a:off x="1" y="10"/>
            <a:ext cx="7534654" cy="6857990"/>
          </a:xfrm>
          <a:prstGeom prst="rect">
            <a:avLst/>
          </a:prstGeom>
        </p:spPr>
      </p:pic>
      <p:sp>
        <p:nvSpPr>
          <p:cNvPr id="115" name="Rectangle 1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7" name="Rectangle 1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1630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83000"/>
              </a:lnSpc>
            </a:pPr>
            <a:r>
              <a:rPr lang="ko-KR" altLang="en-US" sz="4400" cap="all" spc="-100" dirty="0">
                <a:solidFill>
                  <a:schemeClr val="tx1"/>
                </a:solidFill>
              </a:rPr>
              <a:t>셀린드라</a:t>
            </a:r>
            <a:r>
              <a:rPr lang="en-US" altLang="ko-KR" sz="4400" cap="all" spc="-100" dirty="0">
                <a:solidFill>
                  <a:schemeClr val="tx1"/>
                </a:solidFill>
              </a:rPr>
              <a:t>SAILENDRA</a:t>
            </a:r>
            <a:endParaRPr lang="en-US" altLang="ko-KR" sz="4400" cap="all" spc="-100" dirty="0">
              <a:solidFill>
                <a:schemeClr val="tx1"/>
              </a:solidFill>
            </a:endParaRPr>
          </a:p>
        </p:txBody>
      </p:sp>
      <p:pic>
        <p:nvPicPr>
          <p:cNvPr id="11" name="Picture 10" descr="Map&#10;&#10;Description automatically generated"/>
          <p:cNvPicPr>
            <a:picLocks noChangeAspect="1"/>
          </p:cNvPicPr>
          <p:nvPr/>
        </p:nvPicPr>
        <p:blipFill rotWithShape="1">
          <a:blip r:embed="rId2"/>
          <a:srcRect l="13655" r="17224"/>
          <a:stretch>
            <a:fillRect/>
          </a:stretch>
        </p:blipFill>
        <p:spPr>
          <a:xfrm>
            <a:off x="7534655" y="10"/>
            <a:ext cx="4657344" cy="6857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85196" y="6657945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3" tooltip="https://es.wikipedia.org/wiki/Archivo:Srivijaya_Empire-es.svg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4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2" name="Rectangle 10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04" name="Rectangle 10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06" name="Rectangle 10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8" name="Group 107"/>
          <p:cNvGrpSpPr>
            <a:grpSpLocks noGrp="1" noRot="1" noChangeAspect="1" noMove="1" noResize="1" noUngrp="1"/>
          </p:cNvGrpSpPr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13" name="Rectangle 1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1146"/>
          <a:stretch>
            <a:fillRect/>
          </a:stretch>
        </p:blipFill>
        <p:spPr>
          <a:xfrm>
            <a:off x="0" y="1010285"/>
            <a:ext cx="6223000" cy="5847715"/>
          </a:xfrm>
          <a:prstGeom prst="rect">
            <a:avLst/>
          </a:prstGeom>
        </p:spPr>
      </p:pic>
      <p:sp>
        <p:nvSpPr>
          <p:cNvPr id="115" name="Rectangle 1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7" name="Rectangle 1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217255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latinLnBrk="0">
              <a:lnSpc>
                <a:spcPct val="83000"/>
              </a:lnSpc>
            </a:pPr>
            <a:r>
              <a:rPr lang="ko-KR" altLang="en-US" sz="4400" cap="all" spc="-100" dirty="0" smtClean="0">
                <a:solidFill>
                  <a:schemeClr val="tx1"/>
                </a:solidFill>
              </a:rPr>
              <a:t>중국의</a:t>
            </a:r>
            <a:r>
              <a:rPr altLang="ko-KR" sz="4400" cap="all" spc="-100" dirty="0" smtClean="0">
                <a:solidFill>
                  <a:schemeClr val="tx1"/>
                </a:solidFill>
              </a:rPr>
              <a:t> </a:t>
            </a:r>
            <a:r>
              <a:rPr lang="ko-KR" altLang="en-US" sz="4400" cap="all" spc="-100" dirty="0" smtClean="0">
                <a:solidFill>
                  <a:schemeClr val="tx1"/>
                </a:solidFill>
              </a:rPr>
              <a:t>당왕조</a:t>
            </a:r>
            <a:br>
              <a:rPr lang="en-US" altLang="ko-KR" sz="4400" cap="all" spc="-100" dirty="0" smtClean="0">
                <a:solidFill>
                  <a:schemeClr val="tx1"/>
                </a:solidFill>
              </a:rPr>
            </a:br>
            <a:r>
              <a:rPr lang="ko-KR" altLang="en-US" sz="4400" cap="all" spc="-100" dirty="0" smtClean="0">
                <a:solidFill>
                  <a:schemeClr val="tx1"/>
                </a:solidFill>
              </a:rPr>
              <a:t>남해</a:t>
            </a:r>
            <a:r>
              <a:rPr lang="en-US" altLang="ko-KR" sz="4400" cap="all" spc="-100" dirty="0" smtClean="0">
                <a:solidFill>
                  <a:schemeClr val="tx1"/>
                </a:solidFill>
              </a:rPr>
              <a:t> </a:t>
            </a:r>
            <a:br>
              <a:rPr lang="en-US" altLang="ko-KR" sz="4400" cap="all" spc="-100" dirty="0" smtClean="0">
                <a:solidFill>
                  <a:schemeClr val="tx1"/>
                </a:solidFill>
              </a:rPr>
            </a:br>
            <a:r>
              <a:rPr lang="en-US" altLang="ko-KR" sz="4400" b="1" cap="all" spc="-100" dirty="0" smtClean="0">
                <a:solidFill>
                  <a:schemeClr val="tx1"/>
                </a:solidFill>
              </a:rPr>
              <a:t>(SOUTH SEA)</a:t>
            </a:r>
            <a:br>
              <a:rPr lang="en-US" altLang="ko-KR" sz="4400" b="1" cap="all" spc="-100" dirty="0" smtClean="0">
                <a:solidFill>
                  <a:schemeClr val="tx1"/>
                </a:solidFill>
              </a:rPr>
            </a:br>
            <a:r>
              <a:rPr lang="ko-KR" altLang="en-US" sz="4400" b="1" cap="all" spc="-100" dirty="0" smtClean="0">
                <a:solidFill>
                  <a:schemeClr val="tx1"/>
                </a:solidFill>
              </a:rPr>
              <a:t>서기</a:t>
            </a:r>
            <a:r>
              <a:rPr lang="en-US" altLang="ko-KR" dirty="0"/>
              <a:t>618</a:t>
            </a:r>
            <a:r>
              <a:rPr lang="ko-KR" altLang="en-US" dirty="0"/>
              <a:t>년</a:t>
            </a:r>
            <a:r>
              <a:rPr altLang="ko-KR" dirty="0"/>
              <a:t>-</a:t>
            </a:r>
            <a:r>
              <a:rPr lang="en-US" altLang="ko-KR" dirty="0"/>
              <a:t>907</a:t>
            </a:r>
            <a:r>
              <a:rPr lang="ko-KR" altLang="en-US" dirty="0"/>
              <a:t>년</a:t>
            </a:r>
            <a:r>
              <a:rPr lang="en-US" altLang="ko-KR" dirty="0"/>
              <a:t> </a:t>
            </a:r>
            <a:br>
              <a:rPr lang="en-US" altLang="ko-KR" sz="4400" b="1" cap="all" spc="-100" dirty="0">
                <a:solidFill>
                  <a:schemeClr val="tx1"/>
                </a:solidFill>
              </a:rPr>
            </a:br>
            <a:endParaRPr lang="en-US" altLang="ko-KR" sz="4400" b="1" cap="all" spc="-1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85196" y="6657945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es.wikipedia.org/wiki/Archivo:Srivijaya_Empire-es.svg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pic>
        <p:nvPicPr>
          <p:cNvPr id="17" name="그림 16" descr="https://i.redd.it/tp7disevhil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270" y="1410970"/>
            <a:ext cx="5932805" cy="503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ko-KR" altLang="en-PH" b="1" dirty="0"/>
              <a:t>인도화의</a:t>
            </a:r>
            <a:r>
              <a:rPr altLang="ko-KR" b="1" dirty="0"/>
              <a:t> </a:t>
            </a:r>
            <a:r>
              <a:rPr lang="ko-KR" altLang="en-US" b="1" dirty="0"/>
              <a:t>증거들</a:t>
            </a:r>
            <a:endParaRPr lang="ko-KR" altLang="ko-KR" dirty="0"/>
          </a:p>
        </p:txBody>
      </p:sp>
      <p:sp>
        <p:nvSpPr>
          <p:cNvPr id="9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9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393993"/>
            <a:ext cx="10058400" cy="3849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세기의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또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다른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문헌에서는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선박을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보다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구체적으로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쿤룬보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(kunlun-bo),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즉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남해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지역에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사는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사람들의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배라고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언급하고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같은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시기의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『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양서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梁書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』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에는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3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세기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푸난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(Funan)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왕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**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판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시만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(Fan Shihman)**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“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거대한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선박들을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건조하고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광대한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바다를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건너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10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여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개의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왕국들을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공격하였다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기록되어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(Wade 2013b:11, Flecker, 2015 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『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남중국해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초기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항해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영유권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주장에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대한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함의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』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에서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인용</a:t>
            </a: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).</a:t>
            </a:r>
            <a:endParaRPr lang="en-US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61526" y="513963"/>
            <a:ext cx="10058400" cy="5317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Chong-Guan(2013)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저서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『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인도에서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초기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동남아시아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大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학회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저널에서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발췌한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논문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선집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』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따르면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역사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분야의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최고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권위자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중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사람으로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평가받는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펠리오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(Paul Pelliot)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교수는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중앙아시아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외에도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동아시아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민족들을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위한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두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개의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교류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경로가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존재한다고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보았다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(1) </a:t>
            </a:r>
            <a:r>
              <a:rPr lang="ko-KR" altLang="en-US" sz="1800" b="1" dirty="0">
                <a:solidFill>
                  <a:srgbClr val="FF0000"/>
                </a:solidFill>
              </a:rPr>
              <a:t>인도에서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아삼</a:t>
            </a:r>
            <a:r>
              <a:rPr lang="en-US" altLang="en-US" sz="1800" b="1" dirty="0">
                <a:solidFill>
                  <a:srgbClr val="FF0000"/>
                </a:solidFill>
              </a:rPr>
              <a:t>(Assam)</a:t>
            </a:r>
            <a:r>
              <a:rPr lang="ko-KR" altLang="en-US" sz="1800" b="1" dirty="0">
                <a:solidFill>
                  <a:srgbClr val="FF0000"/>
                </a:solidFill>
              </a:rPr>
              <a:t>과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버마</a:t>
            </a:r>
            <a:r>
              <a:rPr lang="en-US" altLang="en-US" sz="1800" b="1" dirty="0">
                <a:solidFill>
                  <a:srgbClr val="FF0000"/>
                </a:solidFill>
              </a:rPr>
              <a:t>(</a:t>
            </a:r>
            <a:r>
              <a:rPr lang="ko-KR" altLang="en-US" sz="1800" b="1" dirty="0">
                <a:solidFill>
                  <a:srgbClr val="FF0000"/>
                </a:solidFill>
              </a:rPr>
              <a:t>미얀마</a:t>
            </a:r>
            <a:r>
              <a:rPr lang="en-US" altLang="en-US" sz="1800" b="1" dirty="0">
                <a:solidFill>
                  <a:srgbClr val="FF0000"/>
                </a:solidFill>
              </a:rPr>
              <a:t>)</a:t>
            </a:r>
            <a:r>
              <a:rPr lang="ko-KR" altLang="en-US" sz="1800" b="1" dirty="0">
                <a:solidFill>
                  <a:srgbClr val="FF0000"/>
                </a:solidFill>
              </a:rPr>
              <a:t>를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거쳐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중국으로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이어지는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육상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경로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(2) </a:t>
            </a:r>
            <a:r>
              <a:rPr lang="ko-KR" altLang="en-US" sz="1800" b="1" dirty="0">
                <a:solidFill>
                  <a:srgbClr val="FF0000"/>
                </a:solidFill>
              </a:rPr>
              <a:t>인도차이나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해안을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따라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연결된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해상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경로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중국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문헌들을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인도가</a:t>
            </a:r>
            <a:r>
              <a:rPr lang="en-US" altLang="en-US" sz="1800" b="1" dirty="0">
                <a:solidFill>
                  <a:srgbClr val="FF0000"/>
                </a:solidFill>
              </a:rPr>
              <a:t> 3</a:t>
            </a:r>
            <a:r>
              <a:rPr lang="ko-KR" altLang="en-US" sz="1800" b="1" dirty="0">
                <a:solidFill>
                  <a:srgbClr val="FF0000"/>
                </a:solidFill>
              </a:rPr>
              <a:t>세기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무렵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푸난</a:t>
            </a:r>
            <a:r>
              <a:rPr lang="en-US" altLang="en-US" sz="1800" b="1" dirty="0">
                <a:solidFill>
                  <a:srgbClr val="FF0000"/>
                </a:solidFill>
              </a:rPr>
              <a:t>(</a:t>
            </a:r>
            <a:r>
              <a:rPr lang="ko-KR" altLang="en-US" sz="1800" b="1" dirty="0">
                <a:solidFill>
                  <a:srgbClr val="FF0000"/>
                </a:solidFill>
              </a:rPr>
              <a:t>고대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캄보디아</a:t>
            </a:r>
            <a:r>
              <a:rPr lang="en-US" altLang="en-US" sz="1800" b="1" dirty="0">
                <a:solidFill>
                  <a:srgbClr val="FF0000"/>
                </a:solidFill>
              </a:rPr>
              <a:t>)</a:t>
            </a:r>
            <a:r>
              <a:rPr lang="ko-KR" altLang="en-US" sz="1800" b="1" dirty="0">
                <a:solidFill>
                  <a:srgbClr val="FF0000"/>
                </a:solidFill>
              </a:rPr>
              <a:t>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역사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속에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등장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되었음을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밝혀냈는데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이는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인도의</a:t>
            </a:r>
            <a:r>
              <a:rPr lang="en-US" altLang="en-US" sz="1800" b="1" dirty="0">
                <a:solidFill>
                  <a:srgbClr val="FF0000"/>
                </a:solidFill>
              </a:rPr>
              <a:t> “</a:t>
            </a:r>
            <a:r>
              <a:rPr lang="ko-KR" altLang="en-US" sz="1800" b="1" dirty="0">
                <a:solidFill>
                  <a:srgbClr val="FF0000"/>
                </a:solidFill>
              </a:rPr>
              <a:t>첫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번째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팽창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운동</a:t>
            </a:r>
            <a:r>
              <a:rPr lang="en-US" altLang="en-US" sz="1800" b="1" dirty="0">
                <a:solidFill>
                  <a:srgbClr val="FF0000"/>
                </a:solidFill>
              </a:rPr>
              <a:t>”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으로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간주되며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페구</a:t>
            </a:r>
            <a:r>
              <a:rPr lang="en-US" altLang="en-US" sz="1800" b="1" dirty="0">
                <a:solidFill>
                  <a:srgbClr val="FF0000"/>
                </a:solidFill>
              </a:rPr>
              <a:t>(Pegu), </a:t>
            </a:r>
            <a:r>
              <a:rPr lang="ko-KR" altLang="en-US" sz="1800" b="1" dirty="0">
                <a:solidFill>
                  <a:srgbClr val="FF0000"/>
                </a:solidFill>
              </a:rPr>
              <a:t>버마</a:t>
            </a:r>
            <a:r>
              <a:rPr lang="en-US" altLang="en-US" sz="1800" b="1" dirty="0">
                <a:solidFill>
                  <a:srgbClr val="FF0000"/>
                </a:solidFill>
              </a:rPr>
              <a:t>(</a:t>
            </a:r>
            <a:r>
              <a:rPr lang="ko-KR" altLang="en-US" sz="1800" b="1" dirty="0">
                <a:solidFill>
                  <a:srgbClr val="FF0000"/>
                </a:solidFill>
              </a:rPr>
              <a:t>미얀마</a:t>
            </a:r>
            <a:r>
              <a:rPr lang="en-US" altLang="en-US" sz="1800" b="1" dirty="0">
                <a:solidFill>
                  <a:srgbClr val="FF0000"/>
                </a:solidFill>
              </a:rPr>
              <a:t>), </a:t>
            </a:r>
            <a:r>
              <a:rPr lang="ko-KR" altLang="en-US" sz="1800" b="1" dirty="0">
                <a:solidFill>
                  <a:srgbClr val="FF0000"/>
                </a:solidFill>
              </a:rPr>
              <a:t>참파</a:t>
            </a:r>
            <a:r>
              <a:rPr lang="en-US" altLang="en-US" sz="1800" b="1" dirty="0">
                <a:solidFill>
                  <a:srgbClr val="FF0000"/>
                </a:solidFill>
              </a:rPr>
              <a:t>(Champa), </a:t>
            </a:r>
            <a:r>
              <a:rPr lang="ko-KR" altLang="en-US" sz="1800" b="1" dirty="0">
                <a:solidFill>
                  <a:srgbClr val="FF0000"/>
                </a:solidFill>
              </a:rPr>
              <a:t>캄보디아</a:t>
            </a:r>
            <a:r>
              <a:rPr lang="en-US" altLang="en-US" sz="1800" b="1" dirty="0">
                <a:solidFill>
                  <a:srgbClr val="FF0000"/>
                </a:solidFill>
              </a:rPr>
              <a:t>(Cambodge), </a:t>
            </a:r>
            <a:r>
              <a:rPr lang="ko-KR" altLang="en-US" sz="1800" b="1" dirty="0">
                <a:solidFill>
                  <a:srgbClr val="FF0000"/>
                </a:solidFill>
              </a:rPr>
              <a:t>수마트라</a:t>
            </a:r>
            <a:r>
              <a:rPr lang="en-US" altLang="en-US" sz="1800" b="1" dirty="0">
                <a:solidFill>
                  <a:srgbClr val="FF0000"/>
                </a:solidFill>
              </a:rPr>
              <a:t>(Sumatra), </a:t>
            </a:r>
            <a:r>
              <a:rPr lang="ko-KR" altLang="en-US" sz="1800" b="1" dirty="0">
                <a:solidFill>
                  <a:srgbClr val="FF0000"/>
                </a:solidFill>
              </a:rPr>
              <a:t>자바</a:t>
            </a:r>
            <a:r>
              <a:rPr lang="en-US" altLang="en-US" sz="1800" b="1" dirty="0">
                <a:solidFill>
                  <a:srgbClr val="FF0000"/>
                </a:solidFill>
              </a:rPr>
              <a:t>(Java) </a:t>
            </a:r>
            <a:r>
              <a:rPr lang="ko-KR" altLang="en-US" sz="1800" b="1" dirty="0">
                <a:solidFill>
                  <a:srgbClr val="FF0000"/>
                </a:solidFill>
              </a:rPr>
              <a:t>등지에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끼친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영향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에서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흔적이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확인된다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비록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아소카</a:t>
            </a:r>
            <a:r>
              <a:rPr lang="en-US" altLang="en-US" sz="1800" b="1" dirty="0">
                <a:solidFill>
                  <a:srgbClr val="FF0000"/>
                </a:solidFill>
              </a:rPr>
              <a:t>(Asoka) </a:t>
            </a:r>
            <a:r>
              <a:rPr lang="ko-KR" altLang="en-US" sz="1800" b="1" dirty="0">
                <a:solidFill>
                  <a:srgbClr val="FF0000"/>
                </a:solidFill>
              </a:rPr>
              <a:t>왕의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선교사들이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버마로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파견되었다는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전승은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후대의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창작일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가능성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있지만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말이다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인도의</a:t>
            </a:r>
            <a:r>
              <a:rPr lang="en-US" altLang="en-US" sz="1800" b="1" dirty="0">
                <a:solidFill>
                  <a:srgbClr val="FF0000"/>
                </a:solidFill>
              </a:rPr>
              <a:t> “</a:t>
            </a:r>
            <a:r>
              <a:rPr lang="ko-KR" altLang="en-US" sz="1800" b="1" dirty="0">
                <a:solidFill>
                  <a:srgbClr val="FF0000"/>
                </a:solidFill>
              </a:rPr>
              <a:t>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번째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팽창의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물결</a:t>
            </a:r>
            <a:r>
              <a:rPr lang="en-US" altLang="en-US" sz="1800" b="1" dirty="0">
                <a:solidFill>
                  <a:srgbClr val="FF0000"/>
                </a:solidFill>
              </a:rPr>
              <a:t>”</a:t>
            </a:r>
            <a:r>
              <a:rPr lang="ko-KR" altLang="en-US" sz="1800" b="1" dirty="0">
                <a:solidFill>
                  <a:srgbClr val="FF0000"/>
                </a:solidFill>
              </a:rPr>
              <a:t>은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서기</a:t>
            </a:r>
            <a:r>
              <a:rPr lang="en-US" altLang="en-US" sz="1800" b="1" dirty="0">
                <a:solidFill>
                  <a:srgbClr val="FF0000"/>
                </a:solidFill>
              </a:rPr>
              <a:t> 5</a:t>
            </a:r>
            <a:r>
              <a:rPr lang="ko-KR" altLang="en-US" sz="1800" b="1" dirty="0">
                <a:solidFill>
                  <a:srgbClr val="FF0000"/>
                </a:solidFill>
              </a:rPr>
              <a:t>세기로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추정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되며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참</a:t>
            </a:r>
            <a:r>
              <a:rPr lang="ko-KR" altLang="en-US" sz="1800" b="1" dirty="0">
                <a:solidFill>
                  <a:srgbClr val="FF0000"/>
                </a:solidFill>
              </a:rPr>
              <a:t>파와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캄보디아는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이미</a:t>
            </a:r>
            <a:r>
              <a:rPr lang="en-US" altLang="en-US" sz="1800" b="1" dirty="0">
                <a:solidFill>
                  <a:srgbClr val="FF0000"/>
                </a:solidFill>
              </a:rPr>
              <a:t> 3</a:t>
            </a:r>
            <a:r>
              <a:rPr lang="ko-KR" altLang="en-US" sz="1800" b="1" dirty="0">
                <a:solidFill>
                  <a:srgbClr val="FF0000"/>
                </a:solidFill>
              </a:rPr>
              <a:t>세기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초에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힌두화되었고</a:t>
            </a:r>
            <a:r>
              <a:rPr lang="en-US" altLang="en-US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이어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말레이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반도의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고대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시암</a:t>
            </a:r>
            <a:r>
              <a:rPr lang="en-US" altLang="en-US" sz="1800" b="1" dirty="0">
                <a:solidFill>
                  <a:srgbClr val="FF0000"/>
                </a:solidFill>
              </a:rPr>
              <a:t>(Siam), </a:t>
            </a:r>
            <a:r>
              <a:rPr lang="ko-KR" altLang="en-US" sz="1800" b="1" dirty="0">
                <a:solidFill>
                  <a:srgbClr val="FF0000"/>
                </a:solidFill>
              </a:rPr>
              <a:t>라오스</a:t>
            </a:r>
            <a:r>
              <a:rPr lang="en-US" altLang="en-US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보르네오</a:t>
            </a:r>
            <a:r>
              <a:rPr lang="en-US" altLang="en-US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수마트라</a:t>
            </a:r>
            <a:r>
              <a:rPr lang="en-US" altLang="en-US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자바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등지에도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힌두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문화</a:t>
            </a:r>
            <a:r>
              <a:rPr lang="en-US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식민지들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세워졌다</a:t>
            </a:r>
            <a:r>
              <a:rPr lang="en-US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b="9091"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47446" y="830884"/>
            <a:ext cx="6718434" cy="5513931"/>
          </a:xfrm>
        </p:spPr>
        <p:txBody>
          <a:bodyPr>
            <a:normAutofit/>
          </a:bodyPr>
          <a:lstStyle/>
          <a:p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불교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승려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법현</a:t>
            </a:r>
            <a:r>
              <a:rPr lang="en-US" altLang="en-US" sz="2000" b="1" dirty="0">
                <a:solidFill>
                  <a:srgbClr val="FF0000"/>
                </a:solidFill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</a:rPr>
              <a:t>法顯</a:t>
            </a:r>
            <a:r>
              <a:rPr lang="en-US" altLang="en-US" sz="2000" b="1" dirty="0">
                <a:solidFill>
                  <a:srgbClr val="FF0000"/>
                </a:solidFill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</a:rPr>
              <a:t>은</a:t>
            </a:r>
            <a:r>
              <a:rPr lang="en-US" altLang="en-US" sz="2000" b="1" dirty="0">
                <a:solidFill>
                  <a:srgbClr val="FF0000"/>
                </a:solidFill>
              </a:rPr>
              <a:t> 413</a:t>
            </a:r>
            <a:r>
              <a:rPr lang="ko-KR" altLang="en-US" sz="2000" b="1" dirty="0">
                <a:solidFill>
                  <a:srgbClr val="FF0000"/>
                </a:solidFill>
              </a:rPr>
              <a:t>년에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스리랑카에서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중국으로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돌아가는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여정을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위해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</a:rPr>
              <a:t>200</a:t>
            </a:r>
            <a:r>
              <a:rPr lang="ko-KR" altLang="en-US" sz="2000" b="1" dirty="0">
                <a:solidFill>
                  <a:srgbClr val="FF0000"/>
                </a:solidFill>
              </a:rPr>
              <a:t>명의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승객을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태울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수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있는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인도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선박에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승선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하였다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(Guy 1990:2).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그는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중국으로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향하기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약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개월간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인도네시아의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예포티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(Yeh-po-ti,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아마도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자바로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추정됨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에서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머물렀으며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동남아시아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선박을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이용해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여정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이어간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것으로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보인다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2000" b="1" dirty="0">
                <a:solidFill>
                  <a:srgbClr val="FF0000"/>
                </a:solidFill>
              </a:rPr>
              <a:t>유송</a:t>
            </a:r>
            <a:r>
              <a:rPr lang="en-US" altLang="en-US" sz="2000" b="1" dirty="0">
                <a:solidFill>
                  <a:srgbClr val="FF0000"/>
                </a:solidFill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</a:rPr>
              <a:t>劉宋</a:t>
            </a:r>
            <a:r>
              <a:rPr lang="en-US" altLang="en-US" sz="2000" b="1" dirty="0">
                <a:solidFill>
                  <a:srgbClr val="FF0000"/>
                </a:solidFill>
              </a:rPr>
              <a:t>) </a:t>
            </a:r>
            <a:r>
              <a:rPr lang="ko-KR" altLang="en-US" sz="2000" b="1" dirty="0">
                <a:solidFill>
                  <a:srgbClr val="FF0000"/>
                </a:solidFill>
              </a:rPr>
              <a:t>왕조의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사관은</a:t>
            </a:r>
            <a:r>
              <a:rPr lang="en-US" altLang="en-US" sz="2000" b="1" dirty="0">
                <a:solidFill>
                  <a:srgbClr val="FF0000"/>
                </a:solidFill>
              </a:rPr>
              <a:t> 487</a:t>
            </a:r>
            <a:r>
              <a:rPr lang="ko-KR" altLang="en-US" sz="2000" b="1" dirty="0">
                <a:solidFill>
                  <a:srgbClr val="FF0000"/>
                </a:solidFill>
              </a:rPr>
              <a:t>년에</a:t>
            </a:r>
            <a:r>
              <a:rPr lang="en-US" altLang="en-US" sz="2000" b="1" dirty="0">
                <a:solidFill>
                  <a:srgbClr val="FF0000"/>
                </a:solidFill>
              </a:rPr>
              <a:t> “</a:t>
            </a:r>
            <a:r>
              <a:rPr lang="ko-KR" altLang="en-US" sz="2000" b="1" dirty="0">
                <a:solidFill>
                  <a:srgbClr val="FF0000"/>
                </a:solidFill>
              </a:rPr>
              <a:t>인도</a:t>
            </a:r>
            <a:r>
              <a:rPr lang="en-US" altLang="en-US" sz="2000" b="1" dirty="0">
                <a:solidFill>
                  <a:srgbClr val="FF0000"/>
                </a:solidFill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</a:rPr>
              <a:t>스리랑카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및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그보다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더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서쪽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항구들과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무역을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하는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대소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선박들이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줄지어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있다</a:t>
            </a:r>
            <a:r>
              <a:rPr lang="en-US" altLang="en-US" sz="2000" b="1" dirty="0">
                <a:solidFill>
                  <a:srgbClr val="FF0000"/>
                </a:solidFill>
              </a:rPr>
              <a:t>”</a:t>
            </a:r>
            <a:r>
              <a:rPr lang="ko-KR" altLang="en-US" sz="2000" b="1" dirty="0">
                <a:solidFill>
                  <a:srgbClr val="FF0000"/>
                </a:solidFill>
              </a:rPr>
              <a:t>고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기록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하였다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(Wang 1958:58, Flecker 2015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의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논문에서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인용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  <a:endParaRPr lang="en-US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b="9091"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pic>
        <p:nvPicPr>
          <p:cNvPr id="18" name="Picture 17" descr="Map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15" y="194543"/>
            <a:ext cx="11564248" cy="646890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98458" y="6858000"/>
            <a:ext cx="9195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hlinkClick r:id="rId3" tooltip="https://de.wikipedia.org/wiki/Faxian"/>
              </a:rPr>
              <a:t>This Photo</a:t>
            </a:r>
            <a:r>
              <a:rPr lang="ko-KR" altLang="en-US" sz="900"/>
              <a:t> by Unknown Author is licensed under </a:t>
            </a:r>
            <a:r>
              <a:rPr lang="ko-KR" altLang="en-US" sz="900">
                <a:hlinkClick r:id="rId4" tooltip="https://creativecommons.org/licenses/by-sa/3.0/"/>
              </a:rPr>
              <a:t>CC BY-SA</a:t>
            </a:r>
            <a:endParaRPr lang="ko-KR" altLang="en-US" sz="900"/>
          </a:p>
        </p:txBody>
      </p:sp>
      <p:sp>
        <p:nvSpPr>
          <p:cNvPr id="13" name="TextBox 12"/>
          <p:cNvSpPr txBox="1"/>
          <p:nvPr/>
        </p:nvSpPr>
        <p:spPr>
          <a:xfrm>
            <a:off x="1650858" y="7010400"/>
            <a:ext cx="9195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hlinkClick r:id="rId3" tooltip="https://de.wikipedia.org/wiki/Faxian"/>
              </a:rPr>
              <a:t>This Photo</a:t>
            </a:r>
            <a:r>
              <a:rPr lang="ko-KR" altLang="en-US" sz="900"/>
              <a:t> by Unknown Author is licensed under </a:t>
            </a:r>
            <a:r>
              <a:rPr lang="ko-KR" altLang="en-US" sz="900">
                <a:hlinkClick r:id="rId4" tooltip="https://creativecommons.org/licenses/by-sa/3.0/"/>
              </a:rPr>
              <a:t>CC BY-SA</a:t>
            </a:r>
            <a:endParaRPr lang="ko-KR" alt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" r="9091" b="7619"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40206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7366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6"/>
          <p:cNvSpPr txBox="1"/>
          <p:nvPr/>
        </p:nvSpPr>
        <p:spPr>
          <a:xfrm>
            <a:off x="849112" y="718918"/>
            <a:ext cx="6718434" cy="5616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현재의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베트남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지역에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있었던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동손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(Dongson)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문화는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동남아시아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전역과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연결되어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있었으며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이는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동손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청동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북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(Dongson bronze drums)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으로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잘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알려져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있다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(Coedes 1966, Hall 1985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에서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인용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).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Flecker(2015)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는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『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남중국해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초기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항해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: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영유권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주장에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대한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함의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』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라는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논문에서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발견된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도자기들이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베트남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남부의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옥허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(Oc Eo)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출토된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유물들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과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유사하며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이는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대체로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1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세기부터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6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사이에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걸친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시기로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추정된다고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언급하였다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.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1926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년에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처음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배가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발견된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후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한참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뒤에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실시된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목재의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방사성탄소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(C14)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분석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결과는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3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5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사이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판정되었으며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이는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도자기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연대와도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일치한다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(Manguin 1996:185).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해당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지역은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기원후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1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천년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전후에만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사람이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거주했던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것으로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보이며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주민들은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2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3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세기경부터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인도의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새로운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도자기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양식이나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기와와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같은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물질문화를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일상생활에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채택하기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시작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것으로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나타난다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(Manguin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외</a:t>
            </a: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anose="020B0503020000020004" pitchFamily="34" charset="-127"/>
              </a:rPr>
              <a:t>, 2011).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Malgun Gothic" panose="020B0503020000020004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85197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5694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3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5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7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9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" name="TextBox 6"/>
          <p:cNvSpPr txBox="1"/>
          <p:nvPr/>
        </p:nvSpPr>
        <p:spPr>
          <a:xfrm>
            <a:off x="674914" y="708664"/>
            <a:ext cx="10058400" cy="577443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/>
          </a:bodyPr>
          <a:lstStyle/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올리버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월터스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(Oliver Wolters, 1967),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얀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위스먼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크리스티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(Jan Wisseman Christie, 1990, 1992, 1995),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고고학자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이안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글로버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(Ian Glover, 1989)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등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여러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역사학자들의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연구에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따르면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9335" b="1" dirty="0">
                <a:solidFill>
                  <a:srgbClr val="FF0000"/>
                </a:solidFill>
              </a:rPr>
              <a:t>벵골만</a:t>
            </a:r>
            <a:r>
              <a:rPr lang="en-US" altLang="en-US" sz="9335" b="1" dirty="0">
                <a:solidFill>
                  <a:srgbClr val="FF0000"/>
                </a:solidFill>
              </a:rPr>
              <a:t>(Bay of Bengal)</a:t>
            </a:r>
            <a:r>
              <a:rPr lang="ko-KR" altLang="en-US" sz="9335" b="1" dirty="0">
                <a:solidFill>
                  <a:srgbClr val="FF0000"/>
                </a:solidFill>
              </a:rPr>
              <a:t>과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남중국해</a:t>
            </a:r>
            <a:r>
              <a:rPr lang="en-US" altLang="en-US" sz="9335" b="1" dirty="0">
                <a:solidFill>
                  <a:srgbClr val="FF0000"/>
                </a:solidFill>
              </a:rPr>
              <a:t>(South China Sea) </a:t>
            </a:r>
            <a:r>
              <a:rPr lang="ko-KR" altLang="en-US" sz="9335" b="1" dirty="0">
                <a:solidFill>
                  <a:srgbClr val="FF0000"/>
                </a:solidFill>
              </a:rPr>
              <a:t>해안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간의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교류가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후기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선사시대에서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초기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역사시대에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이르기까지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국가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형성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과정의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핵심적인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요소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중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하나였을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가능성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충분히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존재한다는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인식이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나타난다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이는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Manguin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외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(2011)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저서에서도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확인할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있다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9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sz="9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또한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태국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남부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왓클롱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박물관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(Wat Khlong Museum)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보관된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일부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손상된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목재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유물들은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폰티안</a:t>
            </a:r>
            <a:r>
              <a:rPr lang="en-US" altLang="en-US" sz="9335" b="1" dirty="0">
                <a:solidFill>
                  <a:srgbClr val="FF0000"/>
                </a:solidFill>
              </a:rPr>
              <a:t>(Pontian)</a:t>
            </a:r>
            <a:r>
              <a:rPr lang="ko-KR" altLang="en-US" sz="9335" b="1" dirty="0">
                <a:solidFill>
                  <a:srgbClr val="FF0000"/>
                </a:solidFill>
              </a:rPr>
              <a:t>의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목재들과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매우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유사한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특징을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보인다</a:t>
            </a:r>
            <a:r>
              <a:rPr lang="en-US" altLang="en-US" sz="9335" b="1" dirty="0">
                <a:solidFill>
                  <a:srgbClr val="FF0000"/>
                </a:solidFill>
              </a:rPr>
              <a:t>. </a:t>
            </a:r>
            <a:r>
              <a:rPr lang="ko-KR" altLang="en-US" sz="9335" b="1" dirty="0">
                <a:solidFill>
                  <a:srgbClr val="FF0000"/>
                </a:solidFill>
              </a:rPr>
              <a:t>이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유물들은</a:t>
            </a:r>
            <a:r>
              <a:rPr lang="en-US" altLang="en-US" sz="9335" b="1" dirty="0">
                <a:solidFill>
                  <a:srgbClr val="FF0000"/>
                </a:solidFill>
              </a:rPr>
              <a:t> 1</a:t>
            </a:r>
            <a:r>
              <a:rPr lang="ko-KR" altLang="en-US" sz="9335" b="1" dirty="0">
                <a:solidFill>
                  <a:srgbClr val="FF0000"/>
                </a:solidFill>
              </a:rPr>
              <a:t>천년기</a:t>
            </a:r>
            <a:r>
              <a:rPr lang="en-US" altLang="en-US" sz="9335" b="1" dirty="0">
                <a:solidFill>
                  <a:srgbClr val="FF0000"/>
                </a:solidFill>
              </a:rPr>
              <a:t>(</a:t>
            </a:r>
            <a:r>
              <a:rPr lang="ko-KR" altLang="en-US" sz="9335" b="1" dirty="0">
                <a:solidFill>
                  <a:srgbClr val="FF0000"/>
                </a:solidFill>
              </a:rPr>
              <a:t>기원후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첫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번째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천년기</a:t>
            </a:r>
            <a:r>
              <a:rPr lang="en-US" altLang="en-US" sz="9335" b="1" dirty="0">
                <a:solidFill>
                  <a:srgbClr val="FF0000"/>
                </a:solidFill>
              </a:rPr>
              <a:t>) </a:t>
            </a:r>
            <a:r>
              <a:rPr lang="ko-KR" altLang="en-US" sz="9335" b="1" dirty="0">
                <a:solidFill>
                  <a:srgbClr val="FF0000"/>
                </a:solidFill>
              </a:rPr>
              <a:t>전반기로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추정되는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구슬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생산지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쿠안룩팟</a:t>
            </a:r>
            <a:r>
              <a:rPr lang="en-US" altLang="en-US" sz="9335" b="1" dirty="0">
                <a:solidFill>
                  <a:srgbClr val="FF0000"/>
                </a:solidFill>
              </a:rPr>
              <a:t>(Khuan Lukpad) </a:t>
            </a:r>
            <a:r>
              <a:rPr lang="ko-KR" altLang="en-US" sz="9335" b="1" dirty="0">
                <a:solidFill>
                  <a:srgbClr val="FF0000"/>
                </a:solidFill>
              </a:rPr>
              <a:t>유적과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관련되어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있는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것으로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보이며</a:t>
            </a:r>
            <a:r>
              <a:rPr lang="en-US" altLang="en-US" sz="9335" b="1" dirty="0">
                <a:solidFill>
                  <a:srgbClr val="FF0000"/>
                </a:solidFill>
              </a:rPr>
              <a:t>, </a:t>
            </a:r>
            <a:r>
              <a:rPr lang="ko-KR" altLang="en-US" sz="9335" b="1" dirty="0">
                <a:solidFill>
                  <a:srgbClr val="FF0000"/>
                </a:solidFill>
              </a:rPr>
              <a:t>이는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폰티안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선박과</a:t>
            </a:r>
            <a:r>
              <a:rPr lang="en-US" altLang="en-US" sz="9335" b="1" dirty="0">
                <a:solidFill>
                  <a:srgbClr val="FF0000"/>
                </a:solidFill>
              </a:rPr>
              <a:t> </a:t>
            </a:r>
            <a:r>
              <a:rPr lang="ko-KR" altLang="en-US" sz="9335" b="1" dirty="0">
                <a:solidFill>
                  <a:srgbClr val="FF0000"/>
                </a:solidFill>
              </a:rPr>
              <a:t>유사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한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연대를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시사한다</a:t>
            </a:r>
            <a:r>
              <a:rPr lang="en-US" altLang="en-US" sz="9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(Flecker 2015).</a:t>
            </a:r>
            <a:endParaRPr lang="en-US" altLang="en-US" sz="9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sz="9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Ask ChatGPT</a:t>
            </a: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85197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5694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4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" name="TextBox 6"/>
          <p:cNvSpPr txBox="1"/>
          <p:nvPr/>
        </p:nvSpPr>
        <p:spPr>
          <a:xfrm>
            <a:off x="481397" y="1346068"/>
            <a:ext cx="11229205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en-US" altLang="en-US" sz="2400" b="1" dirty="0">
                <a:solidFill>
                  <a:srgbClr val="FF0000"/>
                </a:solidFill>
              </a:rPr>
              <a:t>1</a:t>
            </a:r>
            <a:r>
              <a:rPr lang="ko-KR" altLang="en-US" sz="2400" b="1" dirty="0">
                <a:solidFill>
                  <a:srgbClr val="FF0000"/>
                </a:solidFill>
              </a:rPr>
              <a:t>세기부터</a:t>
            </a:r>
            <a:r>
              <a:rPr lang="en-US" altLang="en-US" sz="2400" b="1" dirty="0">
                <a:solidFill>
                  <a:srgbClr val="FF0000"/>
                </a:solidFill>
              </a:rPr>
              <a:t> 5</a:t>
            </a:r>
            <a:r>
              <a:rPr lang="ko-KR" altLang="en-US" sz="2400" b="1" dirty="0">
                <a:solidFill>
                  <a:srgbClr val="FF0000"/>
                </a:solidFill>
              </a:rPr>
              <a:t>세기까지의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연대로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추정되는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옥허</a:t>
            </a:r>
            <a:r>
              <a:rPr lang="en-US" altLang="en-US" sz="2400" b="1" dirty="0">
                <a:solidFill>
                  <a:srgbClr val="FF0000"/>
                </a:solidFill>
              </a:rPr>
              <a:t>(Oc Eo) </a:t>
            </a:r>
            <a:r>
              <a:rPr lang="ko-KR" altLang="en-US" sz="2400" b="1" dirty="0">
                <a:solidFill>
                  <a:srgbClr val="FF0000"/>
                </a:solidFill>
              </a:rPr>
              <a:t>유적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발견된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고고학적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유물들에는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로마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시대의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유리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제품과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마르쿠스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아우렐리우스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(Marcus Aurelius,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서기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161-180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년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치세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시기의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금화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다양한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도자기류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보석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금반지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상인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인장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그리고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비슈누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(Vishnu)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와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시바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(Siva)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상징이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새겨진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주석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부적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등이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포함되어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있으며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</a:rPr>
              <a:t>이들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대부분은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남아시아에서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유래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것이다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endParaRPr lang="en-US" alt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특히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주목할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만한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점은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</a:rPr>
              <a:t>옥허에서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출토된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인장들이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남아시아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출신으로서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벵골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하류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지역에서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발견된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인장들과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유사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하며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이들은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쿠샨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왕조</a:t>
            </a:r>
            <a:r>
              <a:rPr lang="en-US" altLang="en-US" sz="2400" b="1" dirty="0">
                <a:solidFill>
                  <a:srgbClr val="FF0000"/>
                </a:solidFill>
              </a:rPr>
              <a:t>(Kushana) </a:t>
            </a:r>
            <a:r>
              <a:rPr lang="ko-KR" altLang="en-US" sz="2400" b="1" dirty="0">
                <a:solidFill>
                  <a:srgbClr val="FF0000"/>
                </a:solidFill>
              </a:rPr>
              <a:t>상인들과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관련된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것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으로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여겨진다는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점이다</a:t>
            </a: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(Hall, 1999).</a:t>
            </a:r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85197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5694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3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5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7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9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" name="TextBox 6"/>
          <p:cNvSpPr txBox="1"/>
          <p:nvPr/>
        </p:nvSpPr>
        <p:spPr>
          <a:xfrm>
            <a:off x="898849" y="1202421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 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Char char="◦"/>
            </a:pP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Hall(1999)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논문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『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수리야바르만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세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시대의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크메르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상업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발전과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외국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교류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』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에서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벵골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문자와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인장에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대한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최근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연구는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굽타</a:t>
            </a:r>
            <a:r>
              <a:rPr lang="en-US" altLang="en-US" sz="3200" b="1" dirty="0">
                <a:solidFill>
                  <a:srgbClr val="FF0000"/>
                </a:solidFill>
              </a:rPr>
              <a:t>(Gupta) </a:t>
            </a:r>
            <a:r>
              <a:rPr lang="ko-KR" altLang="en-US" sz="3200" b="1" dirty="0">
                <a:solidFill>
                  <a:srgbClr val="FF0000"/>
                </a:solidFill>
              </a:rPr>
              <a:t>시대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벵골과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동남아시아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본토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초기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무역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중심지들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간의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무역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연결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에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새로운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통찰을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제공하였다</a:t>
            </a:r>
            <a:r>
              <a:rPr lang="en-US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85197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5694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ko-KR" altLang="en-PH"/>
              <a:t>감사합니다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r>
              <a:rPr lang="ko-KR" altLang="en-US"/>
              <a:t>고대</a:t>
            </a:r>
            <a:r>
              <a:rPr lang="en-US" altLang="ko-KR"/>
              <a:t> </a:t>
            </a:r>
            <a:r>
              <a:rPr lang="ko-KR" altLang="en-US"/>
              <a:t>인도의</a:t>
            </a:r>
            <a:r>
              <a:rPr lang="en-US" altLang="ko-KR"/>
              <a:t> </a:t>
            </a:r>
            <a:r>
              <a:rPr lang="ko-KR" altLang="en-US"/>
              <a:t>동남아시아에</a:t>
            </a:r>
            <a:r>
              <a:rPr lang="en-US" altLang="ko-KR"/>
              <a:t> </a:t>
            </a:r>
            <a:r>
              <a:rPr lang="ko-KR" altLang="en-US"/>
              <a:t>대한</a:t>
            </a:r>
            <a:r>
              <a:rPr lang="en-US" altLang="ko-KR"/>
              <a:t> </a:t>
            </a:r>
            <a:r>
              <a:rPr lang="ko-KR" altLang="en-US"/>
              <a:t>영</a:t>
            </a:r>
            <a:r>
              <a:rPr lang="ko-KR" altLang="en-US"/>
              <a:t>항</a:t>
            </a:r>
            <a:endParaRPr lang="ko-KR" altLang="en-US"/>
          </a:p>
        </p:txBody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2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585197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5694" y="6870700"/>
            <a:ext cx="2606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ko-KR" altLang="en-US" sz="700">
                <a:solidFill>
                  <a:srgbClr val="FFFFFF"/>
                </a:solidFill>
                <a:hlinkClick r:id="rId2" tooltip="https://de.wikipedia.org/wiki/Faxian"/>
              </a:rPr>
              <a:t>This Photo</a:t>
            </a:r>
            <a:r>
              <a:rPr lang="ko-KR" altLang="en-US" sz="700">
                <a:solidFill>
                  <a:srgbClr val="FFFFFF"/>
                </a:solidFill>
              </a:rPr>
              <a:t> by Unknown Author is licensed under </a:t>
            </a:r>
            <a:r>
              <a:rPr lang="ko-KR" altLang="en-US" sz="700">
                <a:solidFill>
                  <a:srgbClr val="FFFFFF"/>
                </a:solidFill>
                <a:hlinkClick r:id="rId3" tooltip="https://creativecommons.org/licenses/by-sa/3.0/"/>
              </a:rPr>
              <a:t>CC BY-SA</a:t>
            </a:r>
            <a:endParaRPr lang="ko-KR" alt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92E9E5-79AF-4029-8FCA-9C327D54FD8F}">
  <ds:schemaRefs/>
</ds:datastoreItem>
</file>

<file path=customXml/itemProps2.xml><?xml version="1.0" encoding="utf-8"?>
<ds:datastoreItem xmlns:ds="http://schemas.openxmlformats.org/officeDocument/2006/customXml" ds:itemID="{659927E4-E194-47BE-91C2-B87D50CF51DB}">
  <ds:schemaRefs/>
</ds:datastoreItem>
</file>

<file path=customXml/itemProps3.xml><?xml version="1.0" encoding="utf-8"?>
<ds:datastoreItem xmlns:ds="http://schemas.openxmlformats.org/officeDocument/2006/customXml" ds:itemID="{E34A532A-EA0D-41F9-B458-AF9358EF2F0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{194CCD7A-76D7-4A65-9661-BDA9556D8358}tf56410444_win32</Template>
  <TotalTime>0</TotalTime>
  <Words>7776</Words>
  <Application>WPS Presentation</Application>
  <PresentationFormat>사용자 지정</PresentationFormat>
  <Paragraphs>195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Arial</vt:lpstr>
      <vt:lpstr>SimSun</vt:lpstr>
      <vt:lpstr>Wingdings</vt:lpstr>
      <vt:lpstr>Garamond</vt:lpstr>
      <vt:lpstr>Segoe UI</vt:lpstr>
      <vt:lpstr>Times New Roman</vt:lpstr>
      <vt:lpstr>Malgun Gothic</vt:lpstr>
      <vt:lpstr>Avenir Next LT Pro</vt:lpstr>
      <vt:lpstr>Segoe Print</vt:lpstr>
      <vt:lpstr>Avenir Next LT Pro Light</vt:lpstr>
      <vt:lpstr>Microsoft YaHei</vt:lpstr>
      <vt:lpstr>Arial Unicode MS</vt:lpstr>
      <vt:lpstr>Calibri</vt:lpstr>
      <vt:lpstr>BatangChe</vt:lpstr>
      <vt:lpstr>SavonVTI</vt:lpstr>
      <vt:lpstr>VOYAGE FREQUENCY and historical      occupancy on        south china sea by  indianization</vt:lpstr>
      <vt:lpstr>Geographical setting</vt:lpstr>
      <vt:lpstr>Geographical Setting </vt:lpstr>
      <vt:lpstr>PowerPoint 演示文稿</vt:lpstr>
      <vt:lpstr>Geographical Setting </vt:lpstr>
      <vt:lpstr>Geographical Setting </vt:lpstr>
      <vt:lpstr>The early Indian  connection</vt:lpstr>
      <vt:lpstr>PowerPoint 演示文稿</vt:lpstr>
      <vt:lpstr>PowerPoint 演示文稿</vt:lpstr>
      <vt:lpstr>The spread of           indianization</vt:lpstr>
      <vt:lpstr>The Spread of Indianization</vt:lpstr>
      <vt:lpstr>The Spread of Indianization</vt:lpstr>
      <vt:lpstr>How Indianization Spread in Southeast Asia</vt:lpstr>
      <vt:lpstr>PowerPoint 演示文稿</vt:lpstr>
      <vt:lpstr>PowerPoint 演示文稿</vt:lpstr>
      <vt:lpstr>PowerPoint 演示文稿</vt:lpstr>
      <vt:lpstr>FUNAN</vt:lpstr>
      <vt:lpstr>CHAMPA</vt:lpstr>
      <vt:lpstr>SRI VIJAYA</vt:lpstr>
      <vt:lpstr>SAILENDRA</vt:lpstr>
      <vt:lpstr>TANG DYNASTY NANHAI  (SOUTH SEA) from 618 to 907 AD  </vt:lpstr>
      <vt:lpstr>Evidences of indianization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VOYAGE FREQUENCY and historical      occupancy on        south china sea by  indianization</dc:title>
  <dc:creator>Carolyn Buen Parulan</dc:creator>
  <cp:lastModifiedBy>최경철</cp:lastModifiedBy>
  <cp:revision>10</cp:revision>
  <dcterms:created xsi:type="dcterms:W3CDTF">2021-11-18T01:33:00Z</dcterms:created>
  <dcterms:modified xsi:type="dcterms:W3CDTF">2025-07-17T02:04:27Z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723E1C918A164DC3A9F6A84FC5EDCBE0_13</vt:lpwstr>
  </property>
  <property fmtid="{D5CDD505-2E9C-101B-9397-08002B2CF9AE}" pid="4" name="KSOProductBuildVer">
    <vt:lpwstr>1033-12.2.0.21931</vt:lpwstr>
  </property>
</Properties>
</file>